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7" r:id="rId2"/>
    <p:sldId id="258" r:id="rId3"/>
    <p:sldId id="259" r:id="rId4"/>
    <p:sldId id="288" r:id="rId5"/>
    <p:sldId id="289" r:id="rId6"/>
    <p:sldId id="290" r:id="rId7"/>
    <p:sldId id="269" r:id="rId8"/>
    <p:sldId id="291" r:id="rId9"/>
    <p:sldId id="272" r:id="rId10"/>
    <p:sldId id="305" r:id="rId11"/>
    <p:sldId id="298" r:id="rId12"/>
    <p:sldId id="338" r:id="rId13"/>
    <p:sldId id="299" r:id="rId14"/>
    <p:sldId id="311" r:id="rId15"/>
    <p:sldId id="312" r:id="rId16"/>
    <p:sldId id="313" r:id="rId17"/>
    <p:sldId id="314" r:id="rId18"/>
    <p:sldId id="309" r:id="rId19"/>
    <p:sldId id="337" r:id="rId20"/>
    <p:sldId id="317" r:id="rId21"/>
    <p:sldId id="362" r:id="rId22"/>
    <p:sldId id="318" r:id="rId23"/>
    <p:sldId id="378" r:id="rId24"/>
    <p:sldId id="315" r:id="rId25"/>
    <p:sldId id="340" r:id="rId26"/>
    <p:sldId id="331" r:id="rId27"/>
    <p:sldId id="372" r:id="rId28"/>
    <p:sldId id="376" r:id="rId29"/>
    <p:sldId id="375" r:id="rId30"/>
    <p:sldId id="391" r:id="rId31"/>
    <p:sldId id="392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8" r:id="rId41"/>
    <p:sldId id="329" r:id="rId42"/>
    <p:sldId id="330" r:id="rId43"/>
    <p:sldId id="339" r:id="rId44"/>
    <p:sldId id="379" r:id="rId45"/>
    <p:sldId id="308" r:id="rId46"/>
    <p:sldId id="363" r:id="rId47"/>
    <p:sldId id="333" r:id="rId48"/>
    <p:sldId id="384" r:id="rId49"/>
    <p:sldId id="385" r:id="rId50"/>
    <p:sldId id="284" r:id="rId51"/>
    <p:sldId id="293" r:id="rId52"/>
    <p:sldId id="341" r:id="rId53"/>
    <p:sldId id="282" r:id="rId54"/>
    <p:sldId id="395" r:id="rId55"/>
    <p:sldId id="396" r:id="rId56"/>
    <p:sldId id="343" r:id="rId57"/>
    <p:sldId id="389" r:id="rId58"/>
    <p:sldId id="342" r:id="rId59"/>
    <p:sldId id="390" r:id="rId60"/>
    <p:sldId id="381" r:id="rId61"/>
    <p:sldId id="382" r:id="rId62"/>
    <p:sldId id="348" r:id="rId63"/>
    <p:sldId id="345" r:id="rId64"/>
    <p:sldId id="346" r:id="rId65"/>
    <p:sldId id="349" r:id="rId66"/>
    <p:sldId id="383" r:id="rId67"/>
    <p:sldId id="393" r:id="rId68"/>
    <p:sldId id="394" r:id="rId69"/>
    <p:sldId id="380" r:id="rId70"/>
    <p:sldId id="336" r:id="rId71"/>
    <p:sldId id="307" r:id="rId72"/>
  </p:sldIdLst>
  <p:sldSz cx="9144000" cy="6858000" type="screen4x3"/>
  <p:notesSz cx="6858000" cy="9144000"/>
  <p:embeddedFontLst>
    <p:embeddedFont>
      <p:font typeface="ＭＳ ゴシック" pitchFamily="49" charset="-128"/>
      <p:regular r:id="rId75"/>
    </p:embeddedFont>
    <p:embeddedFont>
      <p:font typeface="Raleway" pitchFamily="34" charset="0"/>
      <p:regular r:id="rId76"/>
      <p:bold r:id="rId77"/>
    </p:embeddedFont>
    <p:embeddedFont>
      <p:font typeface="cmsy10" pitchFamily="34" charset="0"/>
      <p:regular r:id="rId78"/>
    </p:embeddedFont>
    <p:embeddedFont>
      <p:font typeface="Calibri" pitchFamily="34" charset="0"/>
      <p:regular r:id="rId79"/>
      <p:bold r:id="rId80"/>
      <p:italic r:id="rId81"/>
      <p:boldItalic r:id="rId82"/>
    </p:embeddedFont>
    <p:embeddedFont>
      <p:font typeface="Consolas" pitchFamily="49" charset="0"/>
      <p:regular r:id="rId83"/>
      <p:bold r:id="rId84"/>
      <p:italic r:id="rId85"/>
      <p:boldItalic r:id="rId8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0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handoutMaster" Target="handoutMasters/handout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font" Target="fonts/font8.fntdata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4F2BC-F120-F742-B170-5DCC9BBAC77D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4BCD-27CD-644F-8111-C6BEF84E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44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FCBF4-EB88-5145-A7A6-863B5A5533DD}" type="datetimeFigureOut">
              <a:rPr lang="en-US" smtClean="0"/>
              <a:t>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4C9D-CA02-814B-BCA9-F8BB4774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76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tech: data movement up/down memory hierarchy</a:t>
            </a:r>
          </a:p>
          <a:p>
            <a:r>
              <a:rPr lang="en-US" dirty="0" smtClean="0"/>
              <a:t>What we want: data movement</a:t>
            </a:r>
            <a:r>
              <a:rPr lang="en-US" baseline="0" dirty="0" smtClean="0"/>
              <a:t> across machines, data centers,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84C9D-CA02-814B-BCA9-F8BB477492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5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what if checkout arrives</a:t>
            </a:r>
            <a:r>
              <a:rPr lang="en-US" baseline="0" dirty="0" smtClean="0"/>
              <a:t> before a cart operation?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84C9D-CA02-814B-BCA9-F8BB4774923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46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shared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84C9D-CA02-814B-BCA9-F8BB4774923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44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“Database of values” is like</a:t>
            </a:r>
            <a:r>
              <a:rPr lang="en-US" baseline="0" dirty="0" smtClean="0"/>
              <a:t> “Relational database” for the purposes of this talk – a set of tables containing tuples.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 time, how does the database change, and how do the values at one node effect the values at another?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84C9D-CA02-814B-BCA9-F8BB4774923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8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Rules can </a:t>
            </a:r>
            <a:r>
              <a:rPr lang="en-US" smtClean="0"/>
              <a:t>be reordered.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84C9D-CA02-814B-BCA9-F8BB4774923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1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Rules can </a:t>
            </a:r>
            <a:r>
              <a:rPr lang="en-US" smtClean="0"/>
              <a:t>be reordered.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84C9D-CA02-814B-BCA9-F8BB4774923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1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Stream</a:t>
            </a:r>
            <a:r>
              <a:rPr lang="en-US" baseline="0" dirty="0" smtClean="0"/>
              <a:t> processing vs. Databases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84C9D-CA02-814B-BCA9-F8BB4774923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9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84C9D-CA02-814B-BCA9-F8BB477492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much time is spent groveling through log files!</a:t>
            </a:r>
            <a:r>
              <a:rPr lang="en-US" baseline="0" dirty="0" smtClean="0"/>
              <a:t> Is this really the best that we can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84C9D-CA02-814B-BCA9-F8BB477492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5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 how to *build*</a:t>
            </a:r>
            <a:r>
              <a:rPr lang="en-US" baseline="0" dirty="0" smtClean="0"/>
              <a:t> distributed systems; but we don’t yet know how to make distributed programming *efficient*.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84C9D-CA02-814B-BCA9-F8BB477492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7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design principles.</a:t>
            </a:r>
            <a:r>
              <a:rPr lang="en-US" baseline="0" dirty="0" smtClean="0"/>
              <a:t> Then, a practical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84C9D-CA02-814B-BCA9-F8BB477492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9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on tool support: e.g., coordination synthesis.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84C9D-CA02-814B-BCA9-F8BB4774923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on tool support: e.g., coordination synthesis.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84C9D-CA02-814B-BCA9-F8BB4774923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9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84C9D-CA02-814B-BCA9-F8BB477492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24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6B0F4-3573-4349-9D2B-9DAC6B595C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CC56-57F5-464E-8E5E-56E409819210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32A-9E01-5A4B-AFDA-1A08E695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D153-DAA6-D84E-813D-EA35A04AAC40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32A-9E01-5A4B-AFDA-1A08E695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8C1B-64CA-9A43-8825-179152EE3C16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32A-9E01-5A4B-AFDA-1A08E695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EA5B9-5B55-224A-8BC9-5FEF3CB3BACE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32A-9E01-5A4B-AFDA-1A08E695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8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19B7-463C-604F-88E1-6E8EF7AE2505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32A-9E01-5A4B-AFDA-1A08E695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7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EE84-3F1A-CE40-ABC5-F663E576FE6C}" type="datetime1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32A-9E01-5A4B-AFDA-1A08E695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6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9F11-70AD-4044-BF73-F44B9BB8843D}" type="datetime1">
              <a:rPr lang="en-US" smtClean="0"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32A-9E01-5A4B-AFDA-1A08E695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3EB8-1919-E043-8C00-5CE33FB01A52}" type="datetime1">
              <a:rPr lang="en-US" smtClean="0"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32A-9E01-5A4B-AFDA-1A08E695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2188-1535-AE4C-83F4-246BAF8D7DB3}" type="datetime1">
              <a:rPr lang="en-US" smtClean="0"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32A-9E01-5A4B-AFDA-1A08E695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8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7FBE-6251-3344-9EED-7767365D34B2}" type="datetime1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32A-9E01-5A4B-AFDA-1A08E695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5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B0EC-05CD-D748-A79C-BBCD9EF5D0E0}" type="datetime1">
              <a:rPr lang="en-US" smtClean="0"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A32A-9E01-5A4B-AFDA-1A08E695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6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19853-F771-5442-9906-AF435EA138FC}" type="datetime1">
              <a:rPr lang="en-US" smtClean="0"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A32A-9E01-5A4B-AFDA-1A08E695B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Raleway"/>
          <a:ea typeface="+mj-ea"/>
          <a:cs typeface="Ralewa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aleway"/>
          <a:ea typeface="+mn-ea"/>
          <a:cs typeface="Ralewa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aleway"/>
          <a:ea typeface="+mn-ea"/>
          <a:cs typeface="Ralewa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aleway"/>
          <a:ea typeface="+mn-ea"/>
          <a:cs typeface="Ralewa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aleway"/>
          <a:ea typeface="+mn-ea"/>
          <a:cs typeface="Ralewa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Raleway"/>
          <a:ea typeface="+mn-ea"/>
          <a:cs typeface="Ralewa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www.paulgraham.com/icad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oom-lang.ne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379" y="451536"/>
            <a:ext cx="8751765" cy="3984906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rgbClr val="FF0000"/>
                </a:solidFill>
              </a:rPr>
              <a:t>Bloom</a:t>
            </a:r>
            <a:r>
              <a:rPr lang="en-US" sz="5400" dirty="0" smtClean="0"/>
              <a:t>:</a:t>
            </a:r>
            <a:br>
              <a:rPr lang="en-US" sz="5400" dirty="0" smtClean="0"/>
            </a:br>
            <a:r>
              <a:rPr lang="en-US" sz="8800" dirty="0" smtClean="0"/>
              <a:t>Big </a:t>
            </a:r>
            <a:r>
              <a:rPr lang="en-US" sz="6000" dirty="0" smtClean="0"/>
              <a:t>Systems,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     </a:t>
            </a:r>
            <a:r>
              <a:rPr lang="en-US" sz="2400" dirty="0" smtClean="0"/>
              <a:t>Small</a:t>
            </a:r>
            <a:r>
              <a:rPr lang="en-US" sz="5400" dirty="0" smtClean="0"/>
              <a:t> </a:t>
            </a:r>
            <a:r>
              <a:rPr lang="en-US" sz="2000" dirty="0" smtClean="0"/>
              <a:t>   </a:t>
            </a:r>
            <a:r>
              <a:rPr lang="en-US" sz="6000" dirty="0" smtClean="0"/>
              <a:t>Programs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379" y="471701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Neil Conway</a:t>
            </a:r>
          </a:p>
          <a:p>
            <a:pPr algn="l"/>
            <a:r>
              <a:rPr lang="en-US" dirty="0" smtClean="0"/>
              <a:t>UC Berkeley</a:t>
            </a:r>
          </a:p>
        </p:txBody>
      </p:sp>
      <p:pic>
        <p:nvPicPr>
          <p:cNvPr id="5" name="Picture 4" descr="ucseal_line_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41" y="3937000"/>
            <a:ext cx="2548340" cy="25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y-pdp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16" y="394072"/>
            <a:ext cx="3773768" cy="60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Computing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07512" y="2970879"/>
            <a:ext cx="425244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Raleway"/>
                <a:cs typeface="Raleway"/>
              </a:rPr>
              <a:t>Predictable latency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Raleway"/>
                <a:cs typeface="Raleway"/>
              </a:rPr>
              <a:t>No partial failure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Raleway"/>
                <a:cs typeface="Raleway"/>
              </a:rPr>
              <a:t>Single clock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Raleway"/>
                <a:cs typeface="Raleway"/>
              </a:rPr>
              <a:t>Global event order</a:t>
            </a:r>
          </a:p>
        </p:txBody>
      </p:sp>
      <p:pic>
        <p:nvPicPr>
          <p:cNvPr id="3" name="Picture 2" descr="old-compu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" y="1862031"/>
            <a:ext cx="4416326" cy="40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Order For Granted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28385"/>
              </p:ext>
            </p:extLst>
          </p:nvPr>
        </p:nvGraphicFramePr>
        <p:xfrm>
          <a:off x="4708096" y="2785375"/>
          <a:ext cx="4252440" cy="2316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8440"/>
                <a:gridCol w="2454000"/>
              </a:tblGrid>
              <a:tr h="93606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Raleway"/>
                          <a:cs typeface="Raleway"/>
                        </a:rPr>
                        <a:t>Data</a:t>
                      </a:r>
                      <a:endParaRPr lang="en-US" sz="2800" b="1" dirty="0">
                        <a:latin typeface="Raleway"/>
                        <a:cs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Raleway"/>
                          <a:cs typeface="Raleway"/>
                        </a:rPr>
                        <a:t>(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Raleway"/>
                          <a:cs typeface="Raleway"/>
                        </a:rPr>
                        <a:t>Ordered</a:t>
                      </a:r>
                      <a:r>
                        <a:rPr lang="en-US" sz="2800" dirty="0" smtClean="0">
                          <a:latin typeface="Raleway"/>
                          <a:cs typeface="Raleway"/>
                        </a:rPr>
                        <a:t>)</a:t>
                      </a:r>
                      <a:br>
                        <a:rPr lang="en-US" sz="2800" dirty="0" smtClean="0">
                          <a:latin typeface="Raleway"/>
                          <a:cs typeface="Raleway"/>
                        </a:rPr>
                      </a:br>
                      <a:r>
                        <a:rPr lang="en-US" sz="2800" dirty="0" smtClean="0">
                          <a:latin typeface="Raleway"/>
                          <a:cs typeface="Raleway"/>
                        </a:rPr>
                        <a:t>array of bytes</a:t>
                      </a:r>
                      <a:endParaRPr lang="en-US" sz="2800" dirty="0">
                        <a:latin typeface="Raleway"/>
                        <a:cs typeface="Raleway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5880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Raleway"/>
                          <a:cs typeface="Raleway"/>
                        </a:rPr>
                        <a:t>Compute</a:t>
                      </a:r>
                      <a:endParaRPr lang="en-US" sz="2800" b="1" dirty="0">
                        <a:latin typeface="Raleway"/>
                        <a:cs typeface="Raleway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Raleway"/>
                          <a:cs typeface="Raleway"/>
                        </a:rPr>
                        <a:t>(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Raleway"/>
                          <a:cs typeface="Raleway"/>
                        </a:rPr>
                        <a:t>Ordered</a:t>
                      </a:r>
                      <a:r>
                        <a:rPr lang="en-US" sz="2800" dirty="0" smtClean="0">
                          <a:latin typeface="Raleway"/>
                          <a:cs typeface="Raleway"/>
                        </a:rPr>
                        <a:t>) sequence of instructions</a:t>
                      </a:r>
                      <a:endParaRPr lang="en-US" sz="2800" dirty="0">
                        <a:latin typeface="Raleway"/>
                        <a:cs typeface="Raleway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321" y="3343450"/>
            <a:ext cx="287771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Raleway"/>
                <a:cs typeface="Raleway"/>
              </a:rPr>
              <a:t>Global event</a:t>
            </a:r>
          </a:p>
          <a:p>
            <a:pPr algn="ctr"/>
            <a:r>
              <a:rPr lang="en-US" sz="3600" dirty="0" smtClean="0">
                <a:latin typeface="Raleway"/>
                <a:cs typeface="Raleway"/>
              </a:rPr>
              <a:t>order</a:t>
            </a:r>
          </a:p>
        </p:txBody>
      </p:sp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>
          <a:xfrm flipV="1">
            <a:off x="3104032" y="3943614"/>
            <a:ext cx="160406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1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Computing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6715" y="3105387"/>
            <a:ext cx="437554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Raleway"/>
                <a:cs typeface="Raleway"/>
              </a:rPr>
              <a:t>Unpredictable latency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Raleway"/>
                <a:cs typeface="Raleway"/>
              </a:rPr>
              <a:t>Partial failures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Raleway"/>
                <a:cs typeface="Raleway"/>
              </a:rPr>
              <a:t>No global event order</a:t>
            </a:r>
          </a:p>
        </p:txBody>
      </p:sp>
      <p:pic>
        <p:nvPicPr>
          <p:cNvPr id="5" name="Picture 4" descr="distributed_ar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6" y="1910072"/>
            <a:ext cx="4233890" cy="41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40" y="841429"/>
            <a:ext cx="59818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Alternative #1:</a:t>
            </a:r>
          </a:p>
          <a:p>
            <a:r>
              <a:rPr lang="en-US" sz="4000" dirty="0" smtClean="0">
                <a:latin typeface="Raleway"/>
                <a:cs typeface="Raleway"/>
              </a:rPr>
              <a:t>Enforce global event order at all nodes</a:t>
            </a:r>
          </a:p>
          <a:p>
            <a:r>
              <a:rPr lang="en-US" sz="4000" dirty="0" smtClean="0">
                <a:latin typeface="Raleway"/>
                <a:cs typeface="Raleway"/>
              </a:rPr>
              <a:t>(“Strong Consistency”)</a:t>
            </a:r>
          </a:p>
        </p:txBody>
      </p:sp>
      <p:pic>
        <p:nvPicPr>
          <p:cNvPr id="3" name="Picture 2" descr="Paxos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29" y="419100"/>
            <a:ext cx="3041028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40" y="841429"/>
            <a:ext cx="59818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Alternative #1:</a:t>
            </a:r>
          </a:p>
          <a:p>
            <a:r>
              <a:rPr lang="en-US" sz="4000" dirty="0" smtClean="0">
                <a:latin typeface="Raleway"/>
                <a:cs typeface="Raleway"/>
              </a:rPr>
              <a:t>Enforce global event order at all nodes</a:t>
            </a:r>
          </a:p>
          <a:p>
            <a:r>
              <a:rPr lang="en-US" sz="4000" dirty="0" smtClean="0">
                <a:latin typeface="Raleway"/>
                <a:cs typeface="Raleway"/>
              </a:rPr>
              <a:t>(“Strong Consistency”)</a:t>
            </a:r>
          </a:p>
          <a:p>
            <a:endParaRPr lang="en-US" sz="4000" dirty="0">
              <a:latin typeface="Raleway"/>
              <a:cs typeface="Raleway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Problems:</a:t>
            </a:r>
            <a:endParaRPr lang="en-US" sz="4000" dirty="0" smtClean="0">
              <a:solidFill>
                <a:srgbClr val="FF0000"/>
              </a:solidFill>
              <a:latin typeface="Raleway"/>
              <a:cs typeface="Raleway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Raleway"/>
                <a:cs typeface="Raleway"/>
              </a:rPr>
              <a:t>Availability (CAP)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Raleway"/>
                <a:cs typeface="Raleway"/>
              </a:rPr>
              <a:t>Latency</a:t>
            </a:r>
          </a:p>
        </p:txBody>
      </p:sp>
      <p:pic>
        <p:nvPicPr>
          <p:cNvPr id="3" name="Picture 2" descr="Paxos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29" y="419100"/>
            <a:ext cx="3041028" cy="3517900"/>
          </a:xfrm>
          <a:prstGeom prst="rect">
            <a:avLst/>
          </a:prstGeom>
        </p:spPr>
      </p:pic>
      <p:pic>
        <p:nvPicPr>
          <p:cNvPr id="2" name="Picture 1" descr="eric-brew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243" y="4339784"/>
            <a:ext cx="2332388" cy="21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40" y="841429"/>
            <a:ext cx="72025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Alternative #2:</a:t>
            </a:r>
          </a:p>
          <a:p>
            <a:r>
              <a:rPr lang="en-US" sz="4000" dirty="0" smtClean="0">
                <a:latin typeface="Raleway"/>
                <a:cs typeface="Raleway"/>
              </a:rPr>
              <a:t>Ensure correct behavior</a:t>
            </a:r>
            <a:br>
              <a:rPr lang="en-US" sz="4000" dirty="0" smtClean="0">
                <a:latin typeface="Raleway"/>
                <a:cs typeface="Raleway"/>
              </a:rPr>
            </a:br>
            <a:r>
              <a:rPr lang="en-US" sz="4000" dirty="0" smtClean="0">
                <a:latin typeface="Raleway"/>
                <a:cs typeface="Raleway"/>
              </a:rPr>
              <a:t>for any</a:t>
            </a:r>
            <a:r>
              <a:rPr lang="en-US" sz="4000" b="1" dirty="0" smtClean="0">
                <a:latin typeface="Raleway"/>
                <a:cs typeface="Raleway"/>
              </a:rPr>
              <a:t> </a:t>
            </a:r>
            <a:r>
              <a:rPr lang="en-US" sz="4000" dirty="0" smtClean="0">
                <a:latin typeface="Raleway"/>
                <a:cs typeface="Raleway"/>
              </a:rPr>
              <a:t>network order</a:t>
            </a:r>
            <a:br>
              <a:rPr lang="en-US" sz="4000" dirty="0" smtClean="0">
                <a:latin typeface="Raleway"/>
                <a:cs typeface="Raleway"/>
              </a:rPr>
            </a:br>
            <a:r>
              <a:rPr lang="en-US" sz="4000" dirty="0" smtClean="0">
                <a:latin typeface="Raleway"/>
                <a:cs typeface="Raleway"/>
              </a:rPr>
              <a:t>(“Weak Consistency”)</a:t>
            </a:r>
          </a:p>
        </p:txBody>
      </p:sp>
    </p:spTree>
    <p:extLst>
      <p:ext uri="{BB962C8B-B14F-4D97-AF65-F5344CB8AC3E}">
        <p14:creationId xmlns:p14="http://schemas.microsoft.com/office/powerpoint/2010/main" val="34727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440" y="841429"/>
            <a:ext cx="72025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Alternative #2:</a:t>
            </a:r>
          </a:p>
          <a:p>
            <a:r>
              <a:rPr lang="en-US" sz="4000" dirty="0" smtClean="0">
                <a:latin typeface="Raleway"/>
                <a:cs typeface="Raleway"/>
              </a:rPr>
              <a:t>Ensure correct behavior</a:t>
            </a:r>
            <a:br>
              <a:rPr lang="en-US" sz="4000" dirty="0" smtClean="0">
                <a:latin typeface="Raleway"/>
                <a:cs typeface="Raleway"/>
              </a:rPr>
            </a:br>
            <a:r>
              <a:rPr lang="en-US" sz="4000" dirty="0" smtClean="0">
                <a:latin typeface="Raleway"/>
                <a:cs typeface="Raleway"/>
              </a:rPr>
              <a:t>for any</a:t>
            </a:r>
            <a:r>
              <a:rPr lang="en-US" sz="4000" b="1" dirty="0" smtClean="0">
                <a:latin typeface="Raleway"/>
                <a:cs typeface="Raleway"/>
              </a:rPr>
              <a:t> </a:t>
            </a:r>
            <a:r>
              <a:rPr lang="en-US" sz="4000" dirty="0" smtClean="0">
                <a:latin typeface="Raleway"/>
                <a:cs typeface="Raleway"/>
              </a:rPr>
              <a:t>network order</a:t>
            </a:r>
            <a:br>
              <a:rPr lang="en-US" sz="4000" dirty="0" smtClean="0">
                <a:latin typeface="Raleway"/>
                <a:cs typeface="Raleway"/>
              </a:rPr>
            </a:br>
            <a:r>
              <a:rPr lang="en-US" sz="4000" dirty="0" smtClean="0">
                <a:latin typeface="Raleway"/>
                <a:cs typeface="Raleway"/>
              </a:rPr>
              <a:t>(“Weak Consistency”)</a:t>
            </a:r>
          </a:p>
          <a:p>
            <a:endParaRPr lang="en-US" sz="4000" dirty="0">
              <a:latin typeface="Raleway"/>
              <a:cs typeface="Raleway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Problem:</a:t>
            </a:r>
            <a:endParaRPr lang="en-US" sz="4000" dirty="0" smtClean="0">
              <a:solidFill>
                <a:srgbClr val="FF0000"/>
              </a:solidFill>
              <a:latin typeface="Raleway"/>
              <a:cs typeface="Raleway"/>
            </a:endParaRPr>
          </a:p>
          <a:p>
            <a:r>
              <a:rPr lang="en-US" sz="4000" dirty="0" smtClean="0">
                <a:latin typeface="Raleway"/>
                <a:cs typeface="Raleway"/>
              </a:rPr>
              <a:t>With traditional languages, this is </a:t>
            </a:r>
            <a:r>
              <a:rPr lang="en-US" sz="4000" b="1" dirty="0" smtClean="0">
                <a:latin typeface="Raleway"/>
                <a:cs typeface="Raleway"/>
              </a:rPr>
              <a:t>very difficult</a:t>
            </a:r>
            <a:r>
              <a:rPr lang="en-US" sz="4000" dirty="0" smtClean="0">
                <a:latin typeface="Raleway"/>
                <a:cs typeface="Ralewa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6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“ACID 2.0” Pattern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65810"/>
            <a:ext cx="8229600" cy="518329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-US" u="sng" dirty="0" smtClean="0"/>
              <a:t>Associativity:</a:t>
            </a:r>
          </a:p>
          <a:p>
            <a:pPr marL="0" indent="0" algn="ctr">
              <a:lnSpc>
                <a:spcPct val="105000"/>
              </a:lnSpc>
              <a:buNone/>
            </a:pPr>
            <a:r>
              <a:rPr lang="en-US" sz="41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 ○ (Y ○ Z) = (X ○ Y) ○ Z</a:t>
            </a:r>
          </a:p>
          <a:p>
            <a:pPr marL="0" indent="0" algn="ctr">
              <a:lnSpc>
                <a:spcPct val="105000"/>
              </a:lnSpc>
              <a:buNone/>
            </a:pPr>
            <a:r>
              <a:rPr lang="en-US" i="1" dirty="0" smtClean="0"/>
              <a:t>“batch tolerance”</a:t>
            </a:r>
          </a:p>
          <a:p>
            <a:pPr marL="0" indent="0" algn="ctr">
              <a:lnSpc>
                <a:spcPct val="105000"/>
              </a:lnSpc>
              <a:buNone/>
            </a:pPr>
            <a:endParaRPr lang="en-US" b="1" dirty="0"/>
          </a:p>
          <a:p>
            <a:pPr marL="0" indent="0">
              <a:lnSpc>
                <a:spcPct val="105000"/>
              </a:lnSpc>
              <a:buNone/>
            </a:pPr>
            <a:r>
              <a:rPr lang="en-US" u="sng" dirty="0" smtClean="0"/>
              <a:t>Commutativity:</a:t>
            </a:r>
          </a:p>
          <a:p>
            <a:pPr marL="0" indent="0" algn="ctr">
              <a:lnSpc>
                <a:spcPct val="105000"/>
              </a:lnSpc>
              <a:buNone/>
            </a:pPr>
            <a:r>
              <a:rPr lang="en-US" sz="41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 ○ Y = Y ○ X</a:t>
            </a:r>
          </a:p>
          <a:p>
            <a:pPr marL="0" indent="0" algn="ctr">
              <a:lnSpc>
                <a:spcPct val="105000"/>
              </a:lnSpc>
              <a:buNone/>
            </a:pPr>
            <a:r>
              <a:rPr lang="en-US" i="1" dirty="0" smtClean="0"/>
              <a:t>“reordering tolerance”</a:t>
            </a:r>
          </a:p>
          <a:p>
            <a:pPr marL="0" indent="0" algn="ctr">
              <a:lnSpc>
                <a:spcPct val="105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lnSpc>
                <a:spcPct val="105000"/>
              </a:lnSpc>
              <a:buNone/>
            </a:pPr>
            <a:r>
              <a:rPr lang="en-US" u="sng" dirty="0" smtClean="0"/>
              <a:t>Idempotence:</a:t>
            </a:r>
          </a:p>
          <a:p>
            <a:pPr marL="0" indent="0" algn="ctr">
              <a:lnSpc>
                <a:spcPct val="105000"/>
              </a:lnSpc>
              <a:buNone/>
            </a:pPr>
            <a:r>
              <a:rPr lang="en-US" sz="41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X ○ X = X</a:t>
            </a:r>
          </a:p>
          <a:p>
            <a:pPr marL="0" indent="0" algn="ctr">
              <a:lnSpc>
                <a:spcPct val="105000"/>
              </a:lnSpc>
              <a:buNone/>
            </a:pPr>
            <a:r>
              <a:rPr lang="en-US" i="1" dirty="0" smtClean="0"/>
              <a:t>“retry tolerance”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628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73" y="1744661"/>
            <a:ext cx="5823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Raleway"/>
                <a:cs typeface="Raleway"/>
              </a:rPr>
              <a:t>“When </a:t>
            </a:r>
            <a:r>
              <a:rPr lang="en-US" sz="3200" dirty="0">
                <a:latin typeface="Raleway"/>
                <a:cs typeface="Raleway"/>
              </a:rPr>
              <a:t>I see patterns in my programs, I consider it a sign of </a:t>
            </a:r>
            <a:r>
              <a:rPr lang="en-US" sz="3200" dirty="0" smtClean="0">
                <a:latin typeface="Raleway"/>
                <a:cs typeface="Raleway"/>
              </a:rPr>
              <a:t>trouble … [they are a sign] that </a:t>
            </a:r>
            <a:r>
              <a:rPr lang="en-US" sz="3200" dirty="0">
                <a:latin typeface="Raleway"/>
                <a:cs typeface="Raleway"/>
              </a:rPr>
              <a:t>I'm using abstractions that aren't powerful </a:t>
            </a:r>
            <a:r>
              <a:rPr lang="en-US" sz="3200" dirty="0" smtClean="0">
                <a:latin typeface="Raleway"/>
                <a:cs typeface="Raleway"/>
              </a:rPr>
              <a:t>enough.”</a:t>
            </a:r>
          </a:p>
          <a:p>
            <a:pPr algn="r"/>
            <a:r>
              <a:rPr lang="en-US" sz="3200" dirty="0" smtClean="0">
                <a:latin typeface="Raleway"/>
                <a:cs typeface="Raleway"/>
              </a:rPr>
              <a:t>  —</a:t>
            </a:r>
            <a:r>
              <a:rPr lang="en-US" sz="3200" dirty="0" smtClean="0">
                <a:latin typeface="Raleway"/>
                <a:cs typeface="Raleway"/>
                <a:hlinkClick r:id="rId2"/>
              </a:rPr>
              <a:t>Paul Graham</a:t>
            </a:r>
            <a:endParaRPr lang="en-US" sz="3200" dirty="0" smtClean="0">
              <a:latin typeface="Raleway"/>
              <a:cs typeface="Ralewa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12" y="919071"/>
            <a:ext cx="2391074" cy="501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-normal-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0" y="1895231"/>
            <a:ext cx="5720861" cy="429064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Join </a:t>
            </a:r>
            <a:r>
              <a:rPr lang="en-US" dirty="0" err="1" smtClean="0"/>
              <a:t>Semilattices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8750" y="1809750"/>
            <a:ext cx="5196417" cy="45719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a typeface="cmsy10"/>
              </a:rPr>
              <a:t>A triple</a:t>
            </a:r>
            <a:r>
              <a:rPr lang="en-US" dirty="0" smtClean="0">
                <a:latin typeface="cmsy10"/>
                <a:ea typeface="cmsy10"/>
                <a:cs typeface="cmsy10"/>
              </a:rPr>
              <a:t> h</a:t>
            </a:r>
            <a:r>
              <a:rPr lang="en-US" i="1" dirty="0" smtClean="0"/>
              <a:t>S</a:t>
            </a:r>
            <a:r>
              <a:rPr lang="en-US" dirty="0"/>
              <a:t>,</a:t>
            </a:r>
            <a:r>
              <a:rPr lang="en-US" dirty="0">
                <a:latin typeface="cmsy10"/>
                <a:ea typeface="cmsy10"/>
                <a:cs typeface="cmsy10"/>
              </a:rPr>
              <a:t>t</a:t>
            </a:r>
            <a:r>
              <a:rPr lang="en-US" dirty="0"/>
              <a:t>,</a:t>
            </a:r>
            <a:r>
              <a:rPr lang="en-US" dirty="0">
                <a:latin typeface="cmsy10"/>
                <a:ea typeface="cmsy10"/>
                <a:cs typeface="cmsy10"/>
              </a:rPr>
              <a:t>?</a:t>
            </a:r>
            <a:r>
              <a:rPr lang="en-US" dirty="0" err="1">
                <a:latin typeface="cmsy10"/>
                <a:ea typeface="cmsy10"/>
                <a:cs typeface="cmsy10"/>
              </a:rPr>
              <a:t>i</a:t>
            </a:r>
            <a:r>
              <a:rPr lang="en-US" dirty="0">
                <a:latin typeface="cmsy10"/>
                <a:ea typeface="cmsy10"/>
                <a:cs typeface="cmsy10"/>
              </a:rPr>
              <a:t> </a:t>
            </a:r>
            <a:r>
              <a:rPr lang="en-US" dirty="0" smtClean="0">
                <a:ea typeface="cmsy10"/>
              </a:rPr>
              <a:t>such that:</a:t>
            </a:r>
            <a:endParaRPr lang="en-US" dirty="0"/>
          </a:p>
          <a:p>
            <a:pPr lvl="1"/>
            <a:r>
              <a:rPr lang="en-US" i="1" dirty="0"/>
              <a:t>S</a:t>
            </a:r>
            <a:r>
              <a:rPr lang="en-US" dirty="0"/>
              <a:t> is a set</a:t>
            </a:r>
          </a:p>
          <a:p>
            <a:pPr lvl="1"/>
            <a:r>
              <a:rPr lang="en-US" dirty="0">
                <a:latin typeface="cmsy10"/>
                <a:ea typeface="cmsy10"/>
                <a:cs typeface="cmsy10"/>
              </a:rPr>
              <a:t>t</a:t>
            </a:r>
            <a:r>
              <a:rPr lang="en-US" dirty="0"/>
              <a:t> is a binary operator (“</a:t>
            </a:r>
            <a:r>
              <a:rPr lang="en-US" i="1" dirty="0"/>
              <a:t>least upper bound</a:t>
            </a:r>
            <a:r>
              <a:rPr lang="en-US" dirty="0"/>
              <a:t>”)</a:t>
            </a:r>
          </a:p>
          <a:p>
            <a:pPr lvl="2"/>
            <a:r>
              <a:rPr lang="en-US" dirty="0"/>
              <a:t>Induces a partial order on </a:t>
            </a:r>
            <a:r>
              <a:rPr lang="en-US" i="1" dirty="0"/>
              <a:t>S</a:t>
            </a:r>
            <a:r>
              <a:rPr lang="en-US" dirty="0"/>
              <a:t>: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·</a:t>
            </a:r>
            <a:r>
              <a:rPr lang="en-US" i="1" baseline="-25000" dirty="0">
                <a:latin typeface="cmsy10"/>
                <a:ea typeface="cmsy10"/>
                <a:cs typeface="cmsy10"/>
              </a:rPr>
              <a:t>S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if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t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y</a:t>
            </a:r>
          </a:p>
          <a:p>
            <a:pPr lvl="2"/>
            <a:r>
              <a:rPr lang="en-US" dirty="0"/>
              <a:t>Associative, Commutative, and </a:t>
            </a:r>
            <a:r>
              <a:rPr lang="en-US" dirty="0" smtClean="0"/>
              <a:t>Idempotent</a:t>
            </a:r>
            <a:endParaRPr lang="en-US" dirty="0"/>
          </a:p>
          <a:p>
            <a:pPr lvl="1"/>
            <a:r>
              <a:rPr lang="en-US" dirty="0" smtClean="0">
                <a:latin typeface="cmsy10"/>
                <a:ea typeface="cmsy10"/>
                <a:cs typeface="cmsy10"/>
              </a:rPr>
              <a:t>8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2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: </a:t>
            </a:r>
            <a:r>
              <a:rPr lang="en-US" dirty="0">
                <a:latin typeface="cmsy10"/>
                <a:ea typeface="cmsy10"/>
                <a:cs typeface="cmsy10"/>
              </a:rPr>
              <a:t>?</a:t>
            </a:r>
            <a:r>
              <a:rPr lang="en-US" i="1" dirty="0"/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t </a:t>
            </a:r>
            <a:r>
              <a:rPr lang="en-US" i="1" dirty="0"/>
              <a:t>x</a:t>
            </a:r>
            <a:r>
              <a:rPr lang="en-US" dirty="0">
                <a:latin typeface="cmsy10"/>
                <a:ea typeface="cmsy10"/>
                <a:cs typeface="cmsy10"/>
              </a:rPr>
              <a:t> </a:t>
            </a:r>
            <a:r>
              <a:rPr lang="en-US" dirty="0"/>
              <a:t>= </a:t>
            </a:r>
            <a:r>
              <a:rPr lang="en-US" i="1" dirty="0"/>
              <a:t>x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 descr="science-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17" y="1809750"/>
            <a:ext cx="34575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Bounded Join </a:t>
            </a:r>
            <a:r>
              <a:rPr lang="en-US" dirty="0" err="1" smtClean="0"/>
              <a:t>Semilattices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8750" y="1994638"/>
            <a:ext cx="5196417" cy="420222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Lattices </a:t>
            </a:r>
            <a:r>
              <a:rPr lang="en-US" dirty="0">
                <a:solidFill>
                  <a:srgbClr val="000000"/>
                </a:solidFill>
              </a:rPr>
              <a:t>are objects that </a:t>
            </a:r>
            <a:r>
              <a:rPr lang="en-US" b="1" dirty="0">
                <a:solidFill>
                  <a:srgbClr val="FF0000"/>
                </a:solidFill>
              </a:rPr>
              <a:t>grow</a:t>
            </a:r>
            <a:r>
              <a:rPr lang="en-US" dirty="0"/>
              <a:t> over time.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An </a:t>
            </a:r>
            <a:r>
              <a:rPr lang="en-US" b="1" dirty="0" smtClean="0">
                <a:solidFill>
                  <a:srgbClr val="FF0000"/>
                </a:solidFill>
              </a:rPr>
              <a:t>interface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with an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ACID 2.0 </a:t>
            </a:r>
            <a:r>
              <a:rPr lang="en-US" dirty="0" smtClean="0">
                <a:solidFill>
                  <a:srgbClr val="000000"/>
                </a:solidFill>
                <a:latin typeface="Consolas"/>
                <a:cs typeface="Consolas"/>
              </a:rPr>
              <a:t>merge()</a:t>
            </a:r>
            <a:r>
              <a:rPr lang="en-US" dirty="0" smtClean="0">
                <a:solidFill>
                  <a:srgbClr val="000000"/>
                </a:solidFill>
              </a:rPr>
              <a:t> method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Associative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Commutative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Idempotent</a:t>
            </a:r>
          </a:p>
        </p:txBody>
      </p:sp>
      <p:pic>
        <p:nvPicPr>
          <p:cNvPr id="7" name="Picture 6" descr="science-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17" y="1809750"/>
            <a:ext cx="34575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602431" y="1417640"/>
            <a:ext cx="13512" cy="4284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1423" y="540474"/>
            <a:ext cx="1172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Raleway"/>
                <a:cs typeface="Raleway"/>
              </a:rPr>
              <a:t>Time</a:t>
            </a:r>
            <a:endParaRPr lang="en-US" sz="3200" b="1" dirty="0">
              <a:latin typeface="Raleway"/>
              <a:cs typeface="Ralewa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617" y="5672571"/>
            <a:ext cx="2467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Raleway"/>
                <a:cs typeface="Raleway"/>
              </a:rPr>
              <a:t>Set</a:t>
            </a:r>
            <a:br>
              <a:rPr lang="en-US" sz="2400" b="1" dirty="0" smtClean="0">
                <a:latin typeface="Raleway"/>
                <a:cs typeface="Raleway"/>
              </a:rPr>
            </a:br>
            <a:r>
              <a:rPr lang="en-US" sz="2400" b="1" dirty="0" smtClean="0">
                <a:latin typeface="Raleway"/>
                <a:cs typeface="Raleway"/>
              </a:rPr>
              <a:t>(Merge = </a:t>
            </a:r>
            <a:r>
              <a:rPr lang="en-US" sz="2400" b="1" i="1" dirty="0" smtClean="0">
                <a:latin typeface="Raleway"/>
                <a:cs typeface="Raleway"/>
              </a:rPr>
              <a:t>Union</a:t>
            </a:r>
            <a:r>
              <a:rPr lang="en-US" sz="2400" b="1" dirty="0" smtClean="0">
                <a:latin typeface="Raleway"/>
                <a:cs typeface="Raleway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0803" y="5672571"/>
            <a:ext cx="2215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Raleway"/>
                <a:cs typeface="Raleway"/>
              </a:rPr>
              <a:t>Increasing </a:t>
            </a:r>
            <a:r>
              <a:rPr lang="en-US" sz="2400" b="1" dirty="0" err="1" smtClean="0">
                <a:latin typeface="Raleway"/>
                <a:cs typeface="Raleway"/>
              </a:rPr>
              <a:t>Int</a:t>
            </a:r>
            <a:r>
              <a:rPr lang="en-US" sz="2400" b="1" dirty="0" smtClean="0">
                <a:latin typeface="Raleway"/>
                <a:cs typeface="Raleway"/>
              </a:rPr>
              <a:t/>
            </a:r>
            <a:br>
              <a:rPr lang="en-US" sz="2400" b="1" dirty="0" smtClean="0">
                <a:latin typeface="Raleway"/>
                <a:cs typeface="Raleway"/>
              </a:rPr>
            </a:br>
            <a:r>
              <a:rPr lang="en-US" sz="2400" b="1" dirty="0" smtClean="0">
                <a:latin typeface="Raleway"/>
                <a:cs typeface="Raleway"/>
              </a:rPr>
              <a:t>(Merge = </a:t>
            </a:r>
            <a:r>
              <a:rPr lang="en-US" sz="2400" b="1" i="1" dirty="0" smtClean="0">
                <a:latin typeface="Raleway"/>
                <a:cs typeface="Raleway"/>
              </a:rPr>
              <a:t>Max</a:t>
            </a:r>
            <a:r>
              <a:rPr lang="en-US" sz="2400" b="1" dirty="0" smtClean="0">
                <a:latin typeface="Raleway"/>
                <a:cs typeface="Raleway"/>
              </a:rPr>
              <a:t>)</a:t>
            </a:r>
            <a:endParaRPr lang="en-US" sz="2400" b="1" dirty="0">
              <a:latin typeface="Raleway"/>
              <a:cs typeface="Ralewa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5031" y="5672571"/>
            <a:ext cx="1949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Raleway"/>
                <a:cs typeface="Raleway"/>
              </a:rPr>
              <a:t>Boolean</a:t>
            </a:r>
            <a:br>
              <a:rPr lang="en-US" sz="2400" b="1" dirty="0" smtClean="0">
                <a:latin typeface="Raleway"/>
                <a:cs typeface="Raleway"/>
              </a:rPr>
            </a:br>
            <a:r>
              <a:rPr lang="en-US" sz="2400" b="1" dirty="0" smtClean="0">
                <a:latin typeface="Raleway"/>
                <a:cs typeface="Raleway"/>
              </a:rPr>
              <a:t>(Merge = </a:t>
            </a:r>
            <a:r>
              <a:rPr lang="en-US" sz="2400" b="1" i="1" dirty="0" smtClean="0">
                <a:latin typeface="Raleway"/>
                <a:cs typeface="Raleway"/>
              </a:rPr>
              <a:t>Or</a:t>
            </a:r>
            <a:r>
              <a:rPr lang="en-US" sz="2400" b="1" dirty="0" smtClean="0">
                <a:latin typeface="Raleway"/>
                <a:cs typeface="Raleway"/>
              </a:rPr>
              <a:t>)</a:t>
            </a:r>
            <a:endParaRPr lang="en-US" sz="2400" b="1" dirty="0">
              <a:latin typeface="Raleway"/>
              <a:cs typeface="Raleway"/>
            </a:endParaRPr>
          </a:p>
        </p:txBody>
      </p:sp>
      <p:pic>
        <p:nvPicPr>
          <p:cNvPr id="2" name="Picture 1" descr="monotone_set_sim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4" y="2905250"/>
            <a:ext cx="2247900" cy="1765300"/>
          </a:xfrm>
          <a:prstGeom prst="rect">
            <a:avLst/>
          </a:prstGeom>
        </p:spPr>
      </p:pic>
      <p:pic>
        <p:nvPicPr>
          <p:cNvPr id="5" name="Picture 4" descr="lattice_max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75" y="2905250"/>
            <a:ext cx="1231900" cy="176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52" y="2919431"/>
            <a:ext cx="2182902" cy="175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79" y="970185"/>
            <a:ext cx="5366320" cy="5217384"/>
          </a:xfrm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CRDTs</a:t>
            </a:r>
            <a:r>
              <a:rPr lang="en-US" dirty="0" smtClean="0"/>
              <a:t>: </a:t>
            </a:r>
            <a:r>
              <a:rPr lang="en-US" dirty="0"/>
              <a:t>Convergent Replicated Data </a:t>
            </a:r>
            <a:r>
              <a:rPr lang="en-US" dirty="0" smtClean="0"/>
              <a:t>Types</a:t>
            </a:r>
          </a:p>
          <a:p>
            <a:pPr lvl="1"/>
            <a:r>
              <a:rPr lang="en-US" sz="3200" dirty="0" smtClean="0"/>
              <a:t>e.g., registers, counters, sets, graphs, trees</a:t>
            </a:r>
          </a:p>
          <a:p>
            <a:pPr lvl="1"/>
            <a:endParaRPr lang="en-US" sz="3200" dirty="0" smtClean="0"/>
          </a:p>
          <a:p>
            <a:pPr marL="0" indent="0">
              <a:buNone/>
            </a:pPr>
            <a:r>
              <a:rPr lang="en-US" b="1" dirty="0" smtClean="0"/>
              <a:t>Implementations:</a:t>
            </a:r>
          </a:p>
          <a:p>
            <a:pPr lvl="1"/>
            <a:r>
              <a:rPr lang="en-US" sz="3200" dirty="0" err="1" smtClean="0"/>
              <a:t>Statebox</a:t>
            </a:r>
            <a:endParaRPr lang="en-US" sz="3200" dirty="0" smtClean="0"/>
          </a:p>
          <a:p>
            <a:pPr lvl="1"/>
            <a:r>
              <a:rPr lang="en-US" sz="3200" dirty="0" err="1" smtClean="0"/>
              <a:t>Knockbox</a:t>
            </a:r>
            <a:endParaRPr lang="en-US" sz="3200" dirty="0" smtClean="0"/>
          </a:p>
          <a:p>
            <a:pPr lvl="1"/>
            <a:r>
              <a:rPr lang="en-US" sz="3200" dirty="0" err="1" smtClean="0"/>
              <a:t>riak_dt</a:t>
            </a:r>
            <a:endParaRPr lang="en-US" sz="3200" dirty="0"/>
          </a:p>
        </p:txBody>
      </p:sp>
      <p:pic>
        <p:nvPicPr>
          <p:cNvPr id="6" name="Picture 5" descr="logo-verti-inri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15" y="1103082"/>
            <a:ext cx="2290053" cy="1954179"/>
          </a:xfrm>
          <a:prstGeom prst="rect">
            <a:avLst/>
          </a:prstGeom>
        </p:spPr>
      </p:pic>
      <p:pic>
        <p:nvPicPr>
          <p:cNvPr id="7" name="Picture 6" descr="basho-transparent-vertical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15" y="3900444"/>
            <a:ext cx="2290053" cy="24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4340" y="1843951"/>
            <a:ext cx="7761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Raleway"/>
                <a:cs typeface="Raleway"/>
              </a:rPr>
              <a:t>Lattices represent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Raleway"/>
                <a:cs typeface="Raleway"/>
              </a:rPr>
              <a:t>disorderly data</a:t>
            </a:r>
            <a:r>
              <a:rPr lang="en-US" sz="4000" dirty="0" smtClean="0">
                <a:latin typeface="Raleway"/>
                <a:cs typeface="Raleway"/>
              </a:rPr>
              <a:t>.</a:t>
            </a:r>
          </a:p>
          <a:p>
            <a:endParaRPr lang="en-US" sz="4000" dirty="0">
              <a:latin typeface="Raleway"/>
              <a:cs typeface="Raleway"/>
            </a:endParaRPr>
          </a:p>
          <a:p>
            <a:r>
              <a:rPr lang="en-US" sz="4000" dirty="0" smtClean="0">
                <a:latin typeface="Raleway"/>
                <a:cs typeface="Raleway"/>
              </a:rPr>
              <a:t>How can we represent </a:t>
            </a:r>
            <a:r>
              <a:rPr lang="en-US" sz="4000" dirty="0" smtClean="0">
                <a:solidFill>
                  <a:srgbClr val="FF0000"/>
                </a:solidFill>
                <a:latin typeface="Raleway"/>
                <a:cs typeface="Raleway"/>
              </a:rPr>
              <a:t>disorderly computation</a:t>
            </a:r>
            <a:r>
              <a:rPr lang="en-US" sz="4000" dirty="0" smtClean="0">
                <a:latin typeface="Raleway"/>
                <a:cs typeface="Raleway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5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69590"/>
            <a:ext cx="8229600" cy="13188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i="1" dirty="0"/>
              <a:t>S</a:t>
            </a:r>
            <a:r>
              <a:rPr lang="en-US" dirty="0">
                <a:latin typeface="Symbol"/>
                <a:sym typeface="Symbol"/>
              </a:rPr>
              <a:t></a:t>
            </a: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 smtClean="0"/>
              <a:t> is </a:t>
            </a:r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monotone function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iff</a:t>
            </a:r>
            <a:r>
              <a:rPr lang="en-US" dirty="0" smtClean="0"/>
              <a:t>: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msy10"/>
                <a:ea typeface="cmsy10"/>
                <a:cs typeface="cmsy10"/>
              </a:rPr>
              <a:t>8</a:t>
            </a:r>
            <a:r>
              <a:rPr lang="en-US" i="1" dirty="0"/>
              <a:t>a</a:t>
            </a:r>
            <a:r>
              <a:rPr lang="en-US" dirty="0"/>
              <a:t>,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2</a:t>
            </a:r>
            <a:r>
              <a:rPr lang="en-US" dirty="0"/>
              <a:t> </a:t>
            </a:r>
            <a:r>
              <a:rPr lang="en-US" i="1" dirty="0"/>
              <a:t>S</a:t>
            </a:r>
            <a:r>
              <a:rPr lang="en-US" dirty="0"/>
              <a:t> :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·</a:t>
            </a:r>
            <a:r>
              <a:rPr lang="en-US" i="1" baseline="-25000" dirty="0">
                <a:ea typeface="cmsy10"/>
                <a:cs typeface="Helvetica Neue"/>
              </a:rPr>
              <a:t>S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) </a:t>
            </a:r>
            <a:r>
              <a:rPr lang="en-US" i="1" dirty="0"/>
              <a:t>f(a)</a:t>
            </a:r>
            <a:r>
              <a:rPr lang="en-US" dirty="0"/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·</a:t>
            </a:r>
            <a:r>
              <a:rPr lang="en-US" i="1" baseline="-25000" dirty="0">
                <a:ea typeface="cmsy10"/>
                <a:cs typeface="Helvetica Neue"/>
              </a:rPr>
              <a:t>T</a:t>
            </a:r>
            <a:r>
              <a:rPr lang="en-US" baseline="-25000" dirty="0">
                <a:latin typeface="cmsy10"/>
                <a:ea typeface="cmsy10"/>
                <a:cs typeface="cmsy10"/>
              </a:rPr>
              <a:t> </a:t>
            </a:r>
            <a:r>
              <a:rPr lang="en-US" i="1" dirty="0"/>
              <a:t>f(b)</a:t>
            </a:r>
          </a:p>
        </p:txBody>
      </p:sp>
    </p:spTree>
    <p:extLst>
      <p:ext uri="{BB962C8B-B14F-4D97-AF65-F5344CB8AC3E}">
        <p14:creationId xmlns:p14="http://schemas.microsoft.com/office/powerpoint/2010/main" val="15115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602431" y="1417640"/>
            <a:ext cx="13512" cy="42846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1423" y="540474"/>
            <a:ext cx="11721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Raleway"/>
                <a:cs typeface="Raleway"/>
              </a:rPr>
              <a:t>Time</a:t>
            </a:r>
            <a:endParaRPr lang="en-US" sz="3200" b="1" dirty="0">
              <a:latin typeface="Raleway"/>
              <a:cs typeface="Ralewa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6616" y="5672571"/>
            <a:ext cx="2467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Raleway"/>
                <a:cs typeface="Raleway"/>
              </a:rPr>
              <a:t>Set</a:t>
            </a:r>
            <a:br>
              <a:rPr lang="en-US" sz="2400" b="1" dirty="0" smtClean="0">
                <a:latin typeface="Raleway"/>
                <a:cs typeface="Raleway"/>
              </a:rPr>
            </a:br>
            <a:r>
              <a:rPr lang="en-US" sz="2400" b="1" dirty="0" smtClean="0">
                <a:latin typeface="Raleway"/>
                <a:cs typeface="Raleway"/>
              </a:rPr>
              <a:t>(Merge = </a:t>
            </a:r>
            <a:r>
              <a:rPr lang="en-US" sz="2400" b="1" i="1" dirty="0" smtClean="0">
                <a:latin typeface="Raleway"/>
                <a:cs typeface="Raleway"/>
              </a:rPr>
              <a:t>Union</a:t>
            </a:r>
            <a:r>
              <a:rPr lang="en-US" sz="2400" b="1" dirty="0" smtClean="0">
                <a:latin typeface="Raleway"/>
                <a:cs typeface="Raleway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883" y="5672571"/>
            <a:ext cx="2215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Raleway"/>
                <a:cs typeface="Raleway"/>
              </a:rPr>
              <a:t>Increasing </a:t>
            </a:r>
            <a:r>
              <a:rPr lang="en-US" sz="2400" b="1" dirty="0" err="1" smtClean="0">
                <a:latin typeface="Raleway"/>
                <a:cs typeface="Raleway"/>
              </a:rPr>
              <a:t>Int</a:t>
            </a:r>
            <a:r>
              <a:rPr lang="en-US" sz="2400" b="1" dirty="0" smtClean="0">
                <a:latin typeface="Raleway"/>
                <a:cs typeface="Raleway"/>
              </a:rPr>
              <a:t/>
            </a:r>
            <a:br>
              <a:rPr lang="en-US" sz="2400" b="1" dirty="0" smtClean="0">
                <a:latin typeface="Raleway"/>
                <a:cs typeface="Raleway"/>
              </a:rPr>
            </a:br>
            <a:r>
              <a:rPr lang="en-US" sz="2400" b="1" dirty="0" smtClean="0">
                <a:latin typeface="Raleway"/>
                <a:cs typeface="Raleway"/>
              </a:rPr>
              <a:t>(Merge = </a:t>
            </a:r>
            <a:r>
              <a:rPr lang="en-US" sz="2400" b="1" i="1" dirty="0" smtClean="0">
                <a:latin typeface="Raleway"/>
                <a:cs typeface="Raleway"/>
              </a:rPr>
              <a:t>Max</a:t>
            </a:r>
            <a:r>
              <a:rPr lang="en-US" sz="2400" b="1" dirty="0" smtClean="0">
                <a:latin typeface="Raleway"/>
                <a:cs typeface="Raleway"/>
              </a:rPr>
              <a:t>)</a:t>
            </a:r>
            <a:endParaRPr lang="en-US" sz="2400" b="1" dirty="0">
              <a:latin typeface="Raleway"/>
              <a:cs typeface="Ralewa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7111" y="5672571"/>
            <a:ext cx="1949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Raleway"/>
                <a:cs typeface="Raleway"/>
              </a:rPr>
              <a:t>Boolean</a:t>
            </a:r>
            <a:br>
              <a:rPr lang="en-US" sz="2400" b="1" dirty="0" smtClean="0">
                <a:latin typeface="Raleway"/>
                <a:cs typeface="Raleway"/>
              </a:rPr>
            </a:br>
            <a:r>
              <a:rPr lang="en-US" sz="2400" b="1" dirty="0" smtClean="0">
                <a:latin typeface="Raleway"/>
                <a:cs typeface="Raleway"/>
              </a:rPr>
              <a:t>(Merge = </a:t>
            </a:r>
            <a:r>
              <a:rPr lang="en-US" sz="2400" b="1" i="1" dirty="0" smtClean="0">
                <a:latin typeface="Raleway"/>
                <a:cs typeface="Raleway"/>
              </a:rPr>
              <a:t>Or</a:t>
            </a:r>
            <a:r>
              <a:rPr lang="en-US" sz="2400" b="1" dirty="0" smtClean="0">
                <a:latin typeface="Raleway"/>
                <a:cs typeface="Raleway"/>
              </a:rPr>
              <a:t>)</a:t>
            </a:r>
            <a:endParaRPr lang="en-US" sz="2400" b="1" dirty="0">
              <a:latin typeface="Raleway"/>
              <a:cs typeface="Raleway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358780" y="3822700"/>
            <a:ext cx="102069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730887" y="3822700"/>
            <a:ext cx="102069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78020" y="3213100"/>
            <a:ext cx="75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Raleway"/>
                <a:cs typeface="Raleway"/>
              </a:rPr>
              <a:t>size()</a:t>
            </a:r>
            <a:endParaRPr lang="en-US" b="1" dirty="0">
              <a:solidFill>
                <a:srgbClr val="FF0000"/>
              </a:solidFill>
              <a:latin typeface="Raleway"/>
              <a:cs typeface="Raleway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07511" y="3225800"/>
            <a:ext cx="58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Raleway"/>
                <a:cs typeface="Raleway"/>
              </a:rPr>
              <a:t>&gt;= 3</a:t>
            </a:r>
            <a:endParaRPr lang="en-US" b="1" dirty="0">
              <a:solidFill>
                <a:srgbClr val="FF0000"/>
              </a:solidFill>
              <a:latin typeface="Raleway"/>
              <a:cs typeface="Raleway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38400" y="1659108"/>
            <a:ext cx="234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aleway"/>
                <a:cs typeface="Raleway"/>
              </a:rPr>
              <a:t>Monotone function:</a:t>
            </a:r>
            <a:br>
              <a:rPr lang="en-US" b="1" dirty="0" smtClean="0">
                <a:latin typeface="Raleway"/>
                <a:cs typeface="Raleway"/>
              </a:rPr>
            </a:br>
            <a:r>
              <a:rPr lang="en-US" b="1" dirty="0" smtClean="0">
                <a:latin typeface="Raleway"/>
                <a:cs typeface="Raleway"/>
              </a:rPr>
              <a:t>set </a:t>
            </a:r>
            <a:r>
              <a:rPr lang="en-US" b="1" dirty="0" smtClean="0">
                <a:latin typeface="Raleway"/>
                <a:cs typeface="Raleway"/>
                <a:sym typeface="Symbol"/>
              </a:rPr>
              <a:t></a:t>
            </a:r>
            <a:r>
              <a:rPr lang="en-US" b="1" dirty="0" smtClean="0">
                <a:latin typeface="Raleway"/>
                <a:cs typeface="Raleway"/>
              </a:rPr>
              <a:t> increase-</a:t>
            </a:r>
            <a:r>
              <a:rPr lang="en-US" b="1" dirty="0" err="1" smtClean="0">
                <a:latin typeface="Raleway"/>
                <a:cs typeface="Raleway"/>
              </a:rPr>
              <a:t>int</a:t>
            </a:r>
            <a:endParaRPr lang="en-US" b="1" dirty="0">
              <a:latin typeface="Raleway"/>
              <a:cs typeface="Raleway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32560" y="1659108"/>
            <a:ext cx="275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aleway"/>
                <a:cs typeface="Raleway"/>
              </a:rPr>
              <a:t>Monotone function:</a:t>
            </a:r>
            <a:br>
              <a:rPr lang="en-US" b="1" dirty="0" smtClean="0">
                <a:latin typeface="Raleway"/>
                <a:cs typeface="Raleway"/>
              </a:rPr>
            </a:br>
            <a:r>
              <a:rPr lang="en-US" b="1" dirty="0" smtClean="0">
                <a:latin typeface="Raleway"/>
                <a:cs typeface="Raleway"/>
              </a:rPr>
              <a:t>increase-</a:t>
            </a:r>
            <a:r>
              <a:rPr lang="en-US" b="1" dirty="0" err="1" smtClean="0">
                <a:latin typeface="Raleway"/>
                <a:cs typeface="Raleway"/>
              </a:rPr>
              <a:t>int</a:t>
            </a:r>
            <a:r>
              <a:rPr lang="en-US" b="1" dirty="0" smtClean="0">
                <a:latin typeface="Raleway"/>
                <a:cs typeface="Raleway"/>
              </a:rPr>
              <a:t> </a:t>
            </a:r>
            <a:r>
              <a:rPr lang="en-US" b="1" dirty="0" smtClean="0">
                <a:latin typeface="Raleway"/>
                <a:cs typeface="Raleway"/>
                <a:sym typeface="Symbol"/>
              </a:rPr>
              <a:t></a:t>
            </a:r>
            <a:r>
              <a:rPr lang="en-US" b="1" dirty="0" smtClean="0">
                <a:latin typeface="Raleway"/>
                <a:cs typeface="Raleway"/>
              </a:rPr>
              <a:t> </a:t>
            </a:r>
            <a:r>
              <a:rPr lang="en-US" b="1" dirty="0" err="1" smtClean="0">
                <a:latin typeface="Raleway"/>
                <a:cs typeface="Raleway"/>
              </a:rPr>
              <a:t>boolean</a:t>
            </a:r>
            <a:endParaRPr lang="en-US" b="1" dirty="0">
              <a:latin typeface="Raleway"/>
              <a:cs typeface="Raleway"/>
            </a:endParaRPr>
          </a:p>
        </p:txBody>
      </p:sp>
      <p:pic>
        <p:nvPicPr>
          <p:cNvPr id="2" name="Picture 1" descr="monotone_set_sim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4" y="2923424"/>
            <a:ext cx="2312588" cy="1816100"/>
          </a:xfrm>
          <a:prstGeom prst="rect">
            <a:avLst/>
          </a:prstGeom>
        </p:spPr>
      </p:pic>
      <p:pic>
        <p:nvPicPr>
          <p:cNvPr id="5" name="Picture 4" descr="mfunc_siz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65" y="2923424"/>
            <a:ext cx="287440" cy="1816100"/>
          </a:xfrm>
          <a:prstGeom prst="rect">
            <a:avLst/>
          </a:prstGeom>
        </p:spPr>
      </p:pic>
      <p:pic>
        <p:nvPicPr>
          <p:cNvPr id="6" name="Picture 5" descr="mfunc_gt_eq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73" y="2923424"/>
            <a:ext cx="6604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087" y="1905506"/>
            <a:ext cx="38523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Raleway"/>
                <a:cs typeface="Raleway"/>
              </a:rPr>
              <a:t>C</a:t>
            </a:r>
            <a:r>
              <a:rPr lang="en-US" sz="4800" dirty="0" smtClean="0">
                <a:latin typeface="Raleway"/>
                <a:cs typeface="Raleway"/>
              </a:rPr>
              <a:t>onsistency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Raleway"/>
                <a:cs typeface="Raleway"/>
              </a:rPr>
              <a:t>A</a:t>
            </a:r>
            <a:r>
              <a:rPr lang="en-US" sz="4800" dirty="0" smtClean="0">
                <a:latin typeface="Raleway"/>
                <a:cs typeface="Raleway"/>
              </a:rPr>
              <a:t>s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Raleway"/>
                <a:cs typeface="Raleway"/>
              </a:rPr>
              <a:t>L</a:t>
            </a:r>
            <a:r>
              <a:rPr lang="en-US" sz="4800" dirty="0" smtClean="0">
                <a:latin typeface="Raleway"/>
                <a:cs typeface="Raleway"/>
              </a:rPr>
              <a:t>ogical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Raleway"/>
                <a:cs typeface="Raleway"/>
              </a:rPr>
              <a:t>M</a:t>
            </a:r>
            <a:r>
              <a:rPr lang="en-US" sz="4800" dirty="0" smtClean="0">
                <a:latin typeface="Raleway"/>
                <a:cs typeface="Raleway"/>
              </a:rPr>
              <a:t>onotonicity</a:t>
            </a:r>
          </a:p>
        </p:txBody>
      </p:sp>
      <p:pic>
        <p:nvPicPr>
          <p:cNvPr id="6" name="Picture 5" descr="sleepy_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52" y="1601394"/>
            <a:ext cx="4873616" cy="36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no_flow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39" y="1249225"/>
            <a:ext cx="6954522" cy="435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" y="1461918"/>
            <a:ext cx="8989911" cy="393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</a:t>
            </a:r>
            <a:endParaRPr lang="en-US" dirty="0"/>
          </a:p>
        </p:txBody>
      </p:sp>
      <p:pic>
        <p:nvPicPr>
          <p:cNvPr id="4" name="Picture 3" descr="bea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46" y="1748692"/>
            <a:ext cx="4499708" cy="44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" y="1461918"/>
            <a:ext cx="8989911" cy="393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8956" y="3013502"/>
            <a:ext cx="3506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Raleway"/>
                <a:cs typeface="Raleway"/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37319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9" y="1604430"/>
            <a:ext cx="8754663" cy="36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4" y="1601053"/>
            <a:ext cx="8770873" cy="36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8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" y="1600200"/>
            <a:ext cx="87749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" y="1601423"/>
            <a:ext cx="8769096" cy="36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4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19" y="1600200"/>
            <a:ext cx="877496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Will cart replicas eventually converge?</a:t>
            </a:r>
          </a:p>
          <a:p>
            <a:pPr marL="914400" lvl="1" indent="-514350"/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Eventual Consistency</a:t>
            </a:r>
            <a:r>
              <a:rPr lang="en-US" dirty="0" smtClean="0"/>
              <a:t>”</a:t>
            </a:r>
          </a:p>
          <a:p>
            <a:pPr marL="914400" lvl="1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will client observe on checkout?</a:t>
            </a:r>
          </a:p>
          <a:p>
            <a:pPr marL="914400" lvl="1" indent="-514350"/>
            <a:r>
              <a:rPr lang="en-US" dirty="0" smtClean="0"/>
              <a:t>Goal: checkout reflects all session activity</a:t>
            </a:r>
          </a:p>
          <a:p>
            <a:pPr marL="914400" lvl="1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achieve #1 and #2, how much ordering is required?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45025" y="3259671"/>
            <a:ext cx="40417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259671"/>
            <a:ext cx="404177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35200"/>
            <a:ext cx="4041775" cy="28701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Consolas"/>
                <a:cs typeface="Consolas"/>
              </a:rPr>
              <a:t>i</a:t>
            </a:r>
            <a:r>
              <a:rPr lang="en-US" sz="2600" dirty="0" smtClean="0">
                <a:latin typeface="Consolas"/>
                <a:cs typeface="Consolas"/>
              </a:rPr>
              <a:t>f </a:t>
            </a:r>
            <a:r>
              <a:rPr lang="en-US" sz="2600" dirty="0" err="1" smtClean="0">
                <a:latin typeface="Consolas"/>
                <a:cs typeface="Consolas"/>
              </a:rPr>
              <a:t>kvs</a:t>
            </a:r>
            <a:r>
              <a:rPr lang="en-US" sz="2600" dirty="0" smtClean="0">
                <a:latin typeface="Consolas"/>
                <a:cs typeface="Consolas"/>
              </a:rPr>
              <a:t>[x] exists: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  <a:cs typeface="Consolas"/>
              </a:rPr>
              <a:t> </a:t>
            </a:r>
            <a:r>
              <a:rPr lang="en-US" sz="2600" dirty="0" smtClean="0">
                <a:latin typeface="Consolas"/>
                <a:cs typeface="Consolas"/>
              </a:rPr>
              <a:t> old = </a:t>
            </a:r>
            <a:r>
              <a:rPr lang="en-US" sz="2600" dirty="0" err="1" smtClean="0">
                <a:latin typeface="Consolas"/>
                <a:cs typeface="Consolas"/>
              </a:rPr>
              <a:t>kvs</a:t>
            </a:r>
            <a:r>
              <a:rPr lang="en-US" sz="2600" dirty="0" smtClean="0">
                <a:latin typeface="Consolas"/>
                <a:cs typeface="Consolas"/>
              </a:rPr>
              <a:t>[x]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  <a:cs typeface="Consolas"/>
              </a:rPr>
              <a:t> </a:t>
            </a:r>
            <a:r>
              <a:rPr lang="en-US" sz="2600" dirty="0" smtClean="0">
                <a:latin typeface="Consolas"/>
                <a:cs typeface="Consolas"/>
              </a:rPr>
              <a:t> </a:t>
            </a:r>
            <a:r>
              <a:rPr lang="en-US" sz="2600" dirty="0" err="1" smtClean="0">
                <a:latin typeface="Consolas"/>
                <a:cs typeface="Consolas"/>
              </a:rPr>
              <a:t>kvs.delete</a:t>
            </a:r>
            <a:r>
              <a:rPr lang="en-US" sz="2600" dirty="0" smtClean="0">
                <a:latin typeface="Consolas"/>
                <a:cs typeface="Consolas"/>
              </a:rPr>
              <a:t>(x)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  <a:cs typeface="Consolas"/>
              </a:rPr>
              <a:t> </a:t>
            </a:r>
            <a:r>
              <a:rPr lang="en-US" sz="2600" dirty="0" smtClean="0">
                <a:latin typeface="Consolas"/>
                <a:cs typeface="Consolas"/>
              </a:rPr>
              <a:t> if old &gt; c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  <a:cs typeface="Consolas"/>
              </a:rPr>
              <a:t> </a:t>
            </a:r>
            <a:r>
              <a:rPr lang="en-US" sz="2600" dirty="0" smtClean="0">
                <a:latin typeface="Consolas"/>
                <a:cs typeface="Consolas"/>
              </a:rPr>
              <a:t>   </a:t>
            </a:r>
            <a:r>
              <a:rPr lang="en-US" sz="2600" dirty="0" err="1" smtClean="0">
                <a:latin typeface="Consolas"/>
                <a:cs typeface="Consolas"/>
              </a:rPr>
              <a:t>kvs</a:t>
            </a:r>
            <a:r>
              <a:rPr lang="en-US" sz="2600" dirty="0" smtClean="0">
                <a:latin typeface="Consolas"/>
                <a:cs typeface="Consolas"/>
              </a:rPr>
              <a:t>[x] = old –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200"/>
            <a:ext cx="4040188" cy="28701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Consolas"/>
                <a:cs typeface="Consolas"/>
              </a:rPr>
              <a:t>i</a:t>
            </a:r>
            <a:r>
              <a:rPr lang="en-US" sz="2600" dirty="0" smtClean="0">
                <a:latin typeface="Consolas"/>
                <a:cs typeface="Consolas"/>
              </a:rPr>
              <a:t>f </a:t>
            </a:r>
            <a:r>
              <a:rPr lang="en-US" sz="2600" dirty="0" err="1" smtClean="0">
                <a:latin typeface="Consolas"/>
                <a:cs typeface="Consolas"/>
              </a:rPr>
              <a:t>kvs</a:t>
            </a:r>
            <a:r>
              <a:rPr lang="en-US" sz="2600" dirty="0" smtClean="0">
                <a:latin typeface="Consolas"/>
                <a:cs typeface="Consolas"/>
              </a:rPr>
              <a:t>[x] exists: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  <a:cs typeface="Consolas"/>
              </a:rPr>
              <a:t> </a:t>
            </a:r>
            <a:r>
              <a:rPr lang="en-US" sz="2600" dirty="0" smtClean="0">
                <a:latin typeface="Consolas"/>
                <a:cs typeface="Consolas"/>
              </a:rPr>
              <a:t> old = </a:t>
            </a:r>
            <a:r>
              <a:rPr lang="en-US" sz="2600" dirty="0" err="1" smtClean="0">
                <a:latin typeface="Consolas"/>
                <a:cs typeface="Consolas"/>
              </a:rPr>
              <a:t>kvs</a:t>
            </a:r>
            <a:r>
              <a:rPr lang="en-US" sz="2600" dirty="0" smtClean="0">
                <a:latin typeface="Consolas"/>
                <a:cs typeface="Consolas"/>
              </a:rPr>
              <a:t>[x]</a:t>
            </a:r>
          </a:p>
          <a:p>
            <a:pPr marL="0" indent="0">
              <a:buNone/>
            </a:pPr>
            <a:r>
              <a:rPr lang="en-US" sz="2600" dirty="0">
                <a:latin typeface="Consolas"/>
                <a:cs typeface="Consolas"/>
              </a:rPr>
              <a:t> </a:t>
            </a:r>
            <a:r>
              <a:rPr lang="en-US" sz="2600" dirty="0" smtClean="0">
                <a:latin typeface="Consolas"/>
                <a:cs typeface="Consolas"/>
              </a:rPr>
              <a:t> </a:t>
            </a:r>
            <a:r>
              <a:rPr lang="en-US" sz="2600" dirty="0" err="1" smtClean="0">
                <a:latin typeface="Consolas"/>
                <a:cs typeface="Consolas"/>
              </a:rPr>
              <a:t>kvs.delete</a:t>
            </a:r>
            <a:r>
              <a:rPr lang="en-US" sz="2600" dirty="0" smtClean="0">
                <a:latin typeface="Consolas"/>
                <a:cs typeface="Consolas"/>
              </a:rPr>
              <a:t>(x)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  <a:cs typeface="Consolas"/>
              </a:rPr>
              <a:t>else</a:t>
            </a:r>
          </a:p>
          <a:p>
            <a:pPr marL="0" indent="0">
              <a:buNone/>
            </a:pPr>
            <a:r>
              <a:rPr lang="en-US" sz="2600" dirty="0" smtClean="0">
                <a:latin typeface="Consolas"/>
                <a:cs typeface="Consolas"/>
              </a:rPr>
              <a:t>  old = 0</a:t>
            </a:r>
            <a:endParaRPr lang="en-US" sz="2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600" dirty="0" err="1" smtClean="0">
                <a:latin typeface="Consolas"/>
                <a:cs typeface="Consolas"/>
              </a:rPr>
              <a:t>kvs</a:t>
            </a:r>
            <a:r>
              <a:rPr lang="en-US" sz="2600" dirty="0" smtClean="0">
                <a:latin typeface="Consolas"/>
                <a:cs typeface="Consolas"/>
              </a:rPr>
              <a:t>[x] = old + c</a:t>
            </a:r>
            <a:endParaRPr lang="en-US" sz="2600" dirty="0">
              <a:latin typeface="Consolas"/>
              <a:cs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#1: Mutable State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596823" cy="639762"/>
          </a:xfrm>
        </p:spPr>
        <p:txBody>
          <a:bodyPr lIns="0"/>
          <a:lstStyle/>
          <a:p>
            <a:r>
              <a:rPr lang="en-US" sz="2800" dirty="0" smtClean="0"/>
              <a:t>Add(</a:t>
            </a:r>
            <a:r>
              <a:rPr lang="en-US" sz="2800" b="0" dirty="0" smtClean="0"/>
              <a:t>item x, count c</a:t>
            </a:r>
            <a:r>
              <a:rPr lang="en-US" sz="2800" dirty="0" smtClean="0"/>
              <a:t>)</a:t>
            </a:r>
            <a:r>
              <a:rPr lang="en-US" sz="2800" b="0" dirty="0" smtClean="0"/>
              <a:t>: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45599" cy="639762"/>
          </a:xfrm>
        </p:spPr>
        <p:txBody>
          <a:bodyPr lIns="0">
            <a:noAutofit/>
          </a:bodyPr>
          <a:lstStyle/>
          <a:p>
            <a:r>
              <a:rPr lang="en-US" sz="2800" dirty="0" smtClean="0"/>
              <a:t>Remove(</a:t>
            </a:r>
            <a:r>
              <a:rPr lang="en-US" sz="2800" b="0" dirty="0" smtClean="0"/>
              <a:t>item x, count c</a:t>
            </a:r>
            <a:r>
              <a:rPr lang="en-US" sz="2800" dirty="0" smtClean="0"/>
              <a:t>):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9761" y="5511800"/>
            <a:ext cx="338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Non-monotonic!</a:t>
            </a:r>
            <a:endParaRPr lang="en-US" sz="3200" b="1" dirty="0">
              <a:solidFill>
                <a:srgbClr val="FF0000"/>
              </a:solidFill>
              <a:latin typeface="Raleway"/>
              <a:cs typeface="Raleway"/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2235200" y="3581400"/>
            <a:ext cx="2508743" cy="1930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4743943" y="3581400"/>
            <a:ext cx="1021857" cy="1930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1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8" y="1473182"/>
            <a:ext cx="8653131" cy="36068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3504" y="5181600"/>
            <a:ext cx="3826689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Raleway"/>
                <a:cs typeface="Raleway"/>
              </a:rPr>
              <a:t>Conclusion:</a:t>
            </a:r>
          </a:p>
          <a:p>
            <a:r>
              <a:rPr lang="en-US" sz="2800" dirty="0" smtClean="0">
                <a:latin typeface="Raleway"/>
                <a:cs typeface="Raleway"/>
              </a:rPr>
              <a:t>Every operation might</a:t>
            </a:r>
          </a:p>
          <a:p>
            <a:r>
              <a:rPr lang="en-US" sz="2800" dirty="0" smtClean="0">
                <a:latin typeface="Raleway"/>
                <a:cs typeface="Raleway"/>
              </a:rPr>
              <a:t>require coordination!</a:t>
            </a:r>
            <a:endParaRPr lang="en-US" sz="2800" dirty="0">
              <a:latin typeface="Raleway"/>
              <a:cs typeface="Ralewa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4261" y="511705"/>
            <a:ext cx="300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Raleway"/>
                <a:cs typeface="Raleway"/>
              </a:rPr>
              <a:t>Non-monotonic!</a:t>
            </a:r>
            <a:endParaRPr lang="en-US" sz="2800" b="1" dirty="0">
              <a:solidFill>
                <a:srgbClr val="FF0000"/>
              </a:solidFill>
              <a:latin typeface="Raleway"/>
              <a:cs typeface="Raleway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629402" y="1034925"/>
            <a:ext cx="829732" cy="1598208"/>
          </a:xfrm>
          <a:prstGeom prst="straightConnector1">
            <a:avLst/>
          </a:prstGeom>
          <a:ln>
            <a:solidFill>
              <a:srgbClr val="FF66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7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6765" y="2921169"/>
            <a:ext cx="4870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Raleway"/>
                <a:cs typeface="Raleway"/>
              </a:rPr>
              <a:t>Optimization</a:t>
            </a:r>
          </a:p>
        </p:txBody>
      </p:sp>
      <p:pic>
        <p:nvPicPr>
          <p:cNvPr id="5" name="Picture 4" descr="bea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" y="462266"/>
            <a:ext cx="2250644" cy="2250644"/>
          </a:xfrm>
          <a:prstGeom prst="rect">
            <a:avLst/>
          </a:prstGeom>
        </p:spPr>
      </p:pic>
      <p:pic>
        <p:nvPicPr>
          <p:cNvPr id="6" name="Picture 5" descr="new-normal-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" y="4361692"/>
            <a:ext cx="2747434" cy="2060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4721" y="1531754"/>
            <a:ext cx="2576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Loop unrolling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7249" y="875282"/>
            <a:ext cx="325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Register allocation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4721" y="218810"/>
            <a:ext cx="2963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Data prefetching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3179" y="2188227"/>
            <a:ext cx="288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Function </a:t>
            </a:r>
            <a:r>
              <a:rPr lang="en-US" sz="2800" dirty="0" err="1" smtClean="0">
                <a:latin typeface="Raleway"/>
                <a:cs typeface="Raleway"/>
              </a:rPr>
              <a:t>inlining</a:t>
            </a:r>
            <a:endParaRPr lang="en-US" sz="2800" dirty="0" smtClean="0">
              <a:latin typeface="Raleway"/>
              <a:cs typeface="Ralewa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6432" y="4307650"/>
            <a:ext cx="4749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Global coordination, waiting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9841" y="4930197"/>
            <a:ext cx="3103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Caching, indexing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3867" y="5552744"/>
            <a:ext cx="421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Replication, data locality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1263" y="6175291"/>
            <a:ext cx="465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Partitioning, load balancing</a:t>
            </a:r>
          </a:p>
        </p:txBody>
      </p:sp>
    </p:spTree>
    <p:extLst>
      <p:ext uri="{BB962C8B-B14F-4D97-AF65-F5344CB8AC3E}">
        <p14:creationId xmlns:p14="http://schemas.microsoft.com/office/powerpoint/2010/main" val="9109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#2: “Disorderly”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2287"/>
          </a:xfrm>
        </p:spPr>
        <p:txBody>
          <a:bodyPr>
            <a:normAutofit/>
          </a:bodyPr>
          <a:lstStyle/>
          <a:p>
            <a:r>
              <a:rPr lang="en-US" dirty="0" smtClean="0"/>
              <a:t>Add(</a:t>
            </a:r>
            <a:r>
              <a:rPr lang="en-US" b="0" dirty="0" smtClean="0"/>
              <a:t>item x, count c</a:t>
            </a:r>
            <a:r>
              <a:rPr lang="en-US" dirty="0" smtClean="0"/>
              <a:t>)</a:t>
            </a:r>
            <a:r>
              <a:rPr lang="en-US" b="0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2858" y="2174875"/>
            <a:ext cx="3314580" cy="5048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Add </a:t>
            </a:r>
            <a:r>
              <a:rPr lang="en-US" dirty="0" err="1" smtClean="0">
                <a:latin typeface="Consolas"/>
                <a:cs typeface="Consolas"/>
              </a:rPr>
              <a:t>x,c</a:t>
            </a:r>
            <a:r>
              <a:rPr lang="en-US" dirty="0" smtClean="0">
                <a:latin typeface="Consolas"/>
                <a:cs typeface="Consolas"/>
              </a:rPr>
              <a:t> to </a:t>
            </a:r>
            <a:r>
              <a:rPr lang="en-US" dirty="0" err="1" smtClean="0">
                <a:latin typeface="Consolas"/>
                <a:cs typeface="Consolas"/>
              </a:rPr>
              <a:t>add_log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2944813"/>
            <a:ext cx="4041775" cy="639762"/>
          </a:xfrm>
        </p:spPr>
        <p:txBody>
          <a:bodyPr/>
          <a:lstStyle/>
          <a:p>
            <a:r>
              <a:rPr lang="en-US" dirty="0" smtClean="0"/>
              <a:t>Remove(</a:t>
            </a:r>
            <a:r>
              <a:rPr lang="en-US" b="0" dirty="0" smtClean="0"/>
              <a:t>item x, count c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58" y="3771899"/>
            <a:ext cx="3314580" cy="45720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Add </a:t>
            </a:r>
            <a:r>
              <a:rPr lang="en-US" dirty="0" err="1" smtClean="0">
                <a:latin typeface="Consolas"/>
                <a:cs typeface="Consolas"/>
              </a:rPr>
              <a:t>x,c</a:t>
            </a:r>
            <a:r>
              <a:rPr lang="en-US" dirty="0" smtClean="0">
                <a:latin typeface="Consolas"/>
                <a:cs typeface="Consolas"/>
              </a:rPr>
              <a:t> to </a:t>
            </a:r>
            <a:r>
              <a:rPr lang="en-US" dirty="0" err="1" smtClean="0">
                <a:latin typeface="Consolas"/>
                <a:cs typeface="Consolas"/>
              </a:rPr>
              <a:t>del_log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9488" y="1535113"/>
            <a:ext cx="4040188" cy="522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Checkout():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02200" y="2174875"/>
            <a:ext cx="4040188" cy="42894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Raleway"/>
                <a:ea typeface="+mn-ea"/>
                <a:cs typeface="Raleway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latin typeface="Consolas"/>
                <a:cs typeface="Consolas"/>
              </a:rPr>
              <a:t>Group </a:t>
            </a:r>
            <a:r>
              <a:rPr lang="en-US" dirty="0" err="1" smtClean="0">
                <a:latin typeface="Consolas"/>
                <a:cs typeface="Consolas"/>
              </a:rPr>
              <a:t>add_log</a:t>
            </a:r>
            <a:r>
              <a:rPr lang="en-US" dirty="0" smtClean="0">
                <a:latin typeface="Consolas"/>
                <a:cs typeface="Consolas"/>
              </a:rPr>
              <a:t> by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item ID; sum counts.</a:t>
            </a:r>
          </a:p>
          <a:p>
            <a:pPr marL="0" indent="0">
              <a:buFont typeface="Arial"/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latin typeface="Consolas"/>
                <a:cs typeface="Consolas"/>
              </a:rPr>
              <a:t>Group </a:t>
            </a:r>
            <a:r>
              <a:rPr lang="en-US" dirty="0" err="1" smtClean="0">
                <a:latin typeface="Consolas"/>
                <a:cs typeface="Consolas"/>
              </a:rPr>
              <a:t>del_log</a:t>
            </a:r>
            <a:r>
              <a:rPr lang="en-US" dirty="0" smtClean="0">
                <a:latin typeface="Consolas"/>
                <a:cs typeface="Consolas"/>
              </a:rPr>
              <a:t> by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smtClean="0">
                <a:latin typeface="Consolas"/>
                <a:cs typeface="Consolas"/>
              </a:rPr>
              <a:t>item ID; sum counts.</a:t>
            </a:r>
          </a:p>
          <a:p>
            <a:pPr marL="0" indent="0">
              <a:buFont typeface="Arial"/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latin typeface="Consolas"/>
                <a:cs typeface="Consolas"/>
              </a:rPr>
              <a:t>For each item, subtract deletes from adds.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9024" y="5067874"/>
            <a:ext cx="338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Non-monotonic!</a:t>
            </a:r>
            <a:endParaRPr lang="en-US" sz="3200" b="1" dirty="0">
              <a:solidFill>
                <a:srgbClr val="FF0000"/>
              </a:solidFill>
              <a:latin typeface="Raleway"/>
              <a:cs typeface="Raleway"/>
            </a:endParaRP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2803206" y="3302000"/>
            <a:ext cx="2098994" cy="17658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65" y="2505979"/>
            <a:ext cx="872773" cy="762477"/>
          </a:xfrm>
          <a:prstGeom prst="rect">
            <a:avLst/>
          </a:prstGeom>
        </p:spPr>
      </p:pic>
      <p:pic>
        <p:nvPicPr>
          <p:cNvPr id="16" name="Picture 15" descr="Checkm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65" y="4182379"/>
            <a:ext cx="872773" cy="7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1" y="1253069"/>
            <a:ext cx="8629015" cy="3596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" y="4889936"/>
            <a:ext cx="410279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Raleway"/>
                <a:cs typeface="Raleway"/>
              </a:rPr>
              <a:t>Conclusion:</a:t>
            </a:r>
          </a:p>
          <a:p>
            <a:r>
              <a:rPr lang="en-US" sz="2800" dirty="0" smtClean="0">
                <a:latin typeface="Raleway"/>
                <a:cs typeface="Raleway"/>
              </a:rPr>
              <a:t>Replication is safe;</a:t>
            </a:r>
          </a:p>
          <a:p>
            <a:r>
              <a:rPr lang="en-US" sz="2800" dirty="0" smtClean="0">
                <a:latin typeface="Raleway"/>
                <a:cs typeface="Raleway"/>
              </a:rPr>
              <a:t>might need to</a:t>
            </a:r>
            <a:br>
              <a:rPr lang="en-US" sz="2800" dirty="0" smtClean="0">
                <a:latin typeface="Raleway"/>
                <a:cs typeface="Raleway"/>
              </a:rPr>
            </a:br>
            <a:r>
              <a:rPr lang="en-US" sz="2800" dirty="0" smtClean="0">
                <a:latin typeface="Raleway"/>
                <a:cs typeface="Raleway"/>
              </a:rPr>
              <a:t>coordinate on checkout</a:t>
            </a:r>
            <a:endParaRPr lang="en-US" sz="2800" dirty="0">
              <a:latin typeface="Raleway"/>
              <a:cs typeface="Ralewa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0563" y="746783"/>
            <a:ext cx="211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aleway"/>
                <a:cs typeface="Raleway"/>
              </a:rPr>
              <a:t>Monotonic</a:t>
            </a:r>
            <a:endParaRPr lang="en-US" sz="2800" b="1" dirty="0">
              <a:latin typeface="Raleway"/>
              <a:cs typeface="Raleway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714067" y="1227668"/>
            <a:ext cx="812802" cy="1117600"/>
          </a:xfrm>
          <a:prstGeom prst="straightConnector1">
            <a:avLst/>
          </a:prstGeom>
          <a:ln>
            <a:solidFill>
              <a:srgbClr val="FF66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1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05" y="1600200"/>
            <a:ext cx="8532195" cy="5003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Avoid:</a:t>
            </a:r>
            <a:r>
              <a:rPr lang="en-US" dirty="0" smtClean="0"/>
              <a:t> mutable state update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Prefer:</a:t>
            </a:r>
            <a:r>
              <a:rPr lang="en-US" dirty="0" smtClean="0"/>
              <a:t> immutable data, monotone growth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Major difference in coordination cost!</a:t>
            </a:r>
          </a:p>
          <a:p>
            <a:pPr lvl="1"/>
            <a:r>
              <a:rPr lang="en-US" dirty="0" smtClean="0"/>
              <a:t>Coordinate once per operation vs.</a:t>
            </a:r>
            <a:br>
              <a:rPr lang="en-US" dirty="0" smtClean="0"/>
            </a:br>
            <a:r>
              <a:rPr lang="en-US" dirty="0" smtClean="0"/>
              <a:t>Coordinate once per checkout</a:t>
            </a:r>
          </a:p>
          <a:p>
            <a:pPr lvl="1"/>
            <a:endParaRPr lang="en-US" dirty="0"/>
          </a:p>
          <a:p>
            <a:r>
              <a:rPr lang="en-US" dirty="0" smtClean="0"/>
              <a:t>We’d like a type system for monotonicity</a:t>
            </a:r>
          </a:p>
        </p:txBody>
      </p:sp>
    </p:spTree>
    <p:extLst>
      <p:ext uri="{BB962C8B-B14F-4D97-AF65-F5344CB8AC3E}">
        <p14:creationId xmlns:p14="http://schemas.microsoft.com/office/powerpoint/2010/main" val="11666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376" y="2967335"/>
            <a:ext cx="5993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Raleway"/>
                <a:cs typeface="Raleway"/>
              </a:rPr>
              <a:t>Language Design</a:t>
            </a:r>
            <a:endParaRPr lang="en-US" sz="5400" b="1" dirty="0" smtClean="0">
              <a:solidFill>
                <a:srgbClr val="FF0000"/>
              </a:solidFill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8925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Disorderly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89715"/>
            <a:ext cx="4758293" cy="4911607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Order-independent: </a:t>
            </a:r>
            <a:r>
              <a:rPr lang="en-US" b="1" dirty="0" smtClean="0">
                <a:solidFill>
                  <a:srgbClr val="FF0000"/>
                </a:solidFill>
              </a:rPr>
              <a:t>default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Order dependencies: </a:t>
            </a:r>
            <a:r>
              <a:rPr lang="en-US" b="1" dirty="0" smtClean="0">
                <a:solidFill>
                  <a:srgbClr val="FF0000"/>
                </a:solidFill>
              </a:rPr>
              <a:t>explicit</a:t>
            </a:r>
          </a:p>
          <a:p>
            <a:r>
              <a:rPr lang="en-US" dirty="0" smtClean="0"/>
              <a:t>Order as part of the design process</a:t>
            </a:r>
          </a:p>
          <a:p>
            <a:r>
              <a:rPr lang="en-US" dirty="0" smtClean="0"/>
              <a:t>Tool support</a:t>
            </a:r>
          </a:p>
          <a:p>
            <a:pPr lvl="1"/>
            <a:r>
              <a:rPr lang="en-US" dirty="0" smtClean="0"/>
              <a:t>Where is order needed? Why?</a:t>
            </a:r>
          </a:p>
        </p:txBody>
      </p:sp>
      <p:pic>
        <p:nvPicPr>
          <p:cNvPr id="5" name="Picture 4" descr="london-riots-telegraph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81" y="1570822"/>
            <a:ext cx="3215770" cy="506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5566793" y="2485835"/>
            <a:ext cx="3458979" cy="26884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Disorderly Spectrum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0381" y="3593653"/>
            <a:ext cx="7823238" cy="4053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2860660"/>
            <a:ext cx="10702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aleway"/>
                <a:cs typeface="Raleway"/>
              </a:rPr>
              <a:t>ASM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9981" y="3830639"/>
            <a:ext cx="4674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aleway"/>
                <a:cs typeface="Raleway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2131" y="2860660"/>
            <a:ext cx="10345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aleway"/>
                <a:cs typeface="Raleway"/>
              </a:rPr>
              <a:t>Java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1811" y="3830639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aleway"/>
                <a:cs typeface="Raleway"/>
              </a:rPr>
              <a:t>Lisp, ML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8044" y="2860660"/>
            <a:ext cx="15953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aleway"/>
                <a:cs typeface="Raleway"/>
              </a:rPr>
              <a:t>Haskell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0717" y="3830639"/>
            <a:ext cx="22344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aleway"/>
                <a:cs typeface="Raleway"/>
              </a:rPr>
              <a:t>SQL,</a:t>
            </a:r>
            <a:r>
              <a:rPr lang="en-US" sz="3200" dirty="0">
                <a:latin typeface="Raleway"/>
                <a:cs typeface="Raleway"/>
              </a:rPr>
              <a:t> </a:t>
            </a:r>
            <a:r>
              <a:rPr lang="en-US" sz="3200" dirty="0" smtClean="0">
                <a:latin typeface="Raleway"/>
                <a:cs typeface="Raleway"/>
              </a:rPr>
              <a:t>LINQ,</a:t>
            </a:r>
            <a:br>
              <a:rPr lang="en-US" sz="3200" dirty="0" smtClean="0">
                <a:latin typeface="Raleway"/>
                <a:cs typeface="Raleway"/>
              </a:rPr>
            </a:br>
            <a:r>
              <a:rPr lang="en-US" sz="3200" dirty="0" smtClean="0">
                <a:latin typeface="Raleway"/>
                <a:cs typeface="Raleway"/>
              </a:rPr>
              <a:t>Datalog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0345" y="2860660"/>
            <a:ext cx="14699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Raleway"/>
                <a:cs typeface="Raleway"/>
              </a:rPr>
              <a:t>Bloom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6678" y="5345472"/>
            <a:ext cx="34733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Raleway"/>
                <a:cs typeface="Raleway"/>
              </a:rPr>
              <a:t>High-level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Raleway"/>
                <a:cs typeface="Raleway"/>
              </a:rPr>
              <a:t>“Declarative”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Raleway"/>
                <a:cs typeface="Raleway"/>
              </a:rPr>
              <a:t>Powerful optimizers</a:t>
            </a:r>
          </a:p>
        </p:txBody>
      </p:sp>
    </p:spTree>
    <p:extLst>
      <p:ext uri="{BB962C8B-B14F-4D97-AF65-F5344CB8AC3E}">
        <p14:creationId xmlns:p14="http://schemas.microsoft.com/office/powerpoint/2010/main" val="214673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94576" y="3107486"/>
            <a:ext cx="3166974" cy="6916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74123" y="3105984"/>
            <a:ext cx="2024316" cy="6916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8355" y="3044280"/>
            <a:ext cx="75672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Raleway"/>
                <a:cs typeface="Raleway"/>
              </a:rPr>
              <a:t>Bloom </a:t>
            </a:r>
            <a:r>
              <a:rPr lang="en-US" sz="4400" b="1" dirty="0" smtClean="0">
                <a:latin typeface="Raleway"/>
                <a:ea typeface="ＭＳ ゴシック"/>
                <a:cs typeface="Raleway"/>
              </a:rPr>
              <a:t>≈ declarative agents</a:t>
            </a:r>
            <a:endParaRPr lang="en-US" sz="4400" b="1" dirty="0" smtClean="0">
              <a:latin typeface="Raleway"/>
              <a:cs typeface="Ralewa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6636" y="380477"/>
            <a:ext cx="30679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Processes that</a:t>
            </a:r>
          </a:p>
          <a:p>
            <a:r>
              <a:rPr lang="en-US" sz="2800" dirty="0" smtClean="0">
                <a:latin typeface="Raleway"/>
                <a:cs typeface="Raleway"/>
              </a:rPr>
              <a:t>communicate via</a:t>
            </a:r>
            <a:br>
              <a:rPr lang="en-US" sz="2800" dirty="0" smtClean="0">
                <a:latin typeface="Raleway"/>
                <a:cs typeface="Raleway"/>
              </a:rPr>
            </a:br>
            <a:r>
              <a:rPr lang="en-US" sz="2800" dirty="0" smtClean="0">
                <a:latin typeface="Raleway"/>
                <a:cs typeface="Raleway"/>
              </a:rPr>
              <a:t>asynchronous</a:t>
            </a:r>
            <a:br>
              <a:rPr lang="en-US" sz="2800" dirty="0" smtClean="0">
                <a:latin typeface="Raleway"/>
                <a:cs typeface="Raleway"/>
              </a:rPr>
            </a:br>
            <a:r>
              <a:rPr lang="en-US" sz="2800" dirty="0" smtClean="0">
                <a:solidFill>
                  <a:srgbClr val="FF0000"/>
                </a:solidFill>
                <a:latin typeface="Raleway"/>
                <a:cs typeface="Raleway"/>
              </a:rPr>
              <a:t>message</a:t>
            </a:r>
            <a:r>
              <a:rPr lang="en-US" sz="2800" dirty="0">
                <a:solidFill>
                  <a:srgbClr val="FF0000"/>
                </a:solidFill>
                <a:latin typeface="Raleway"/>
                <a:cs typeface="Raleway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Raleway"/>
                <a:cs typeface="Raleway"/>
              </a:rPr>
              <a:t>passing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5818" y="4700900"/>
            <a:ext cx="24062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Each process</a:t>
            </a:r>
          </a:p>
          <a:p>
            <a:r>
              <a:rPr lang="en-US" sz="2800" dirty="0" smtClean="0">
                <a:latin typeface="Raleway"/>
                <a:cs typeface="Raleway"/>
              </a:rPr>
              <a:t>has a </a:t>
            </a:r>
            <a:r>
              <a:rPr lang="en-US" sz="2800" dirty="0" smtClean="0">
                <a:solidFill>
                  <a:srgbClr val="FF0000"/>
                </a:solidFill>
                <a:latin typeface="Raleway"/>
                <a:cs typeface="Raleway"/>
              </a:rPr>
              <a:t>local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Raleway"/>
                <a:cs typeface="Raleway"/>
              </a:rPr>
              <a:t>database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9695" y="4700900"/>
            <a:ext cx="42805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Raleway"/>
                <a:cs typeface="Raleway"/>
              </a:rPr>
              <a:t>Logical </a:t>
            </a:r>
            <a:r>
              <a:rPr lang="en-US" sz="2800" dirty="0" smtClean="0">
                <a:solidFill>
                  <a:srgbClr val="FF0000"/>
                </a:solidFill>
                <a:latin typeface="Raleway"/>
                <a:cs typeface="Raleway"/>
              </a:rPr>
              <a:t>rules</a:t>
            </a:r>
            <a:r>
              <a:rPr lang="en-US" sz="2800" dirty="0">
                <a:solidFill>
                  <a:srgbClr val="000000"/>
                </a:solidFill>
                <a:latin typeface="Raleway"/>
                <a:cs typeface="Raleway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Raleway"/>
                <a:cs typeface="Raleway"/>
              </a:rPr>
              <a:t>describe</a:t>
            </a:r>
            <a:br>
              <a:rPr lang="en-US" sz="2800" dirty="0" smtClean="0">
                <a:solidFill>
                  <a:srgbClr val="000000"/>
                </a:solidFill>
                <a:latin typeface="Raleway"/>
                <a:cs typeface="Raleway"/>
              </a:rPr>
            </a:br>
            <a:r>
              <a:rPr lang="en-US" sz="2800" dirty="0" smtClean="0">
                <a:solidFill>
                  <a:srgbClr val="000000"/>
                </a:solidFill>
                <a:latin typeface="Raleway"/>
                <a:cs typeface="Raleway"/>
              </a:rPr>
              <a:t>computation</a:t>
            </a:r>
            <a:r>
              <a:rPr lang="en-US" sz="2800" dirty="0">
                <a:solidFill>
                  <a:srgbClr val="000000"/>
                </a:solidFill>
                <a:latin typeface="Raleway"/>
                <a:cs typeface="Raleway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Raleway"/>
                <a:cs typeface="Raleway"/>
              </a:rPr>
              <a:t>and</a:t>
            </a:r>
            <a:br>
              <a:rPr lang="en-US" sz="2800" dirty="0" smtClean="0">
                <a:solidFill>
                  <a:srgbClr val="000000"/>
                </a:solidFill>
                <a:latin typeface="Raleway"/>
                <a:cs typeface="Raleway"/>
              </a:rPr>
            </a:br>
            <a:r>
              <a:rPr lang="en-US" sz="2800" dirty="0" smtClean="0">
                <a:solidFill>
                  <a:srgbClr val="000000"/>
                </a:solidFill>
                <a:latin typeface="Raleway"/>
                <a:cs typeface="Raleway"/>
              </a:rPr>
              <a:t>communication</a:t>
            </a:r>
            <a:r>
              <a:rPr lang="en-US" sz="2800" dirty="0">
                <a:solidFill>
                  <a:srgbClr val="000000"/>
                </a:solidFill>
                <a:latin typeface="Raleway"/>
                <a:cs typeface="Raleway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Raleway"/>
                <a:cs typeface="Raleway"/>
              </a:rPr>
              <a:t>(“SQL++”)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88458" y="2200596"/>
            <a:ext cx="540656" cy="817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904454" y="3847899"/>
            <a:ext cx="766977" cy="9179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476128" y="3847902"/>
            <a:ext cx="792124" cy="9179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1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2" grpId="1" animBg="1"/>
      <p:bldP spid="4" grpId="0"/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669" y="1690063"/>
            <a:ext cx="82543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Raleway"/>
                <a:cs typeface="Raleway"/>
              </a:rPr>
              <a:t>Each agent has a database of </a:t>
            </a:r>
            <a:r>
              <a:rPr lang="en-US" sz="4400" b="1" dirty="0" smtClean="0">
                <a:latin typeface="Raleway"/>
                <a:cs typeface="Raleway"/>
              </a:rPr>
              <a:t>values</a:t>
            </a:r>
            <a:r>
              <a:rPr lang="en-US" sz="4400" dirty="0">
                <a:latin typeface="Raleway"/>
                <a:cs typeface="Raleway"/>
              </a:rPr>
              <a:t> </a:t>
            </a:r>
            <a:r>
              <a:rPr lang="en-US" sz="4400" dirty="0" smtClean="0">
                <a:latin typeface="Raleway"/>
                <a:cs typeface="Raleway"/>
              </a:rPr>
              <a:t>that changes over time.</a:t>
            </a:r>
          </a:p>
          <a:p>
            <a:endParaRPr lang="en-US" sz="4400" dirty="0" smtClean="0">
              <a:latin typeface="Raleway"/>
              <a:cs typeface="Raleway"/>
            </a:endParaRPr>
          </a:p>
          <a:p>
            <a:r>
              <a:rPr lang="en-US" sz="4400" dirty="0" smtClean="0">
                <a:latin typeface="Raleway"/>
                <a:cs typeface="Raleway"/>
              </a:rPr>
              <a:t>All values have a </a:t>
            </a:r>
            <a:r>
              <a:rPr lang="en-US" sz="4400" b="1" dirty="0" smtClean="0">
                <a:latin typeface="Raleway"/>
                <a:cs typeface="Raleway"/>
              </a:rPr>
              <a:t>location</a:t>
            </a:r>
            <a:r>
              <a:rPr lang="en-US" sz="4400" dirty="0">
                <a:latin typeface="Raleway"/>
                <a:cs typeface="Raleway"/>
              </a:rPr>
              <a:t/>
            </a:r>
            <a:br>
              <a:rPr lang="en-US" sz="4400" dirty="0">
                <a:latin typeface="Raleway"/>
                <a:cs typeface="Raleway"/>
              </a:rPr>
            </a:br>
            <a:r>
              <a:rPr lang="en-US" sz="4400" dirty="0" smtClean="0">
                <a:latin typeface="Raleway"/>
                <a:cs typeface="Raleway"/>
              </a:rPr>
              <a:t>and </a:t>
            </a:r>
            <a:r>
              <a:rPr lang="en-US" sz="4400" b="1" dirty="0" smtClean="0">
                <a:latin typeface="Raleway"/>
                <a:cs typeface="Raleway"/>
              </a:rPr>
              <a:t>timestamp</a:t>
            </a:r>
            <a:r>
              <a:rPr lang="en-US" sz="4400" dirty="0" smtClean="0">
                <a:latin typeface="Raleway"/>
                <a:cs typeface="Raleway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66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67664" y="3105984"/>
            <a:ext cx="3633711" cy="6035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4335" y="3120060"/>
            <a:ext cx="3357095" cy="6035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5593" y="3105984"/>
            <a:ext cx="526564" cy="6035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803" y="3075057"/>
            <a:ext cx="8736395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800" i="1" dirty="0" smtClean="0">
                <a:latin typeface="Raleway"/>
                <a:cs typeface="Raleway"/>
              </a:rPr>
              <a:t>left-hand-side</a:t>
            </a:r>
            <a:r>
              <a:rPr lang="en-US" sz="3800" dirty="0" smtClean="0">
                <a:latin typeface="Raleway"/>
                <a:cs typeface="Raleway"/>
              </a:rPr>
              <a:t>     &lt;=     </a:t>
            </a:r>
            <a:r>
              <a:rPr lang="en-US" sz="3800" i="1" dirty="0" smtClean="0">
                <a:latin typeface="Raleway"/>
                <a:cs typeface="Raleway"/>
              </a:rPr>
              <a:t>right-hand-side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9202" y="260692"/>
            <a:ext cx="3306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If</a:t>
            </a:r>
            <a:r>
              <a:rPr lang="en-US" sz="3200" dirty="0" smtClean="0">
                <a:latin typeface="Raleway"/>
                <a:cs typeface="Raleway"/>
              </a:rPr>
              <a:t> RHS is true (</a:t>
            </a:r>
            <a:r>
              <a:rPr lang="en-US" sz="3200" dirty="0" smtClean="0">
                <a:latin typeface="Consolas"/>
                <a:cs typeface="Consolas"/>
              </a:rPr>
              <a:t>SELECT …</a:t>
            </a:r>
            <a:r>
              <a:rPr lang="en-US" sz="3200" dirty="0" smtClean="0">
                <a:latin typeface="Raleway"/>
                <a:cs typeface="Raleway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6180" y="1535632"/>
            <a:ext cx="3343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Then</a:t>
            </a:r>
            <a:r>
              <a:rPr lang="en-US" sz="3200" dirty="0" smtClean="0">
                <a:solidFill>
                  <a:srgbClr val="FF0000"/>
                </a:solidFill>
                <a:latin typeface="Raleway"/>
                <a:cs typeface="Raleway"/>
              </a:rPr>
              <a:t> </a:t>
            </a:r>
            <a:r>
              <a:rPr lang="en-US" sz="3200" dirty="0" smtClean="0">
                <a:latin typeface="Raleway"/>
                <a:cs typeface="Raleway"/>
              </a:rPr>
              <a:t>LHS is true</a:t>
            </a:r>
          </a:p>
          <a:p>
            <a:pPr algn="ctr"/>
            <a:r>
              <a:rPr lang="en-US" sz="3200" dirty="0" smtClean="0">
                <a:latin typeface="Raleway"/>
                <a:cs typeface="Raleway"/>
              </a:rPr>
              <a:t>(</a:t>
            </a:r>
            <a:r>
              <a:rPr lang="en-US" sz="3200" dirty="0" smtClean="0">
                <a:latin typeface="Consolas"/>
                <a:cs typeface="Consolas"/>
              </a:rPr>
              <a:t>INTO lhs</a:t>
            </a:r>
            <a:r>
              <a:rPr lang="en-US" sz="3200" dirty="0" smtClean="0">
                <a:latin typeface="Raleway"/>
                <a:cs typeface="Raleway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6132" y="4929335"/>
            <a:ext cx="3531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When</a:t>
            </a:r>
            <a:r>
              <a:rPr lang="en-US" sz="3200" dirty="0" smtClean="0">
                <a:solidFill>
                  <a:srgbClr val="FF0000"/>
                </a:solidFill>
                <a:latin typeface="Raleway"/>
                <a:cs typeface="Raleway"/>
              </a:rPr>
              <a:t> </a:t>
            </a:r>
            <a:r>
              <a:rPr lang="en-US" sz="3200" dirty="0" smtClean="0">
                <a:latin typeface="Raleway"/>
                <a:cs typeface="Raleway"/>
              </a:rPr>
              <a:t>and </a:t>
            </a:r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where</a:t>
            </a:r>
            <a:r>
              <a:rPr lang="en-US" sz="3200" dirty="0">
                <a:latin typeface="Raleway"/>
                <a:cs typeface="Raleway"/>
              </a:rPr>
              <a:t/>
            </a:r>
            <a:br>
              <a:rPr lang="en-US" sz="3200" dirty="0">
                <a:latin typeface="Raleway"/>
                <a:cs typeface="Raleway"/>
              </a:rPr>
            </a:br>
            <a:r>
              <a:rPr lang="en-US" sz="3200" dirty="0" smtClean="0">
                <a:latin typeface="Raleway"/>
                <a:cs typeface="Raleway"/>
              </a:rPr>
              <a:t>is the LHS true?</a:t>
            </a:r>
            <a:endParaRPr lang="en-US" sz="3200" b="1" dirty="0" smtClean="0">
              <a:latin typeface="Raleway"/>
              <a:cs typeface="Raleway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21300" y="1231900"/>
            <a:ext cx="927676" cy="17357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64973" y="2425700"/>
            <a:ext cx="1092627" cy="6299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388114" y="3873050"/>
            <a:ext cx="12574" cy="10688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0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Operators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9799" y="1728262"/>
            <a:ext cx="4089204" cy="50208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Same location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same timestamp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Same location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next timestamp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Different location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non</a:t>
            </a:r>
            <a:r>
              <a:rPr lang="en-US" dirty="0"/>
              <a:t>-deterministic </a:t>
            </a:r>
            <a:r>
              <a:rPr lang="en-US" dirty="0" smtClean="0"/>
              <a:t>timestamp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59318" y="1912928"/>
            <a:ext cx="748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nsolas"/>
                <a:cs typeface="Consolas"/>
              </a:rPr>
              <a:t>&lt;=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9318" y="3262227"/>
            <a:ext cx="7487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nsolas"/>
                <a:cs typeface="Consolas"/>
              </a:rPr>
              <a:t>&lt;+</a:t>
            </a:r>
            <a:br>
              <a:rPr lang="en-US" sz="4000" dirty="0" smtClean="0">
                <a:latin typeface="Consolas"/>
                <a:cs typeface="Consolas"/>
              </a:rPr>
            </a:br>
            <a:r>
              <a:rPr lang="en-US" sz="4000" dirty="0" smtClean="0">
                <a:latin typeface="Consolas"/>
                <a:cs typeface="Consolas"/>
              </a:rPr>
              <a:t>&lt;-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9318" y="5463512"/>
            <a:ext cx="748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onsolas"/>
                <a:cs typeface="Consolas"/>
              </a:rPr>
              <a:t>&lt;~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63" y="1974483"/>
            <a:ext cx="26464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aleway"/>
                <a:cs typeface="Raleway"/>
              </a:rPr>
              <a:t>Computation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0963" y="3295056"/>
            <a:ext cx="2390773" cy="1257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Raleway"/>
                <a:cs typeface="Raleway"/>
              </a:rPr>
              <a:t>Persistence</a:t>
            </a:r>
            <a:br>
              <a:rPr lang="en-US" sz="3200" dirty="0" smtClean="0">
                <a:solidFill>
                  <a:srgbClr val="FF0000"/>
                </a:solidFill>
                <a:latin typeface="Raleway"/>
                <a:cs typeface="Raleway"/>
              </a:rPr>
            </a:br>
            <a:r>
              <a:rPr lang="en-US" sz="3200" dirty="0" smtClean="0">
                <a:solidFill>
                  <a:srgbClr val="FF0000"/>
                </a:solidFill>
                <a:latin typeface="Raleway"/>
                <a:cs typeface="Raleway"/>
              </a:rPr>
              <a:t>Deletion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0963" y="5474734"/>
            <a:ext cx="31852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Raleway"/>
                <a:cs typeface="Raleway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278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211" y="2921169"/>
            <a:ext cx="3695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Raleway"/>
                <a:cs typeface="Raleway"/>
              </a:rPr>
              <a:t>Warnings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721" y="536912"/>
            <a:ext cx="3711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Undeclared variables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3372" y="1307746"/>
            <a:ext cx="3110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Type mismatches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42393" y="2078579"/>
            <a:ext cx="4376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Sign conversion mistakes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51614" y="4361692"/>
            <a:ext cx="3386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Replica divergence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7432" y="4906484"/>
            <a:ext cx="3090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Inconsistent state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51614" y="5451276"/>
            <a:ext cx="1941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Deadlocks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7432" y="5996067"/>
            <a:ext cx="282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Race conditions</a:t>
            </a:r>
          </a:p>
        </p:txBody>
      </p:sp>
      <p:pic>
        <p:nvPicPr>
          <p:cNvPr id="22" name="Picture 21" descr="bea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" y="462266"/>
            <a:ext cx="2250644" cy="2250644"/>
          </a:xfrm>
          <a:prstGeom prst="rect">
            <a:avLst/>
          </a:prstGeom>
        </p:spPr>
      </p:pic>
      <p:pic>
        <p:nvPicPr>
          <p:cNvPr id="23" name="Picture 22" descr="new-normal-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" y="4361692"/>
            <a:ext cx="2747434" cy="20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4" y="1888476"/>
            <a:ext cx="8961120" cy="3042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448300"/>
            <a:ext cx="199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Raleway"/>
                <a:cs typeface="Raleway"/>
              </a:rPr>
              <a:t>Observe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0757" y="5448300"/>
            <a:ext cx="218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Raleway"/>
                <a:cs typeface="Raleway"/>
              </a:rPr>
              <a:t>Compute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5400" y="5448300"/>
            <a:ext cx="905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Raleway"/>
                <a:cs typeface="Raleway"/>
              </a:rPr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38087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085" y="2705725"/>
            <a:ext cx="48758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Raleway"/>
                <a:cs typeface="Raleway"/>
              </a:rPr>
              <a:t>Our First Program:</a:t>
            </a:r>
          </a:p>
          <a:p>
            <a:pPr algn="ctr"/>
            <a:r>
              <a:rPr lang="en-US" sz="4400" dirty="0" err="1" smtClean="0">
                <a:latin typeface="Raleway"/>
                <a:cs typeface="Raleway"/>
              </a:rPr>
              <a:t>PubSub</a:t>
            </a:r>
            <a:endParaRPr lang="en-US" sz="4400" dirty="0" smtClean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1654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9" y="1254823"/>
            <a:ext cx="7375302" cy="43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58" y="505123"/>
            <a:ext cx="8703285" cy="5847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class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nsolas"/>
                <a:cs typeface="Consolas"/>
              </a:rPr>
              <a:t>Hub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</a:rPr>
              <a:t>include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880000"/>
                </a:solidFill>
                <a:latin typeface="Consolas"/>
                <a:cs typeface="Consolas"/>
              </a:rPr>
              <a:t>Bud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srgbClr val="FFFFFF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state </a:t>
            </a:r>
            <a:r>
              <a:rPr lang="en-US" sz="2200" b="1" dirty="0">
                <a:solidFill>
                  <a:srgbClr val="FFFFFF"/>
                </a:solidFill>
                <a:latin typeface="Consolas"/>
                <a:cs typeface="Consolas"/>
              </a:rPr>
              <a:t>do</a:t>
            </a:r>
            <a:endParaRPr lang="en-US" sz="2200" dirty="0">
              <a:solidFill>
                <a:srgbClr val="FFFFFF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channel :subscribe, [:@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:topic, :client]</a:t>
            </a: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channel :pub,       [:@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:topic, :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channel :event,     [:@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:topic, :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table   :sub,       [: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:topic]</a:t>
            </a: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</a:t>
            </a:r>
            <a:r>
              <a:rPr lang="en-US" sz="2200" b="1" dirty="0">
                <a:solidFill>
                  <a:srgbClr val="FFFFFF"/>
                </a:solidFill>
                <a:latin typeface="Consolas"/>
                <a:cs typeface="Consolas"/>
              </a:rPr>
              <a:t>end</a:t>
            </a:r>
            <a:endParaRPr lang="en-US" sz="2200" dirty="0">
              <a:solidFill>
                <a:srgbClr val="FFFFFF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srgbClr val="FFFFFF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bloom </a:t>
            </a:r>
            <a:r>
              <a:rPr lang="en-US" sz="2200" b="1" dirty="0">
                <a:solidFill>
                  <a:srgbClr val="FFFFFF"/>
                </a:solidFill>
                <a:latin typeface="Consolas"/>
                <a:cs typeface="Consolas"/>
              </a:rPr>
              <a:t>do</a:t>
            </a:r>
            <a:endParaRPr lang="en-US" sz="2200" dirty="0">
              <a:solidFill>
                <a:srgbClr val="FFFFFF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sub   &lt;= subscribe {|s| [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s.client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s.topic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  <a:r>
              <a:rPr lang="en-US" sz="2200" dirty="0" smtClean="0">
                <a:solidFill>
                  <a:srgbClr val="FFFFFF"/>
                </a:solidFill>
                <a:latin typeface="Consolas"/>
                <a:cs typeface="Consolas"/>
              </a:rPr>
              <a:t>}</a:t>
            </a:r>
            <a:endParaRPr lang="en-US" sz="2200" dirty="0">
              <a:solidFill>
                <a:srgbClr val="FFFFFF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event &lt;~ (pub * sub).pairs(:topic =&gt; :topic) {|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p,s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|</a:t>
            </a:r>
          </a:p>
          <a:p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      [</a:t>
            </a:r>
            <a:r>
              <a:rPr lang="nb-NO" sz="2200" dirty="0" err="1">
                <a:solidFill>
                  <a:srgbClr val="FFFFFF"/>
                </a:solidFill>
                <a:latin typeface="Consolas"/>
                <a:cs typeface="Consolas"/>
              </a:rPr>
              <a:t>s.addr</a:t>
            </a:r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, </a:t>
            </a:r>
            <a:r>
              <a:rPr lang="nb-NO" sz="2200" dirty="0" err="1">
                <a:solidFill>
                  <a:srgbClr val="FFFFFF"/>
                </a:solidFill>
                <a:latin typeface="Consolas"/>
                <a:cs typeface="Consolas"/>
              </a:rPr>
              <a:t>p.topic</a:t>
            </a:r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, </a:t>
            </a:r>
            <a:r>
              <a:rPr lang="nb-NO" sz="2200" dirty="0" err="1">
                <a:solidFill>
                  <a:srgbClr val="FFFFFF"/>
                </a:solidFill>
                <a:latin typeface="Consolas"/>
                <a:cs typeface="Consolas"/>
              </a:rPr>
              <a:t>p.val</a:t>
            </a:r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</a:p>
          <a:p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    }</a:t>
            </a:r>
          </a:p>
          <a:p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  </a:t>
            </a:r>
            <a:r>
              <a:rPr lang="nb-NO" sz="2200" b="1" dirty="0">
                <a:solidFill>
                  <a:srgbClr val="FFFFFF"/>
                </a:solidFill>
                <a:latin typeface="Consolas"/>
                <a:cs typeface="Consolas"/>
              </a:rPr>
              <a:t>end</a:t>
            </a:r>
            <a:endParaRPr lang="nb-NO" sz="2200" dirty="0">
              <a:solidFill>
                <a:srgbClr val="FFFFFF"/>
              </a:solidFill>
              <a:latin typeface="Consolas"/>
              <a:cs typeface="Consolas"/>
            </a:endParaRPr>
          </a:p>
          <a:p>
            <a:r>
              <a:rPr lang="nb-NO" sz="2200" b="1" dirty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fr-FR" sz="22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1920" y="530778"/>
            <a:ext cx="20697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Ruby DSL</a:t>
            </a:r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2334912" y="823166"/>
            <a:ext cx="2027008" cy="292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1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58" y="505123"/>
            <a:ext cx="8703285" cy="5847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class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nsolas"/>
                <a:cs typeface="Consolas"/>
              </a:rPr>
              <a:t>Hub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</a:rPr>
              <a:t>include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880000"/>
                </a:solidFill>
                <a:latin typeface="Consolas"/>
                <a:cs typeface="Consolas"/>
              </a:rPr>
              <a:t>Bud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state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channel :subscribe, [:@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:topic, :client]</a:t>
            </a: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channel :pub,       [:@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:topic, :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channel :event,     [:@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:topic, :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table   :sub,       [: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:topic]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chemeClr val="bg1"/>
                </a:solidFill>
                <a:latin typeface="Consolas"/>
                <a:cs typeface="Consolas"/>
              </a:rPr>
              <a:t>  bloom </a:t>
            </a:r>
            <a:r>
              <a:rPr lang="en-US" sz="2200" b="1" dirty="0">
                <a:solidFill>
                  <a:schemeClr val="bg1"/>
                </a:solidFill>
                <a:latin typeface="Consolas"/>
                <a:cs typeface="Consolas"/>
              </a:rPr>
              <a:t>do</a:t>
            </a:r>
            <a:endParaRPr lang="en-US" sz="22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chemeClr val="bg1"/>
                </a:solidFill>
                <a:latin typeface="Consolas"/>
                <a:cs typeface="Consolas"/>
              </a:rPr>
              <a:t>    sub   &lt;= subscribe {|s| [</a:t>
            </a:r>
            <a:r>
              <a:rPr lang="en-US" sz="2200" dirty="0" err="1">
                <a:solidFill>
                  <a:schemeClr val="bg1"/>
                </a:solidFill>
                <a:latin typeface="Consolas"/>
                <a:cs typeface="Consolas"/>
              </a:rPr>
              <a:t>s.client</a:t>
            </a:r>
            <a:r>
              <a:rPr lang="en-US" sz="22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onsolas"/>
                <a:cs typeface="Consolas"/>
              </a:rPr>
              <a:t>s.topic</a:t>
            </a:r>
            <a:r>
              <a:rPr lang="en-US" sz="2200" dirty="0">
                <a:solidFill>
                  <a:schemeClr val="bg1"/>
                </a:solidFill>
                <a:latin typeface="Consolas"/>
                <a:cs typeface="Consolas"/>
              </a:rPr>
              <a:t>]</a:t>
            </a:r>
            <a:r>
              <a:rPr lang="en-US" sz="2200" dirty="0" smtClean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lang="en-US" sz="22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chemeClr val="bg1"/>
                </a:solidFill>
                <a:latin typeface="Consolas"/>
                <a:cs typeface="Consolas"/>
              </a:rPr>
              <a:t>    event &lt;~ (pub * sub).pairs(:topic =&gt; :topic) {|</a:t>
            </a:r>
            <a:r>
              <a:rPr lang="en-US" sz="2200" dirty="0" err="1">
                <a:solidFill>
                  <a:schemeClr val="bg1"/>
                </a:solidFill>
                <a:latin typeface="Consolas"/>
                <a:cs typeface="Consolas"/>
              </a:rPr>
              <a:t>p,s</a:t>
            </a:r>
            <a:r>
              <a:rPr lang="en-US" sz="2200" dirty="0">
                <a:solidFill>
                  <a:schemeClr val="bg1"/>
                </a:solidFill>
                <a:latin typeface="Consolas"/>
                <a:cs typeface="Consolas"/>
              </a:rPr>
              <a:t>|</a:t>
            </a:r>
          </a:p>
          <a:p>
            <a:r>
              <a:rPr lang="nb-NO" sz="2200" dirty="0">
                <a:solidFill>
                  <a:schemeClr val="bg1"/>
                </a:solidFill>
                <a:latin typeface="Consolas"/>
                <a:cs typeface="Consolas"/>
              </a:rPr>
              <a:t>      [</a:t>
            </a:r>
            <a:r>
              <a:rPr lang="nb-NO" sz="2200" dirty="0" err="1">
                <a:solidFill>
                  <a:schemeClr val="bg1"/>
                </a:solidFill>
                <a:latin typeface="Consolas"/>
                <a:cs typeface="Consolas"/>
              </a:rPr>
              <a:t>s.addr</a:t>
            </a:r>
            <a:r>
              <a:rPr lang="nb-NO" sz="22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nb-NO" sz="2200" dirty="0" err="1">
                <a:solidFill>
                  <a:schemeClr val="bg1"/>
                </a:solidFill>
                <a:latin typeface="Consolas"/>
                <a:cs typeface="Consolas"/>
              </a:rPr>
              <a:t>p.topic</a:t>
            </a:r>
            <a:r>
              <a:rPr lang="nb-NO" sz="2200" dirty="0">
                <a:solidFill>
                  <a:schemeClr val="bg1"/>
                </a:solidFill>
                <a:latin typeface="Consolas"/>
                <a:cs typeface="Consolas"/>
              </a:rPr>
              <a:t>, </a:t>
            </a:r>
            <a:r>
              <a:rPr lang="nb-NO" sz="2200" dirty="0" err="1">
                <a:solidFill>
                  <a:schemeClr val="bg1"/>
                </a:solidFill>
                <a:latin typeface="Consolas"/>
                <a:cs typeface="Consolas"/>
              </a:rPr>
              <a:t>p.val</a:t>
            </a:r>
            <a:r>
              <a:rPr lang="nb-NO" sz="2200" dirty="0">
                <a:solidFill>
                  <a:schemeClr val="bg1"/>
                </a:solidFill>
                <a:latin typeface="Consolas"/>
                <a:cs typeface="Consolas"/>
              </a:rPr>
              <a:t>]</a:t>
            </a:r>
          </a:p>
          <a:p>
            <a:r>
              <a:rPr lang="nb-NO" sz="2200" dirty="0">
                <a:solidFill>
                  <a:schemeClr val="bg1"/>
                </a:solidFill>
                <a:latin typeface="Consolas"/>
                <a:cs typeface="Consolas"/>
              </a:rPr>
              <a:t>    }</a:t>
            </a:r>
          </a:p>
          <a:p>
            <a:r>
              <a:rPr lang="nb-NO" sz="2200" dirty="0">
                <a:solidFill>
                  <a:schemeClr val="bg1"/>
                </a:solidFill>
                <a:latin typeface="Consolas"/>
                <a:cs typeface="Consolas"/>
              </a:rPr>
              <a:t>  </a:t>
            </a:r>
            <a:r>
              <a:rPr lang="nb-NO" sz="2200" b="1" dirty="0">
                <a:solidFill>
                  <a:schemeClr val="bg1"/>
                </a:solidFill>
                <a:latin typeface="Consolas"/>
                <a:cs typeface="Consolas"/>
              </a:rPr>
              <a:t>end</a:t>
            </a:r>
            <a:endParaRPr lang="nb-NO" sz="22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nb-NO" sz="2200" b="1" dirty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fr-FR" sz="22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1920" y="2209672"/>
            <a:ext cx="37882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State declarations</a:t>
            </a:r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 flipV="1">
            <a:off x="1860231" y="2209672"/>
            <a:ext cx="2501689" cy="292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4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58" y="505123"/>
            <a:ext cx="8703285" cy="5847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class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nsolas"/>
                <a:cs typeface="Consolas"/>
              </a:rPr>
              <a:t>Hub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</a:rPr>
              <a:t>include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880000"/>
                </a:solidFill>
                <a:latin typeface="Consolas"/>
                <a:cs typeface="Consolas"/>
              </a:rPr>
              <a:t>Bud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state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channel :subscribe, [:@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:topic, :client]</a:t>
            </a: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channel :pub,       [:@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:topic, :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channel :event,     [:@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:topic, :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table   :sub,       [: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:topic]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bloom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sub   &lt;= subscribe {|s| [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s.client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s.topic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  <a:r>
              <a:rPr lang="en-US" sz="2200" dirty="0" smtClean="0">
                <a:solidFill>
                  <a:srgbClr val="FFFFFF"/>
                </a:solidFill>
                <a:latin typeface="Consolas"/>
                <a:cs typeface="Consolas"/>
              </a:rPr>
              <a:t>}</a:t>
            </a:r>
            <a:endParaRPr lang="en-US" sz="2200" dirty="0">
              <a:solidFill>
                <a:srgbClr val="FFFFFF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event &lt;~ (pub * sub).pairs(:topic =&gt; :topic) {|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p,s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|</a:t>
            </a:r>
          </a:p>
          <a:p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      [</a:t>
            </a:r>
            <a:r>
              <a:rPr lang="nb-NO" sz="2200" dirty="0" err="1">
                <a:solidFill>
                  <a:srgbClr val="FFFFFF"/>
                </a:solidFill>
                <a:latin typeface="Consolas"/>
                <a:cs typeface="Consolas"/>
              </a:rPr>
              <a:t>s.addr</a:t>
            </a:r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, </a:t>
            </a:r>
            <a:r>
              <a:rPr lang="nb-NO" sz="2200" dirty="0" err="1">
                <a:solidFill>
                  <a:srgbClr val="FFFFFF"/>
                </a:solidFill>
                <a:latin typeface="Consolas"/>
                <a:cs typeface="Consolas"/>
              </a:rPr>
              <a:t>p.topic</a:t>
            </a:r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, </a:t>
            </a:r>
            <a:r>
              <a:rPr lang="nb-NO" sz="2200" dirty="0" err="1">
                <a:solidFill>
                  <a:srgbClr val="FFFFFF"/>
                </a:solidFill>
                <a:latin typeface="Consolas"/>
                <a:cs typeface="Consolas"/>
              </a:rPr>
              <a:t>p.val</a:t>
            </a:r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</a:p>
          <a:p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    }</a:t>
            </a:r>
          </a:p>
          <a:p>
            <a:r>
              <a:rPr lang="nb-NO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nb-NO" sz="2200" b="1" dirty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nb-NO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nb-NO" sz="2200" b="1" dirty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fr-FR" sz="22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1920" y="4311879"/>
            <a:ext cx="12967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Rules</a:t>
            </a:r>
          </a:p>
        </p:txBody>
      </p: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 flipV="1">
            <a:off x="2027008" y="4412723"/>
            <a:ext cx="2334912" cy="1915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5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58" y="505123"/>
            <a:ext cx="8703285" cy="5847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class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nsolas"/>
                <a:cs typeface="Consolas"/>
              </a:rPr>
              <a:t>Hub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</a:rPr>
              <a:t>include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880000"/>
                </a:solidFill>
                <a:latin typeface="Consolas"/>
                <a:cs typeface="Consolas"/>
              </a:rPr>
              <a:t>Bud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state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table  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:sub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:client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Consolas"/>
                <a:cs typeface="Consolas"/>
              </a:rPr>
              <a:t>    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channel :subscribe, [:@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:topic, :client]</a:t>
            </a: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channel :pub,       [:@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:topic, :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channel :event,     [:@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:topic, :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</a:p>
          <a:p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  end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bloom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sub   &lt;= subscribe {|s| [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s.client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s.topic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  <a:r>
              <a:rPr lang="en-US" sz="2200" dirty="0" smtClean="0">
                <a:solidFill>
                  <a:srgbClr val="FFFFFF"/>
                </a:solidFill>
                <a:latin typeface="Consolas"/>
                <a:cs typeface="Consolas"/>
              </a:rPr>
              <a:t>}</a:t>
            </a:r>
            <a:endParaRPr lang="en-US" sz="2200" dirty="0">
              <a:solidFill>
                <a:srgbClr val="FFFFFF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event &lt;~ (pub * sub).pairs(:topic =&gt; :topic) {|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p,s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|</a:t>
            </a:r>
          </a:p>
          <a:p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      [</a:t>
            </a:r>
            <a:r>
              <a:rPr lang="nb-NO" sz="2200" dirty="0" err="1">
                <a:solidFill>
                  <a:srgbClr val="FFFFFF"/>
                </a:solidFill>
                <a:latin typeface="Consolas"/>
                <a:cs typeface="Consolas"/>
              </a:rPr>
              <a:t>s.addr</a:t>
            </a:r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, </a:t>
            </a:r>
            <a:r>
              <a:rPr lang="nb-NO" sz="2200" dirty="0" err="1">
                <a:solidFill>
                  <a:srgbClr val="FFFFFF"/>
                </a:solidFill>
                <a:latin typeface="Consolas"/>
                <a:cs typeface="Consolas"/>
              </a:rPr>
              <a:t>p.topic</a:t>
            </a:r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, </a:t>
            </a:r>
            <a:r>
              <a:rPr lang="nb-NO" sz="2200" dirty="0" err="1">
                <a:solidFill>
                  <a:srgbClr val="FFFFFF"/>
                </a:solidFill>
                <a:latin typeface="Consolas"/>
                <a:cs typeface="Consolas"/>
              </a:rPr>
              <a:t>p.val</a:t>
            </a:r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</a:p>
          <a:p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    }</a:t>
            </a:r>
          </a:p>
          <a:p>
            <a:r>
              <a:rPr lang="nb-NO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nb-NO" sz="2200" b="1" dirty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nb-NO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nb-NO" sz="2200" b="1" dirty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fr-FR" sz="22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7976" y="3279860"/>
            <a:ext cx="40748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Persistent state: set</a:t>
            </a:r>
            <a:b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</a:br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of</a:t>
            </a:r>
            <a:r>
              <a:rPr lang="en-US" sz="3200" b="1" dirty="0">
                <a:solidFill>
                  <a:srgbClr val="FF0000"/>
                </a:solidFill>
                <a:latin typeface="Raleway"/>
                <a:cs typeface="Raleway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subscriptions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438400" y="2298701"/>
            <a:ext cx="88900" cy="9016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79976" y="625560"/>
            <a:ext cx="17801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Schema</a:t>
            </a: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3770054" y="1210336"/>
            <a:ext cx="801946" cy="7073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0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58" y="505123"/>
            <a:ext cx="8703285" cy="5847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class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Consolas"/>
                <a:cs typeface="Consolas"/>
              </a:rPr>
              <a:t>Hub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</a:rPr>
              <a:t>include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880000"/>
                </a:solidFill>
                <a:latin typeface="Consolas"/>
                <a:cs typeface="Consolas"/>
              </a:rPr>
              <a:t>Bud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state </a:t>
            </a:r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</a:p>
          <a:p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   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table  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:sub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:client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:subscribe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>
                <a:solidFill>
                  <a:schemeClr val="accent6"/>
                </a:solidFill>
                <a:latin typeface="Consolas"/>
                <a:cs typeface="Consolas"/>
              </a:rPr>
              <a:t>@</a:t>
            </a:r>
            <a:r>
              <a:rPr lang="en-US" sz="2200" dirty="0" err="1">
                <a:solidFill>
                  <a:schemeClr val="accent6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:client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:pub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>
                <a:solidFill>
                  <a:srgbClr val="F79646"/>
                </a:solidFill>
                <a:latin typeface="Consolas"/>
                <a:cs typeface="Consolas"/>
              </a:rPr>
              <a:t>@</a:t>
            </a:r>
            <a:r>
              <a:rPr lang="en-US" sz="2200" dirty="0" err="1">
                <a:solidFill>
                  <a:srgbClr val="F79646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:event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>
                <a:solidFill>
                  <a:srgbClr val="F79646"/>
                </a:solidFill>
                <a:latin typeface="Consolas"/>
                <a:cs typeface="Consolas"/>
              </a:rPr>
              <a:t>@</a:t>
            </a:r>
            <a:r>
              <a:rPr lang="en-US" sz="2200" dirty="0" err="1">
                <a:solidFill>
                  <a:srgbClr val="F79646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bloom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sub   &lt;= subscribe {|s| [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s.client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s.topic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  <a:r>
              <a:rPr lang="en-US" sz="2200" dirty="0" smtClean="0">
                <a:solidFill>
                  <a:srgbClr val="FFFFFF"/>
                </a:solidFill>
                <a:latin typeface="Consolas"/>
                <a:cs typeface="Consolas"/>
              </a:rPr>
              <a:t>}</a:t>
            </a:r>
            <a:endParaRPr lang="en-US" sz="2200" dirty="0">
              <a:solidFill>
                <a:srgbClr val="FFFFFF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    event &lt;~ (pub * sub).pairs(:topic =&gt; :topic) {|</a:t>
            </a:r>
            <a:r>
              <a:rPr lang="en-US" sz="2200" dirty="0" err="1">
                <a:solidFill>
                  <a:srgbClr val="FFFFFF"/>
                </a:solidFill>
                <a:latin typeface="Consolas"/>
                <a:cs typeface="Consolas"/>
              </a:rPr>
              <a:t>p,s</a:t>
            </a:r>
            <a:r>
              <a:rPr lang="en-US" sz="2200" dirty="0">
                <a:solidFill>
                  <a:srgbClr val="FFFFFF"/>
                </a:solidFill>
                <a:latin typeface="Consolas"/>
                <a:cs typeface="Consolas"/>
              </a:rPr>
              <a:t>|</a:t>
            </a:r>
          </a:p>
          <a:p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      [</a:t>
            </a:r>
            <a:r>
              <a:rPr lang="nb-NO" sz="2200" dirty="0" err="1">
                <a:solidFill>
                  <a:srgbClr val="FFFFFF"/>
                </a:solidFill>
                <a:latin typeface="Consolas"/>
                <a:cs typeface="Consolas"/>
              </a:rPr>
              <a:t>s.addr</a:t>
            </a:r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, </a:t>
            </a:r>
            <a:r>
              <a:rPr lang="nb-NO" sz="2200" dirty="0" err="1">
                <a:solidFill>
                  <a:srgbClr val="FFFFFF"/>
                </a:solidFill>
                <a:latin typeface="Consolas"/>
                <a:cs typeface="Consolas"/>
              </a:rPr>
              <a:t>p.topic</a:t>
            </a:r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, </a:t>
            </a:r>
            <a:r>
              <a:rPr lang="nb-NO" sz="2200" dirty="0" err="1">
                <a:solidFill>
                  <a:srgbClr val="FFFFFF"/>
                </a:solidFill>
                <a:latin typeface="Consolas"/>
                <a:cs typeface="Consolas"/>
              </a:rPr>
              <a:t>p.val</a:t>
            </a:r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</a:p>
          <a:p>
            <a:r>
              <a:rPr lang="nb-NO" sz="2200" dirty="0">
                <a:solidFill>
                  <a:srgbClr val="FFFFFF"/>
                </a:solidFill>
                <a:latin typeface="Consolas"/>
                <a:cs typeface="Consolas"/>
              </a:rPr>
              <a:t>    }</a:t>
            </a:r>
          </a:p>
          <a:p>
            <a:r>
              <a:rPr lang="nb-NO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nb-NO" sz="2200" b="1" dirty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nb-NO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nb-NO" sz="2200" b="1" dirty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fr-FR" sz="22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0815" y="735127"/>
            <a:ext cx="45135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Network input, output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59100" y="1308100"/>
            <a:ext cx="914400" cy="965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5415" y="3732327"/>
            <a:ext cx="41216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Destination address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14800" y="3289300"/>
            <a:ext cx="292100" cy="546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3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58" y="505123"/>
            <a:ext cx="8703285" cy="5847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class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onsolas"/>
                <a:cs typeface="Consolas"/>
              </a:rPr>
              <a:t>Hub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dirty="0" smtClean="0">
                <a:solidFill>
                  <a:srgbClr val="008000"/>
                </a:solidFill>
                <a:latin typeface="Consolas"/>
                <a:cs typeface="Consolas"/>
              </a:rPr>
              <a:t>include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rgbClr val="880000"/>
                </a:solidFill>
                <a:latin typeface="Consolas"/>
                <a:cs typeface="Consolas"/>
              </a:rPr>
              <a:t>Bud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state </a:t>
            </a:r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table  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:sub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:client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:subscribe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smtClean="0">
                <a:solidFill>
                  <a:schemeClr val="accent6"/>
                </a:solidFill>
                <a:latin typeface="Consolas"/>
                <a:cs typeface="Consolas"/>
              </a:rPr>
              <a:t>@</a:t>
            </a:r>
            <a:r>
              <a:rPr lang="en-US" sz="2200" dirty="0" err="1" smtClean="0">
                <a:solidFill>
                  <a:schemeClr val="accent6"/>
                </a:solidFill>
                <a:latin typeface="Consolas"/>
                <a:cs typeface="Consolas"/>
              </a:rPr>
              <a:t>addr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:client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:pub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   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smtClean="0">
                <a:solidFill>
                  <a:srgbClr val="F79646"/>
                </a:solidFill>
                <a:latin typeface="Consolas"/>
                <a:cs typeface="Consolas"/>
              </a:rPr>
              <a:t>@</a:t>
            </a:r>
            <a:r>
              <a:rPr lang="en-US" sz="2200" dirty="0" err="1" smtClean="0">
                <a:solidFill>
                  <a:srgbClr val="F79646"/>
                </a:solidFill>
                <a:latin typeface="Consolas"/>
                <a:cs typeface="Consolas"/>
              </a:rPr>
              <a:t>addr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 smtClean="0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:event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 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smtClean="0">
                <a:solidFill>
                  <a:srgbClr val="F79646"/>
                </a:solidFill>
                <a:latin typeface="Consolas"/>
                <a:cs typeface="Consolas"/>
              </a:rPr>
              <a:t>@</a:t>
            </a:r>
            <a:r>
              <a:rPr lang="en-US" sz="2200" dirty="0" err="1" smtClean="0">
                <a:solidFill>
                  <a:srgbClr val="F79646"/>
                </a:solidFill>
                <a:latin typeface="Consolas"/>
                <a:cs typeface="Consolas"/>
              </a:rPr>
              <a:t>addr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 smtClean="0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  end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bloom </a:t>
            </a:r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200" dirty="0" smtClean="0">
                <a:latin typeface="Consolas"/>
                <a:cs typeface="Consolas"/>
              </a:rPr>
              <a:t>sub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&lt;=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subscribe {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sz="2200" dirty="0" err="1" smtClean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client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sz="2200" dirty="0" err="1" smtClean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topic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Consolas"/>
                <a:cs typeface="Consolas"/>
              </a:rPr>
              <a:t>    event &lt;~ (pub * sub).pairs(:topic =&gt; :topic) {|</a:t>
            </a:r>
            <a:r>
              <a:rPr lang="en-US" sz="2200" dirty="0" err="1" smtClean="0">
                <a:solidFill>
                  <a:srgbClr val="FFFFFF"/>
                </a:solidFill>
                <a:latin typeface="Consolas"/>
                <a:cs typeface="Consolas"/>
              </a:rPr>
              <a:t>p,s</a:t>
            </a:r>
            <a:r>
              <a:rPr lang="en-US" sz="2200" dirty="0" smtClean="0">
                <a:solidFill>
                  <a:srgbClr val="FFFFFF"/>
                </a:solidFill>
                <a:latin typeface="Consolas"/>
                <a:cs typeface="Consolas"/>
              </a:rPr>
              <a:t>|</a:t>
            </a:r>
          </a:p>
          <a:p>
            <a:r>
              <a:rPr lang="nb-NO" sz="2200" dirty="0" smtClean="0">
                <a:solidFill>
                  <a:srgbClr val="FFFFFF"/>
                </a:solidFill>
                <a:latin typeface="Consolas"/>
                <a:cs typeface="Consolas"/>
              </a:rPr>
              <a:t>      [</a:t>
            </a:r>
            <a:r>
              <a:rPr lang="nb-NO" sz="2200" dirty="0" err="1" smtClean="0">
                <a:solidFill>
                  <a:srgbClr val="FFFFFF"/>
                </a:solidFill>
                <a:latin typeface="Consolas"/>
                <a:cs typeface="Consolas"/>
              </a:rPr>
              <a:t>s.client</a:t>
            </a:r>
            <a:r>
              <a:rPr lang="nb-NO" sz="2200" dirty="0" smtClean="0">
                <a:solidFill>
                  <a:srgbClr val="FFFFFF"/>
                </a:solidFill>
                <a:latin typeface="Consolas"/>
                <a:cs typeface="Consolas"/>
              </a:rPr>
              <a:t>, </a:t>
            </a:r>
            <a:r>
              <a:rPr lang="nb-NO" sz="2200" dirty="0" err="1" smtClean="0">
                <a:solidFill>
                  <a:srgbClr val="FFFFFF"/>
                </a:solidFill>
                <a:latin typeface="Consolas"/>
                <a:cs typeface="Consolas"/>
              </a:rPr>
              <a:t>p.topic</a:t>
            </a:r>
            <a:r>
              <a:rPr lang="nb-NO" sz="2200" dirty="0" smtClean="0">
                <a:solidFill>
                  <a:srgbClr val="FFFFFF"/>
                </a:solidFill>
                <a:latin typeface="Consolas"/>
                <a:cs typeface="Consolas"/>
              </a:rPr>
              <a:t>, </a:t>
            </a:r>
            <a:r>
              <a:rPr lang="nb-NO" sz="2200" dirty="0" err="1" smtClean="0">
                <a:solidFill>
                  <a:srgbClr val="FFFFFF"/>
                </a:solidFill>
                <a:latin typeface="Consolas"/>
                <a:cs typeface="Consolas"/>
              </a:rPr>
              <a:t>p.val</a:t>
            </a:r>
            <a:r>
              <a:rPr lang="nb-NO" sz="2200" dirty="0" smtClean="0">
                <a:solidFill>
                  <a:srgbClr val="FFFFFF"/>
                </a:solidFill>
                <a:latin typeface="Consolas"/>
                <a:cs typeface="Consolas"/>
              </a:rPr>
              <a:t>]</a:t>
            </a:r>
          </a:p>
          <a:p>
            <a:r>
              <a:rPr lang="nb-NO" sz="2200" dirty="0" smtClean="0">
                <a:solidFill>
                  <a:srgbClr val="FFFFFF"/>
                </a:solidFill>
                <a:latin typeface="Consolas"/>
                <a:cs typeface="Consolas"/>
              </a:rPr>
              <a:t>    }</a:t>
            </a:r>
          </a:p>
          <a:p>
            <a:r>
              <a:rPr lang="nb-NO" sz="22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nb-NO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nb-NO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nb-NO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fr-FR" sz="22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950" y="3376991"/>
            <a:ext cx="51219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Remember subscriptions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206619" y="3861133"/>
            <a:ext cx="898044" cy="4361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87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58" y="505123"/>
            <a:ext cx="8703285" cy="5847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class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onsolas"/>
                <a:cs typeface="Consolas"/>
              </a:rPr>
              <a:t>Hub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dirty="0" smtClean="0">
                <a:solidFill>
                  <a:srgbClr val="008000"/>
                </a:solidFill>
                <a:latin typeface="Consolas"/>
                <a:cs typeface="Consolas"/>
              </a:rPr>
              <a:t>include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rgbClr val="880000"/>
                </a:solidFill>
                <a:latin typeface="Consolas"/>
                <a:cs typeface="Consolas"/>
              </a:rPr>
              <a:t>Bud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state </a:t>
            </a:r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smtClean="0">
                <a:solidFill>
                  <a:prstClr val="black"/>
                </a:solidFill>
                <a:latin typeface="Consolas"/>
                <a:cs typeface="Consolas"/>
              </a:rPr>
              <a:t>   table  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:sub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:client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:subscribe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smtClean="0">
                <a:solidFill>
                  <a:schemeClr val="accent6"/>
                </a:solidFill>
                <a:latin typeface="Consolas"/>
                <a:cs typeface="Consolas"/>
              </a:rPr>
              <a:t>@</a:t>
            </a:r>
            <a:r>
              <a:rPr lang="en-US" sz="2200" dirty="0" err="1" smtClean="0">
                <a:solidFill>
                  <a:schemeClr val="accent6"/>
                </a:solidFill>
                <a:latin typeface="Consolas"/>
                <a:cs typeface="Consolas"/>
              </a:rPr>
              <a:t>addr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:client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:pub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   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smtClean="0">
                <a:solidFill>
                  <a:srgbClr val="F79646"/>
                </a:solidFill>
                <a:latin typeface="Consolas"/>
                <a:cs typeface="Consolas"/>
              </a:rPr>
              <a:t>@</a:t>
            </a:r>
            <a:r>
              <a:rPr lang="en-US" sz="2200" dirty="0" err="1" smtClean="0">
                <a:solidFill>
                  <a:srgbClr val="F79646"/>
                </a:solidFill>
                <a:latin typeface="Consolas"/>
                <a:cs typeface="Consolas"/>
              </a:rPr>
              <a:t>addr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 smtClean="0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:event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 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smtClean="0">
                <a:solidFill>
                  <a:srgbClr val="F79646"/>
                </a:solidFill>
                <a:latin typeface="Consolas"/>
                <a:cs typeface="Consolas"/>
              </a:rPr>
              <a:t>@</a:t>
            </a:r>
            <a:r>
              <a:rPr lang="en-US" sz="2200" dirty="0" err="1" smtClean="0">
                <a:solidFill>
                  <a:srgbClr val="F79646"/>
                </a:solidFill>
                <a:latin typeface="Consolas"/>
                <a:cs typeface="Consolas"/>
              </a:rPr>
              <a:t>addr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 smtClean="0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  end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bloom </a:t>
            </a:r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200" dirty="0" smtClean="0">
                <a:latin typeface="Consolas"/>
                <a:cs typeface="Consolas"/>
              </a:rPr>
              <a:t>sub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&lt;=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subscribe {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sz="2200" dirty="0" err="1" smtClean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client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sz="2200" dirty="0" err="1" smtClean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topic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event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&lt;~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(pub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*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nsolas"/>
                <a:cs typeface="Consolas"/>
              </a:rPr>
              <a:t>sub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)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pairs(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=&gt;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) {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en-US" sz="2200" dirty="0" err="1" smtClean="0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,s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nb-NO" sz="2200" dirty="0" smtClean="0">
                <a:solidFill>
                  <a:prstClr val="black"/>
                </a:solidFill>
                <a:latin typeface="Consolas"/>
                <a:cs typeface="Consolas"/>
              </a:rPr>
              <a:t>      </a:t>
            </a:r>
            <a:r>
              <a:rPr lang="nb-NO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nb-NO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nb-NO" sz="2200" dirty="0" err="1" smtClean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nb-NO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client</a:t>
            </a:r>
            <a:r>
              <a:rPr lang="nb-NO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nb-NO" sz="2200" dirty="0" err="1" smtClean="0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nb-NO" sz="2200" dirty="0" err="1" smtClean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nb-NO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topic</a:t>
            </a:r>
            <a:r>
              <a:rPr lang="nb-NO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nb-NO" sz="2200" dirty="0" err="1" smtClean="0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nb-NO" sz="2200" dirty="0" err="1" smtClean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nb-NO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val</a:t>
            </a:r>
            <a:r>
              <a:rPr lang="nb-NO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nb-NO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nb-NO" sz="2200" dirty="0" smtClean="0">
                <a:solidFill>
                  <a:prstClr val="black"/>
                </a:solidFill>
                <a:latin typeface="Consolas"/>
                <a:cs typeface="Consolas"/>
              </a:rPr>
              <a:t>    }</a:t>
            </a:r>
          </a:p>
          <a:p>
            <a:r>
              <a:rPr lang="nb-NO" sz="22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nb-NO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nb-NO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nb-NO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fr-FR" sz="22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0941" y="3387862"/>
            <a:ext cx="55107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Send events to subscribers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20900" y="3949700"/>
            <a:ext cx="317500" cy="723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29741" y="5648462"/>
            <a:ext cx="31253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Join (as in SQL)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213100" y="4876800"/>
            <a:ext cx="76200" cy="825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61941" y="5445262"/>
            <a:ext cx="17625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Join key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184900" y="4927600"/>
            <a:ext cx="762000" cy="546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5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0285" y="2921169"/>
            <a:ext cx="4283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Raleway"/>
                <a:cs typeface="Raleway"/>
              </a:rPr>
              <a:t>Debugging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4721" y="536912"/>
            <a:ext cx="2216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Stack traces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9769" y="2183655"/>
            <a:ext cx="302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Log files, </a:t>
            </a:r>
            <a:r>
              <a:rPr lang="en-US" sz="2800" dirty="0" err="1" smtClean="0">
                <a:latin typeface="Consolas"/>
                <a:cs typeface="Consolas"/>
              </a:rPr>
              <a:t>printf</a:t>
            </a:r>
            <a:endParaRPr lang="en-US" sz="2800" dirty="0" smtClean="0">
              <a:latin typeface="Raleway"/>
              <a:cs typeface="Raleway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5245" y="1360284"/>
            <a:ext cx="77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onsolas"/>
                <a:cs typeface="Consolas"/>
              </a:rPr>
              <a:t>gdb</a:t>
            </a:r>
            <a:endParaRPr lang="en-US" sz="2800" dirty="0" smtClean="0">
              <a:latin typeface="Consolas"/>
              <a:cs typeface="Consola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9202" y="4361692"/>
            <a:ext cx="545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Full stack visualization, analytics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32204" y="5137391"/>
            <a:ext cx="4838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Consistent global snapshots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49769" y="5913091"/>
            <a:ext cx="3552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Provenance analysis</a:t>
            </a:r>
          </a:p>
        </p:txBody>
      </p:sp>
      <p:pic>
        <p:nvPicPr>
          <p:cNvPr id="22" name="Picture 21" descr="bea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" y="462266"/>
            <a:ext cx="2250644" cy="2250644"/>
          </a:xfrm>
          <a:prstGeom prst="rect">
            <a:avLst/>
          </a:prstGeom>
        </p:spPr>
      </p:pic>
      <p:pic>
        <p:nvPicPr>
          <p:cNvPr id="23" name="Picture 22" descr="new-normal-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" y="4361692"/>
            <a:ext cx="2747434" cy="20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82" y="618720"/>
            <a:ext cx="5234835" cy="562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450" y="3796291"/>
            <a:ext cx="159530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Raleway"/>
                <a:cs typeface="Raleway"/>
              </a:rPr>
              <a:t>Persistent</a:t>
            </a:r>
            <a:br>
              <a:rPr lang="en-US" sz="2400" dirty="0" smtClean="0">
                <a:solidFill>
                  <a:srgbClr val="FF0000"/>
                </a:solidFill>
                <a:latin typeface="Raleway"/>
                <a:cs typeface="Raleway"/>
              </a:rPr>
            </a:br>
            <a:r>
              <a:rPr lang="en-US" sz="2400" dirty="0" smtClean="0">
                <a:solidFill>
                  <a:srgbClr val="FF0000"/>
                </a:solidFill>
                <a:latin typeface="Raleway"/>
                <a:cs typeface="Raleway"/>
              </a:rPr>
              <a:t>State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15863" y="4401530"/>
            <a:ext cx="664672" cy="48475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7430" y="3796291"/>
            <a:ext cx="174919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  <a:latin typeface="Raleway"/>
                <a:cs typeface="Raleway"/>
              </a:rPr>
              <a:t>Ephemeral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  <a:latin typeface="Raleway"/>
                <a:cs typeface="Raleway"/>
              </a:rPr>
              <a:t>Events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737431" y="4333665"/>
            <a:ext cx="630118" cy="5526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52203" y="1628760"/>
            <a:ext cx="3258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Raleway"/>
                <a:cs typeface="Raleway"/>
              </a:rPr>
              <a:t>“Push-Based”</a:t>
            </a:r>
          </a:p>
        </p:txBody>
      </p:sp>
    </p:spTree>
    <p:extLst>
      <p:ext uri="{BB962C8B-B14F-4D97-AF65-F5344CB8AC3E}">
        <p14:creationId xmlns:p14="http://schemas.microsoft.com/office/powerpoint/2010/main" val="21582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82" y="618720"/>
            <a:ext cx="5234835" cy="562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958" y="3796291"/>
            <a:ext cx="174919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Raleway"/>
                <a:cs typeface="Raleway"/>
              </a:rPr>
              <a:t>Ephemeral</a:t>
            </a:r>
            <a:br>
              <a:rPr lang="en-US" sz="2400" dirty="0" smtClean="0">
                <a:solidFill>
                  <a:srgbClr val="FF0000"/>
                </a:solidFill>
                <a:latin typeface="Raleway"/>
                <a:cs typeface="Raleway"/>
              </a:rPr>
            </a:br>
            <a:r>
              <a:rPr lang="en-US" sz="2400" dirty="0" smtClean="0">
                <a:solidFill>
                  <a:srgbClr val="FF0000"/>
                </a:solidFill>
                <a:latin typeface="Raleway"/>
                <a:cs typeface="Raleway"/>
              </a:rPr>
              <a:t>Events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15863" y="4401530"/>
            <a:ext cx="664672" cy="48475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82496" y="3796291"/>
            <a:ext cx="160413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  <a:latin typeface="Raleway"/>
                <a:cs typeface="Raleway"/>
              </a:rPr>
              <a:t>Persistent</a:t>
            </a:r>
            <a:br>
              <a:rPr lang="en-US" sz="2400" dirty="0" smtClean="0">
                <a:solidFill>
                  <a:srgbClr val="FF0000"/>
                </a:solidFill>
                <a:latin typeface="Raleway"/>
                <a:cs typeface="Raleway"/>
              </a:rPr>
            </a:br>
            <a:r>
              <a:rPr lang="en-US" sz="2400" dirty="0" smtClean="0">
                <a:solidFill>
                  <a:srgbClr val="FF0000"/>
                </a:solidFill>
                <a:latin typeface="Raleway"/>
                <a:cs typeface="Raleway"/>
              </a:rPr>
              <a:t>State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737431" y="4333665"/>
            <a:ext cx="630118" cy="552615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52203" y="1628760"/>
            <a:ext cx="3035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Raleway"/>
                <a:cs typeface="Raleway"/>
              </a:rPr>
              <a:t>“Pull-Based”</a:t>
            </a:r>
          </a:p>
        </p:txBody>
      </p:sp>
    </p:spTree>
    <p:extLst>
      <p:ext uri="{BB962C8B-B14F-4D97-AF65-F5344CB8AC3E}">
        <p14:creationId xmlns:p14="http://schemas.microsoft.com/office/powerpoint/2010/main" val="13600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58" y="505123"/>
            <a:ext cx="8703285" cy="5847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class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Consolas"/>
                <a:cs typeface="Consolas"/>
              </a:rPr>
              <a:t>Hub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dirty="0" smtClean="0">
                <a:solidFill>
                  <a:srgbClr val="008000"/>
                </a:solidFill>
                <a:latin typeface="Consolas"/>
                <a:cs typeface="Consolas"/>
              </a:rPr>
              <a:t>include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rgbClr val="880000"/>
                </a:solidFill>
                <a:latin typeface="Consolas"/>
                <a:cs typeface="Consolas"/>
              </a:rPr>
              <a:t>Bud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state </a:t>
            </a:r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table  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:sub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:client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channel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:subscribe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smtClean="0">
                <a:solidFill>
                  <a:schemeClr val="accent6"/>
                </a:solidFill>
                <a:latin typeface="Consolas"/>
                <a:cs typeface="Consolas"/>
              </a:rPr>
              <a:t>@</a:t>
            </a:r>
            <a:r>
              <a:rPr lang="en-US" sz="2200" dirty="0" err="1" smtClean="0">
                <a:solidFill>
                  <a:schemeClr val="accent6"/>
                </a:solidFill>
                <a:latin typeface="Consolas"/>
                <a:cs typeface="Consolas"/>
              </a:rPr>
              <a:t>addr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:client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:pub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   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smtClean="0">
                <a:solidFill>
                  <a:srgbClr val="F79646"/>
                </a:solidFill>
                <a:latin typeface="Consolas"/>
                <a:cs typeface="Consolas"/>
              </a:rPr>
              <a:t>@</a:t>
            </a:r>
            <a:r>
              <a:rPr lang="en-US" sz="2200" dirty="0" err="1" smtClean="0">
                <a:solidFill>
                  <a:srgbClr val="F79646"/>
                </a:solidFill>
                <a:latin typeface="Consolas"/>
                <a:cs typeface="Consolas"/>
              </a:rPr>
              <a:t>addr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 smtClean="0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:event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 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smtClean="0">
                <a:solidFill>
                  <a:srgbClr val="F79646"/>
                </a:solidFill>
                <a:latin typeface="Consolas"/>
                <a:cs typeface="Consolas"/>
              </a:rPr>
              <a:t>@</a:t>
            </a:r>
            <a:r>
              <a:rPr lang="en-US" sz="2200" dirty="0" err="1" smtClean="0">
                <a:solidFill>
                  <a:srgbClr val="F79646"/>
                </a:solidFill>
                <a:latin typeface="Consolas"/>
                <a:cs typeface="Consolas"/>
              </a:rPr>
              <a:t>addr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 smtClean="0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  end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bloom </a:t>
            </a:r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200" dirty="0" smtClean="0">
                <a:latin typeface="Consolas"/>
                <a:cs typeface="Consolas"/>
              </a:rPr>
              <a:t>sub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&lt;=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subscribe {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sz="2200" dirty="0" err="1" smtClean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client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sz="2200" dirty="0" err="1" smtClean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topic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event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&lt;~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(pub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*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onsolas"/>
                <a:cs typeface="Consolas"/>
              </a:rPr>
              <a:t>sub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)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pairs(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=&gt;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) {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en-US" sz="2200" dirty="0" err="1" smtClean="0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en-US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,s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nb-NO" sz="2200" dirty="0" smtClean="0">
                <a:solidFill>
                  <a:prstClr val="black"/>
                </a:solidFill>
                <a:latin typeface="Consolas"/>
                <a:cs typeface="Consolas"/>
              </a:rPr>
              <a:t>      </a:t>
            </a:r>
            <a:r>
              <a:rPr lang="nb-NO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nb-NO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nb-NO" sz="2200" dirty="0" err="1" smtClean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nb-NO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client</a:t>
            </a:r>
            <a:r>
              <a:rPr lang="nb-NO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nb-NO" sz="2200" dirty="0" err="1" smtClean="0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nb-NO" sz="2200" dirty="0" err="1" smtClean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nb-NO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topic</a:t>
            </a:r>
            <a:r>
              <a:rPr lang="nb-NO" sz="22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nb-NO" sz="2200" dirty="0" err="1" smtClean="0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nb-NO" sz="2200" dirty="0" err="1" smtClean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nb-NO" sz="2200" dirty="0" err="1" smtClean="0">
                <a:solidFill>
                  <a:prstClr val="black"/>
                </a:solidFill>
                <a:latin typeface="Consolas"/>
                <a:cs typeface="Consolas"/>
              </a:rPr>
              <a:t>val</a:t>
            </a:r>
            <a:r>
              <a:rPr lang="nb-NO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nb-NO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nb-NO" sz="2200" dirty="0" smtClean="0">
                <a:solidFill>
                  <a:prstClr val="black"/>
                </a:solidFill>
                <a:latin typeface="Consolas"/>
                <a:cs typeface="Consolas"/>
              </a:rPr>
              <a:t>    }</a:t>
            </a:r>
          </a:p>
          <a:p>
            <a:r>
              <a:rPr lang="nb-NO" sz="22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nb-NO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nb-NO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nb-NO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fr-FR" sz="22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129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3696" y="4265801"/>
            <a:ext cx="6117004" cy="3490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358" y="505123"/>
            <a:ext cx="8703285" cy="5847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class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Consolas"/>
                <a:cs typeface="Consolas"/>
              </a:rPr>
              <a:t>HubPull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</a:rPr>
              <a:t>include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880000"/>
                </a:solidFill>
                <a:latin typeface="Consolas"/>
                <a:cs typeface="Consolas"/>
              </a:rPr>
              <a:t>Bud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state </a:t>
            </a:r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table  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:pub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:publish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,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>
                <a:solidFill>
                  <a:schemeClr val="accent6"/>
                </a:solidFill>
                <a:latin typeface="Consolas"/>
                <a:cs typeface="Consolas"/>
              </a:rPr>
              <a:t>@</a:t>
            </a:r>
            <a:r>
              <a:rPr lang="en-US" sz="2200" dirty="0" err="1">
                <a:solidFill>
                  <a:schemeClr val="accent6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:sub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>
                <a:solidFill>
                  <a:schemeClr val="accent6"/>
                </a:solidFill>
                <a:latin typeface="Consolas"/>
                <a:cs typeface="Consolas"/>
              </a:rPr>
              <a:t>@</a:t>
            </a:r>
            <a:r>
              <a:rPr lang="en-US" sz="2200" dirty="0" err="1">
                <a:solidFill>
                  <a:schemeClr val="accent6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:client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:event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</a:t>
            </a:r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>
                <a:solidFill>
                  <a:schemeClr val="accent6"/>
                </a:solidFill>
                <a:latin typeface="Consolas"/>
                <a:cs typeface="Consolas"/>
              </a:rPr>
              <a:t>@</a:t>
            </a:r>
            <a:r>
              <a:rPr lang="en-US" sz="2200" dirty="0" err="1">
                <a:solidFill>
                  <a:schemeClr val="accent6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  end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bloom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pub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&lt;=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publish {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en-US" sz="2200" dirty="0">
                <a:latin typeface="Consolas"/>
                <a:cs typeface="Consolas"/>
              </a:rPr>
              <a:t>p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err="1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en-US" sz="2200" dirty="0" err="1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topic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en-US" sz="2200" dirty="0" err="1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event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&lt;~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(pub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*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Consolas"/>
                <a:cs typeface="Consolas"/>
              </a:rPr>
              <a:t>sub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)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pairs(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=&gt;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:topic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) {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en-US" sz="2200" dirty="0" err="1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,s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sz="2200" dirty="0" err="1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client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en-US" sz="2200" dirty="0" err="1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topic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en-US" sz="2200" dirty="0" err="1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}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fr-FR" sz="22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708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6192" y="612845"/>
            <a:ext cx="8454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Raleway"/>
                <a:cs typeface="Raleway"/>
              </a:rPr>
              <a:t>Suppose we keep only the most recent message for each topic (“last writer wins”).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2117" y="3245404"/>
            <a:ext cx="4164588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Raleway"/>
                <a:cs typeface="Raleway"/>
              </a:rPr>
              <a:t>Publish </a:t>
            </a:r>
            <a:r>
              <a:rPr lang="en-US" sz="4000" dirty="0">
                <a:latin typeface="Raleway"/>
                <a:cs typeface="Raleway"/>
                <a:sym typeface="Symbol"/>
              </a:rPr>
              <a:t></a:t>
            </a:r>
            <a:r>
              <a:rPr lang="en-US" sz="4000" dirty="0">
                <a:latin typeface="Raleway"/>
                <a:cs typeface="Raleway"/>
              </a:rPr>
              <a:t> Put</a:t>
            </a:r>
          </a:p>
          <a:p>
            <a:r>
              <a:rPr lang="en-US" sz="4000" dirty="0">
                <a:latin typeface="Raleway"/>
                <a:cs typeface="Raleway"/>
              </a:rPr>
              <a:t>Subscribe </a:t>
            </a:r>
            <a:r>
              <a:rPr lang="en-US" sz="4000" dirty="0">
                <a:latin typeface="Raleway"/>
                <a:cs typeface="Raleway"/>
                <a:sym typeface="Symbol"/>
              </a:rPr>
              <a:t></a:t>
            </a:r>
            <a:r>
              <a:rPr lang="en-US" sz="4000" dirty="0">
                <a:latin typeface="Raleway"/>
                <a:cs typeface="Raleway"/>
              </a:rPr>
              <a:t> Get</a:t>
            </a:r>
          </a:p>
          <a:p>
            <a:r>
              <a:rPr lang="en-US" sz="4000" dirty="0">
                <a:latin typeface="Raleway"/>
                <a:cs typeface="Raleway"/>
              </a:rPr>
              <a:t>Event </a:t>
            </a:r>
            <a:r>
              <a:rPr lang="en-US" sz="4000" dirty="0">
                <a:latin typeface="Raleway"/>
                <a:cs typeface="Raleway"/>
                <a:sym typeface="Symbol"/>
              </a:rPr>
              <a:t></a:t>
            </a:r>
            <a:r>
              <a:rPr lang="en-US" sz="4000" dirty="0">
                <a:latin typeface="Raleway"/>
                <a:cs typeface="Raleway"/>
              </a:rPr>
              <a:t> Reply</a:t>
            </a:r>
          </a:p>
          <a:p>
            <a:r>
              <a:rPr lang="en-US" sz="4000" dirty="0">
                <a:latin typeface="Raleway"/>
                <a:cs typeface="Raleway"/>
              </a:rPr>
              <a:t>Pub </a:t>
            </a:r>
            <a:r>
              <a:rPr lang="en-US" sz="4000" dirty="0">
                <a:latin typeface="Raleway"/>
                <a:cs typeface="Raleway"/>
                <a:sym typeface="Symbol"/>
              </a:rPr>
              <a:t></a:t>
            </a:r>
            <a:r>
              <a:rPr lang="en-US" sz="4000" dirty="0">
                <a:latin typeface="Raleway"/>
                <a:cs typeface="Raleway"/>
              </a:rPr>
              <a:t> DB</a:t>
            </a:r>
          </a:p>
          <a:p>
            <a:r>
              <a:rPr lang="en-US" sz="4000" dirty="0">
                <a:latin typeface="Raleway"/>
                <a:cs typeface="Raleway"/>
              </a:rPr>
              <a:t>Topic </a:t>
            </a:r>
            <a:r>
              <a:rPr lang="en-US" sz="4000" dirty="0">
                <a:latin typeface="Raleway"/>
                <a:cs typeface="Raleway"/>
                <a:sym typeface="Symbol"/>
              </a:rPr>
              <a:t></a:t>
            </a:r>
            <a:r>
              <a:rPr lang="en-US" sz="4000" dirty="0">
                <a:latin typeface="Raleway"/>
                <a:cs typeface="Raleway"/>
              </a:rPr>
              <a:t> Key</a:t>
            </a:r>
            <a:endParaRPr lang="en-US" sz="4000" dirty="0" smtClean="0">
              <a:latin typeface="Raleway"/>
              <a:cs typeface="Ralewa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8042" y="4387068"/>
            <a:ext cx="2352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Rename:</a:t>
            </a:r>
          </a:p>
        </p:txBody>
      </p:sp>
    </p:spTree>
    <p:extLst>
      <p:ext uri="{BB962C8B-B14F-4D97-AF65-F5344CB8AC3E}">
        <p14:creationId xmlns:p14="http://schemas.microsoft.com/office/powerpoint/2010/main" val="430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9300" y="4521200"/>
            <a:ext cx="6248400" cy="3429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358" y="440983"/>
            <a:ext cx="8703285" cy="6186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class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nsolas"/>
                <a:cs typeface="Consolas"/>
              </a:rPr>
              <a:t>KvsHub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</a:rPr>
              <a:t>include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880000"/>
                </a:solidFill>
                <a:latin typeface="Consolas"/>
                <a:cs typeface="Consolas"/>
              </a:rPr>
              <a:t>Bud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state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table  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>
                <a:solidFill>
                  <a:srgbClr val="19177C"/>
                </a:solidFill>
                <a:latin typeface="Consolas"/>
                <a:cs typeface="Consolas"/>
              </a:rPr>
              <a:t>db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:put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>
                <a:solidFill>
                  <a:schemeClr val="accent6"/>
                </a:solidFill>
                <a:latin typeface="Consolas"/>
                <a:cs typeface="Consolas"/>
              </a:rPr>
              <a:t>@</a:t>
            </a:r>
            <a:r>
              <a:rPr lang="en-US" sz="2200" dirty="0" err="1">
                <a:solidFill>
                  <a:schemeClr val="accent6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:get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>
                <a:solidFill>
                  <a:srgbClr val="F79646"/>
                </a:solidFill>
                <a:latin typeface="Consolas"/>
                <a:cs typeface="Consolas"/>
              </a:rPr>
              <a:t>@</a:t>
            </a:r>
            <a:r>
              <a:rPr lang="en-US" sz="2200" dirty="0" err="1">
                <a:solidFill>
                  <a:srgbClr val="F79646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:client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:reply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>
                <a:solidFill>
                  <a:srgbClr val="F79646"/>
                </a:solidFill>
                <a:latin typeface="Consolas"/>
                <a:cs typeface="Consolas"/>
              </a:rPr>
              <a:t>@</a:t>
            </a:r>
            <a:r>
              <a:rPr lang="en-US" sz="2200" dirty="0" err="1">
                <a:solidFill>
                  <a:srgbClr val="F79646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bloom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ro-RO" sz="2200" dirty="0">
                <a:solidFill>
                  <a:prstClr val="black"/>
                </a:solidFill>
                <a:latin typeface="Consolas"/>
                <a:cs typeface="Consolas"/>
              </a:rPr>
              <a:t>    db    </a:t>
            </a:r>
            <a:r>
              <a:rPr lang="ro-RO" sz="2200" dirty="0">
                <a:solidFill>
                  <a:srgbClr val="666666"/>
                </a:solidFill>
                <a:latin typeface="Consolas"/>
                <a:cs typeface="Consolas"/>
              </a:rPr>
              <a:t>&lt;+</a:t>
            </a:r>
            <a:r>
              <a:rPr lang="ro-RO" sz="2200" dirty="0">
                <a:solidFill>
                  <a:prstClr val="black"/>
                </a:solidFill>
                <a:latin typeface="Consolas"/>
                <a:cs typeface="Consolas"/>
              </a:rPr>
              <a:t> put {</a:t>
            </a:r>
            <a:r>
              <a:rPr lang="ro-RO" sz="2200" dirty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ro-RO" sz="2200" dirty="0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ro-RO" sz="2200" dirty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ro-RO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ro-RO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ro-RO" sz="2200" dirty="0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ro-RO" sz="2200" dirty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ro-RO" sz="2200" dirty="0">
                <a:solidFill>
                  <a:prstClr val="black"/>
                </a:solidFill>
                <a:latin typeface="Consolas"/>
                <a:cs typeface="Consolas"/>
              </a:rPr>
              <a:t>key, </a:t>
            </a:r>
            <a:r>
              <a:rPr lang="ro-RO" sz="2200" dirty="0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ro-RO" sz="2200" dirty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ro-RO" sz="2200" dirty="0">
                <a:solidFill>
                  <a:prstClr val="black"/>
                </a:solidFill>
                <a:latin typeface="Consolas"/>
                <a:cs typeface="Consolas"/>
              </a:rPr>
              <a:t>val</a:t>
            </a:r>
            <a:r>
              <a:rPr lang="ro-RO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r>
              <a:rPr lang="ro-RO" sz="2200" dirty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db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&lt;-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(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db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*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put)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lefts(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=&gt;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)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reply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&lt;~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(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db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*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get)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pairs(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=&gt;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) {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d,g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2200" dirty="0" err="1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client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d</a:t>
            </a:r>
            <a:r>
              <a:rPr lang="en-US" sz="2200" dirty="0" err="1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d</a:t>
            </a:r>
            <a:r>
              <a:rPr lang="en-US" sz="2200" dirty="0" err="1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}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1439" y="5518552"/>
            <a:ext cx="48102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Raleway"/>
                <a:cs typeface="Raleway"/>
              </a:rPr>
              <a:t>Update = delete + insert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116815" y="4848864"/>
            <a:ext cx="414624" cy="962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7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31" y="402632"/>
            <a:ext cx="6448338" cy="60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31" y="402632"/>
            <a:ext cx="6448338" cy="60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9300" y="4521200"/>
            <a:ext cx="6248400" cy="3429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358" y="440983"/>
            <a:ext cx="8703285" cy="6186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class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Consolas"/>
                <a:cs typeface="Consolas"/>
              </a:rPr>
              <a:t>KvsHub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dirty="0">
                <a:solidFill>
                  <a:srgbClr val="008000"/>
                </a:solidFill>
                <a:latin typeface="Consolas"/>
                <a:cs typeface="Consolas"/>
              </a:rPr>
              <a:t>include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880000"/>
                </a:solidFill>
                <a:latin typeface="Consolas"/>
                <a:cs typeface="Consolas"/>
              </a:rPr>
              <a:t>Bud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state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table  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>
                <a:solidFill>
                  <a:srgbClr val="19177C"/>
                </a:solidFill>
                <a:latin typeface="Consolas"/>
                <a:cs typeface="Consolas"/>
              </a:rPr>
              <a:t>db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:put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>
                <a:solidFill>
                  <a:schemeClr val="accent6"/>
                </a:solidFill>
                <a:latin typeface="Consolas"/>
                <a:cs typeface="Consolas"/>
              </a:rPr>
              <a:t>@</a:t>
            </a:r>
            <a:r>
              <a:rPr lang="en-US" sz="2200" dirty="0" err="1">
                <a:solidFill>
                  <a:schemeClr val="accent6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:get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>
                <a:solidFill>
                  <a:srgbClr val="F79646"/>
                </a:solidFill>
                <a:latin typeface="Consolas"/>
                <a:cs typeface="Consolas"/>
              </a:rPr>
              <a:t>@</a:t>
            </a:r>
            <a:r>
              <a:rPr lang="en-US" sz="2200" dirty="0" err="1">
                <a:solidFill>
                  <a:srgbClr val="F79646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:client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channel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:reply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    </a:t>
            </a:r>
            <a:r>
              <a:rPr lang="en-US" sz="2200" dirty="0" smtClean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>
                <a:solidFill>
                  <a:srgbClr val="F79646"/>
                </a:solidFill>
                <a:latin typeface="Consolas"/>
                <a:cs typeface="Consolas"/>
              </a:rPr>
              <a:t>@</a:t>
            </a:r>
            <a:r>
              <a:rPr lang="en-US" sz="2200" dirty="0" err="1">
                <a:solidFill>
                  <a:srgbClr val="F79646"/>
                </a:solidFill>
                <a:latin typeface="Consolas"/>
                <a:cs typeface="Consolas"/>
              </a:rPr>
              <a:t>addr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</a:t>
            </a:r>
            <a:r>
              <a:rPr lang="en-US" sz="2200" dirty="0" err="1">
                <a:solidFill>
                  <a:srgbClr val="19177C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bloom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do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ro-RO" sz="2200" dirty="0">
                <a:solidFill>
                  <a:prstClr val="black"/>
                </a:solidFill>
                <a:latin typeface="Consolas"/>
                <a:cs typeface="Consolas"/>
              </a:rPr>
              <a:t>    db    </a:t>
            </a:r>
            <a:r>
              <a:rPr lang="ro-RO" sz="2200" dirty="0">
                <a:solidFill>
                  <a:srgbClr val="666666"/>
                </a:solidFill>
                <a:latin typeface="Consolas"/>
                <a:cs typeface="Consolas"/>
              </a:rPr>
              <a:t>&lt;+</a:t>
            </a:r>
            <a:r>
              <a:rPr lang="ro-RO" sz="2200" dirty="0">
                <a:solidFill>
                  <a:prstClr val="black"/>
                </a:solidFill>
                <a:latin typeface="Consolas"/>
                <a:cs typeface="Consolas"/>
              </a:rPr>
              <a:t> put {</a:t>
            </a:r>
            <a:r>
              <a:rPr lang="ro-RO" sz="2200" dirty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ro-RO" sz="2200" dirty="0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ro-RO" sz="2200" dirty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ro-RO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ro-RO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ro-RO" sz="2200" dirty="0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ro-RO" sz="2200" dirty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ro-RO" sz="2200" dirty="0">
                <a:solidFill>
                  <a:prstClr val="black"/>
                </a:solidFill>
                <a:latin typeface="Consolas"/>
                <a:cs typeface="Consolas"/>
              </a:rPr>
              <a:t>key, </a:t>
            </a:r>
            <a:r>
              <a:rPr lang="ro-RO" sz="2200" dirty="0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ro-RO" sz="2200" dirty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ro-RO" sz="2200" dirty="0">
                <a:solidFill>
                  <a:prstClr val="black"/>
                </a:solidFill>
                <a:latin typeface="Consolas"/>
                <a:cs typeface="Consolas"/>
              </a:rPr>
              <a:t>val</a:t>
            </a:r>
            <a:r>
              <a:rPr lang="ro-RO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r>
              <a:rPr lang="ro-RO" sz="2200" dirty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db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&lt;-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(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db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*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put)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lefts(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=&gt;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)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reply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&lt;~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(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db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*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get)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pairs(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=&gt;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solidFill>
                  <a:srgbClr val="19177C"/>
                </a:solidFill>
                <a:latin typeface="Consolas"/>
                <a:cs typeface="Consolas"/>
              </a:rPr>
              <a:t>:key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) {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d,g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|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  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[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g</a:t>
            </a:r>
            <a:r>
              <a:rPr lang="en-US" sz="2200" dirty="0" err="1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client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d</a:t>
            </a:r>
            <a:r>
              <a:rPr lang="en-US" sz="2200" dirty="0" err="1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key</a:t>
            </a:r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d</a:t>
            </a:r>
            <a:r>
              <a:rPr lang="en-US" sz="2200" dirty="0" err="1">
                <a:solidFill>
                  <a:srgbClr val="666666"/>
                </a:solidFill>
                <a:latin typeface="Consolas"/>
                <a:cs typeface="Consolas"/>
              </a:rPr>
              <a:t>.</a:t>
            </a:r>
            <a:r>
              <a:rPr lang="en-US" sz="2200" dirty="0" err="1">
                <a:solidFill>
                  <a:prstClr val="black"/>
                </a:solidFill>
                <a:latin typeface="Consolas"/>
                <a:cs typeface="Consolas"/>
              </a:rPr>
              <a:t>val</a:t>
            </a:r>
            <a:r>
              <a:rPr lang="en-US" sz="2200" dirty="0">
                <a:solidFill>
                  <a:srgbClr val="666666"/>
                </a:solidFill>
                <a:latin typeface="Consolas"/>
                <a:cs typeface="Consolas"/>
              </a:rPr>
              <a:t>]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  }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200" b="1" dirty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200" b="1" dirty="0" smtClean="0">
                <a:solidFill>
                  <a:srgbClr val="008000"/>
                </a:solidFill>
                <a:latin typeface="Consolas"/>
                <a:cs typeface="Consolas"/>
              </a:rPr>
              <a:t>end</a:t>
            </a:r>
            <a:endParaRPr lang="en-US" sz="2200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65300" y="4533900"/>
            <a:ext cx="482600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Bloom:</a:t>
            </a:r>
          </a:p>
          <a:p>
            <a:r>
              <a:rPr lang="en-US" dirty="0" smtClean="0"/>
              <a:t>Concise, high-level programs</a:t>
            </a:r>
          </a:p>
          <a:p>
            <a:r>
              <a:rPr lang="en-US" dirty="0" smtClean="0"/>
              <a:t>State update, asynchrony, and non-monotonicity are </a:t>
            </a:r>
            <a:r>
              <a:rPr lang="en-US" dirty="0" smtClean="0">
                <a:solidFill>
                  <a:srgbClr val="FF0000"/>
                </a:solidFill>
              </a:rPr>
              <a:t>explicit</a:t>
            </a:r>
            <a:r>
              <a:rPr lang="en-US" dirty="0" smtClean="0"/>
              <a:t> in the syntax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Design Patterns:</a:t>
            </a:r>
          </a:p>
          <a:p>
            <a:r>
              <a:rPr lang="en-US" dirty="0" smtClean="0"/>
              <a:t>Communication vs. Storage</a:t>
            </a:r>
          </a:p>
          <a:p>
            <a:r>
              <a:rPr lang="en-US" dirty="0" smtClean="0"/>
              <a:t>Queries vs. Data</a:t>
            </a:r>
          </a:p>
          <a:p>
            <a:r>
              <a:rPr lang="en-US" dirty="0" smtClean="0"/>
              <a:t>Push vs. Pull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903733" y="4624515"/>
            <a:ext cx="319907" cy="136699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88440" y="4556650"/>
            <a:ext cx="18824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Raleway"/>
                <a:cs typeface="Raleway"/>
              </a:rPr>
              <a:t>Actually</a:t>
            </a:r>
            <a:br>
              <a:rPr lang="en-US" sz="3000" b="1" dirty="0" smtClean="0">
                <a:solidFill>
                  <a:srgbClr val="FF0000"/>
                </a:solidFill>
                <a:latin typeface="Raleway"/>
                <a:cs typeface="Raleway"/>
              </a:rPr>
            </a:br>
            <a:r>
              <a:rPr lang="en-US" sz="3000" b="1" dirty="0" smtClean="0">
                <a:solidFill>
                  <a:srgbClr val="FF0000"/>
                </a:solidFill>
                <a:latin typeface="Raleway"/>
                <a:cs typeface="Raleway"/>
              </a:rPr>
              <a:t>not so</a:t>
            </a:r>
          </a:p>
          <a:p>
            <a:r>
              <a:rPr lang="en-US" sz="3000" b="1" dirty="0" smtClean="0">
                <a:solidFill>
                  <a:srgbClr val="FF0000"/>
                </a:solidFill>
                <a:latin typeface="Raleway"/>
                <a:cs typeface="Raleway"/>
              </a:rPr>
              <a:t>different!</a:t>
            </a:r>
          </a:p>
        </p:txBody>
      </p:sp>
    </p:spTree>
    <p:extLst>
      <p:ext uri="{BB962C8B-B14F-4D97-AF65-F5344CB8AC3E}">
        <p14:creationId xmlns:p14="http://schemas.microsoft.com/office/powerpoint/2010/main" val="200676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4732" y="2459504"/>
            <a:ext cx="66545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Raleway"/>
                <a:cs typeface="Raleway"/>
              </a:rPr>
              <a:t>Developer </a:t>
            </a:r>
            <a:r>
              <a:rPr lang="en-US" sz="4000" b="1" dirty="0" smtClean="0">
                <a:solidFill>
                  <a:srgbClr val="FF0000"/>
                </a:solidFill>
                <a:latin typeface="Raleway"/>
                <a:cs typeface="Raleway"/>
              </a:rPr>
              <a:t>productivity</a:t>
            </a:r>
            <a:r>
              <a:rPr lang="en-US" sz="4000" dirty="0" smtClean="0">
                <a:solidFill>
                  <a:srgbClr val="FF0000"/>
                </a:solidFill>
                <a:latin typeface="Raleway"/>
                <a:cs typeface="Raleway"/>
              </a:rPr>
              <a:t> </a:t>
            </a:r>
            <a:r>
              <a:rPr lang="en-US" sz="4000" dirty="0" smtClean="0">
                <a:latin typeface="Raleway"/>
                <a:cs typeface="Raleway"/>
              </a:rPr>
              <a:t>is a</a:t>
            </a:r>
            <a:br>
              <a:rPr lang="en-US" sz="4000" dirty="0" smtClean="0">
                <a:latin typeface="Raleway"/>
                <a:cs typeface="Raleway"/>
              </a:rPr>
            </a:br>
            <a:r>
              <a:rPr lang="en-US" sz="4000" b="1" dirty="0" smtClean="0">
                <a:latin typeface="Raleway"/>
                <a:cs typeface="Raleway"/>
              </a:rPr>
              <a:t>major unsolved problem</a:t>
            </a:r>
            <a:r>
              <a:rPr lang="en-US" sz="4000" dirty="0" smtClean="0">
                <a:latin typeface="Raleway"/>
                <a:cs typeface="Raleway"/>
              </a:rPr>
              <a:t/>
            </a:r>
            <a:br>
              <a:rPr lang="en-US" sz="4000" dirty="0" smtClean="0">
                <a:latin typeface="Raleway"/>
                <a:cs typeface="Raleway"/>
              </a:rPr>
            </a:br>
            <a:r>
              <a:rPr lang="en-US" sz="4000" dirty="0" smtClean="0">
                <a:latin typeface="Raleway"/>
                <a:cs typeface="Raleway"/>
              </a:rPr>
              <a:t>in distributed computing.</a:t>
            </a:r>
          </a:p>
        </p:txBody>
      </p:sp>
    </p:spTree>
    <p:extLst>
      <p:ext uri="{BB962C8B-B14F-4D97-AF65-F5344CB8AC3E}">
        <p14:creationId xmlns:p14="http://schemas.microsoft.com/office/powerpoint/2010/main" val="27869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Traditional languages are not a good fit for modern distributed computing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Principle: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Disorderly programs for disorderly networks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Practice: </a:t>
            </a:r>
            <a:r>
              <a:rPr lang="en-US" dirty="0" smtClean="0">
                <a:solidFill>
                  <a:srgbClr val="FF0000"/>
                </a:solidFill>
              </a:rPr>
              <a:t>Bloom</a:t>
            </a:r>
          </a:p>
          <a:p>
            <a:pPr lvl="1"/>
            <a:r>
              <a:rPr lang="en-US" dirty="0" smtClean="0"/>
              <a:t>High-level, disorderly, declarative</a:t>
            </a:r>
          </a:p>
          <a:p>
            <a:pPr lvl="1"/>
            <a:r>
              <a:rPr lang="en-US" dirty="0" smtClean="0"/>
              <a:t>Designed for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3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Twitter: </a:t>
            </a:r>
            <a:r>
              <a:rPr lang="en-US" sz="3600" dirty="0" smtClean="0">
                <a:latin typeface="Consolas"/>
                <a:cs typeface="Consolas"/>
              </a:rPr>
              <a:t>@</a:t>
            </a:r>
            <a:r>
              <a:rPr lang="en-US" sz="3600" dirty="0" err="1" smtClean="0">
                <a:latin typeface="Consolas"/>
                <a:cs typeface="Consolas"/>
              </a:rPr>
              <a:t>neil_conway</a:t>
            </a:r>
            <a:endParaRPr lang="en-US" sz="36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3600" b="1" dirty="0" smtClean="0">
                <a:latin typeface="Consolas"/>
                <a:cs typeface="Consolas"/>
              </a:rPr>
              <a:t>gem install bud</a:t>
            </a:r>
            <a:endParaRPr lang="en-US" sz="3600" b="1" dirty="0" smtClean="0">
              <a:latin typeface="Consolas"/>
              <a:cs typeface="Consolas"/>
              <a:hlinkClick r:id="rId2"/>
            </a:endParaRPr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http://www.bloom-lang.net</a:t>
            </a: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45318" y="4995882"/>
            <a:ext cx="7053364" cy="1824018"/>
          </a:xfrm>
          <a:prstGeom prst="rect">
            <a:avLst/>
          </a:prstGeom>
          <a:noFill/>
        </p:spPr>
        <p:txBody>
          <a:bodyPr wrap="square" numCol="2" spcCol="457200" rtlCol="0">
            <a:noAutofit/>
          </a:bodyPr>
          <a:lstStyle/>
          <a:p>
            <a:r>
              <a:rPr lang="en-US" sz="2800" dirty="0" smtClean="0">
                <a:latin typeface="Raleway"/>
                <a:cs typeface="Raleway"/>
              </a:rPr>
              <a:t>Peter Alvaro</a:t>
            </a:r>
          </a:p>
          <a:p>
            <a:r>
              <a:rPr lang="en-US" sz="2800" dirty="0" smtClean="0">
                <a:latin typeface="Raleway"/>
                <a:cs typeface="Raleway"/>
              </a:rPr>
              <a:t>Emily </a:t>
            </a:r>
            <a:r>
              <a:rPr lang="en-US" sz="2800" dirty="0">
                <a:latin typeface="Raleway"/>
                <a:cs typeface="Raleway"/>
              </a:rPr>
              <a:t>Andrews</a:t>
            </a:r>
          </a:p>
          <a:p>
            <a:r>
              <a:rPr lang="en-US" sz="2800" dirty="0">
                <a:latin typeface="Raleway"/>
                <a:cs typeface="Raleway"/>
              </a:rPr>
              <a:t>Peter </a:t>
            </a:r>
            <a:r>
              <a:rPr lang="en-US" sz="2800" dirty="0" err="1">
                <a:latin typeface="Raleway"/>
                <a:cs typeface="Raleway"/>
              </a:rPr>
              <a:t>Bailis</a:t>
            </a:r>
            <a:endParaRPr lang="en-US" sz="2800" dirty="0">
              <a:latin typeface="Raleway"/>
              <a:cs typeface="Raleway"/>
            </a:endParaRPr>
          </a:p>
          <a:p>
            <a:r>
              <a:rPr lang="en-US" sz="2800" dirty="0" smtClean="0">
                <a:latin typeface="Raleway"/>
                <a:cs typeface="Raleway"/>
              </a:rPr>
              <a:t>David Maier</a:t>
            </a:r>
            <a:endParaRPr lang="en-US" sz="2800" dirty="0">
              <a:latin typeface="Raleway"/>
              <a:cs typeface="Raleway"/>
            </a:endParaRPr>
          </a:p>
          <a:p>
            <a:r>
              <a:rPr lang="en-US" sz="2800" dirty="0" smtClean="0">
                <a:latin typeface="Raleway"/>
                <a:cs typeface="Raleway"/>
              </a:rPr>
              <a:t>Bill Marczak</a:t>
            </a:r>
          </a:p>
          <a:p>
            <a:r>
              <a:rPr lang="en-US" sz="2800" dirty="0" smtClean="0">
                <a:latin typeface="Raleway"/>
                <a:cs typeface="Raleway"/>
              </a:rPr>
              <a:t>Joe Hellerstein</a:t>
            </a:r>
          </a:p>
          <a:p>
            <a:r>
              <a:rPr lang="en-US" sz="2800" dirty="0" err="1" smtClean="0">
                <a:latin typeface="Raleway"/>
                <a:cs typeface="Raleway"/>
              </a:rPr>
              <a:t>Sriram</a:t>
            </a:r>
            <a:r>
              <a:rPr lang="en-US" sz="2800" dirty="0" smtClean="0">
                <a:latin typeface="Raleway"/>
                <a:cs typeface="Raleway"/>
              </a:rPr>
              <a:t> </a:t>
            </a:r>
            <a:r>
              <a:rPr lang="en-US" sz="2800" dirty="0" err="1" smtClean="0">
                <a:latin typeface="Raleway"/>
                <a:cs typeface="Raleway"/>
              </a:rPr>
              <a:t>Srinivasan</a:t>
            </a:r>
            <a:endParaRPr lang="en-US" sz="2800" dirty="0">
              <a:latin typeface="Raleway"/>
              <a:cs typeface="Ralewa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5859" y="4534217"/>
            <a:ext cx="2272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Raleway"/>
                <a:cs typeface="Raleway"/>
              </a:rPr>
              <a:t>Collaborators:</a:t>
            </a:r>
            <a:endParaRPr lang="en-US" sz="2400" b="1" dirty="0">
              <a:latin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9138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2674" y="1536174"/>
            <a:ext cx="46939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Raleway"/>
                <a:cs typeface="Raleway"/>
              </a:rPr>
              <a:t>We can do better!</a:t>
            </a:r>
          </a:p>
          <a:p>
            <a:endParaRPr lang="en-US" sz="4000" dirty="0">
              <a:latin typeface="Raleway"/>
              <a:cs typeface="Raleway"/>
            </a:endParaRPr>
          </a:p>
          <a:p>
            <a:r>
              <a:rPr lang="en-US" sz="4000" dirty="0" smtClean="0">
                <a:latin typeface="Raleway"/>
                <a:cs typeface="Raleway"/>
              </a:rPr>
              <a:t>… provided we’re willing to make changes.</a:t>
            </a:r>
          </a:p>
        </p:txBody>
      </p:sp>
      <p:pic>
        <p:nvPicPr>
          <p:cNvPr id="2" name="Picture 1" descr="it-gets-bet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695"/>
            <a:ext cx="3990835" cy="51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7687" y="3013502"/>
            <a:ext cx="5288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Raleway"/>
                <a:cs typeface="Raleway"/>
              </a:rPr>
              <a:t>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29644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Raleway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8352</TotalTime>
  <Words>2300</Words>
  <Application>Microsoft Office PowerPoint</Application>
  <PresentationFormat>On-screen Show (4:3)</PresentationFormat>
  <Paragraphs>502</Paragraphs>
  <Slides>71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1" baseType="lpstr">
      <vt:lpstr>Arial</vt:lpstr>
      <vt:lpstr>ＭＳ ゴシック</vt:lpstr>
      <vt:lpstr>Raleway</vt:lpstr>
      <vt:lpstr>cmsy10</vt:lpstr>
      <vt:lpstr>Times New Roman</vt:lpstr>
      <vt:lpstr>Helvetica Neue</vt:lpstr>
      <vt:lpstr>Calibri</vt:lpstr>
      <vt:lpstr>Symbol</vt:lpstr>
      <vt:lpstr>Consolas</vt:lpstr>
      <vt:lpstr>Office Theme</vt:lpstr>
      <vt:lpstr>Bloom: Big Systems,      Small    Programs</vt:lpstr>
      <vt:lpstr>Distributed Computing</vt:lpstr>
      <vt:lpstr>Programming Languages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Centralized Computing</vt:lpstr>
      <vt:lpstr>Taking Order For Granted</vt:lpstr>
      <vt:lpstr>Distributed Computing</vt:lpstr>
      <vt:lpstr>PowerPoint Presentation</vt:lpstr>
      <vt:lpstr>PowerPoint Presentation</vt:lpstr>
      <vt:lpstr>PowerPoint Presentation</vt:lpstr>
      <vt:lpstr>PowerPoint Presentation</vt:lpstr>
      <vt:lpstr>The “ACID 2.0” Pattern</vt:lpstr>
      <vt:lpstr>PowerPoint Presentation</vt:lpstr>
      <vt:lpstr>Bounded Join Semilattices</vt:lpstr>
      <vt:lpstr>Bounded Join Semilattices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Design #1: Mutable State</vt:lpstr>
      <vt:lpstr>PowerPoint Presentation</vt:lpstr>
      <vt:lpstr>Design #2: “Disorderly”</vt:lpstr>
      <vt:lpstr>PowerPoint Presentation</vt:lpstr>
      <vt:lpstr>Takeaways</vt:lpstr>
      <vt:lpstr>PowerPoint Presentation</vt:lpstr>
      <vt:lpstr>Disorderly Programming</vt:lpstr>
      <vt:lpstr>The Disorderly Spectrum</vt:lpstr>
      <vt:lpstr>PowerPoint Presentation</vt:lpstr>
      <vt:lpstr>PowerPoint Presentation</vt:lpstr>
      <vt:lpstr>PowerPoint Presentation</vt:lpstr>
      <vt:lpstr>Temporal Operators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Takeaways</vt:lpstr>
      <vt:lpstr>Conclusion</vt:lpstr>
      <vt:lpstr>Thank You!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Conway</dc:creator>
  <cp:lastModifiedBy>NeilC</cp:lastModifiedBy>
  <cp:revision>463</cp:revision>
  <cp:lastPrinted>2013-05-08T19:29:47Z</cp:lastPrinted>
  <dcterms:created xsi:type="dcterms:W3CDTF">2013-04-21T23:40:10Z</dcterms:created>
  <dcterms:modified xsi:type="dcterms:W3CDTF">2013-05-20T20:48:49Z</dcterms:modified>
</cp:coreProperties>
</file>