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343" r:id="rId3"/>
    <p:sldId id="344" r:id="rId4"/>
    <p:sldId id="351" r:id="rId5"/>
    <p:sldId id="257" r:id="rId6"/>
    <p:sldId id="258" r:id="rId7"/>
    <p:sldId id="303" r:id="rId8"/>
    <p:sldId id="261" r:id="rId9"/>
    <p:sldId id="277" r:id="rId10"/>
    <p:sldId id="346" r:id="rId11"/>
    <p:sldId id="263" r:id="rId12"/>
    <p:sldId id="291" r:id="rId13"/>
    <p:sldId id="327" r:id="rId14"/>
    <p:sldId id="347" r:id="rId15"/>
    <p:sldId id="265" r:id="rId16"/>
    <p:sldId id="331" r:id="rId17"/>
    <p:sldId id="308" r:id="rId18"/>
    <p:sldId id="317" r:id="rId19"/>
    <p:sldId id="348" r:id="rId20"/>
    <p:sldId id="271" r:id="rId21"/>
    <p:sldId id="322" r:id="rId22"/>
    <p:sldId id="272" r:id="rId23"/>
    <p:sldId id="306" r:id="rId24"/>
    <p:sldId id="305" r:id="rId25"/>
    <p:sldId id="325" r:id="rId26"/>
    <p:sldId id="352" r:id="rId27"/>
    <p:sldId id="287" r:id="rId28"/>
    <p:sldId id="288" r:id="rId29"/>
    <p:sldId id="332" r:id="rId30"/>
    <p:sldId id="295" r:id="rId31"/>
    <p:sldId id="333" r:id="rId32"/>
    <p:sldId id="349" r:id="rId33"/>
    <p:sldId id="340" r:id="rId34"/>
    <p:sldId id="341" r:id="rId35"/>
    <p:sldId id="297" r:id="rId36"/>
    <p:sldId id="318" r:id="rId37"/>
    <p:sldId id="350" r:id="rId38"/>
    <p:sldId id="319" r:id="rId39"/>
    <p:sldId id="321" r:id="rId40"/>
    <p:sldId id="334" r:id="rId41"/>
    <p:sldId id="335" r:id="rId42"/>
    <p:sldId id="337" r:id="rId43"/>
    <p:sldId id="338" r:id="rId44"/>
    <p:sldId id="339" r:id="rId45"/>
    <p:sldId id="314" r:id="rId46"/>
    <p:sldId id="324" r:id="rId47"/>
    <p:sldId id="280" r:id="rId48"/>
    <p:sldId id="309" r:id="rId49"/>
    <p:sldId id="310" r:id="rId50"/>
    <p:sldId id="311" r:id="rId51"/>
    <p:sldId id="286" r:id="rId52"/>
    <p:sldId id="284" r:id="rId53"/>
    <p:sldId id="312" r:id="rId54"/>
    <p:sldId id="27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AC0E-D18A-8743-A42A-17840C754D6E}" type="datetimeFigureOut">
              <a:rPr lang="en-US" smtClean="0"/>
              <a:t>6/28/12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864C9-CCE7-B240-96BF-80B66869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replicas,</a:t>
            </a:r>
            <a:r>
              <a:rPr lang="en-US" baseline="0" dirty="0" smtClean="0"/>
              <a:t> not lattice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64C9-CCE7-B240-96BF-80B66869E1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Confluence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64C9-CCE7-B240-96BF-80B66869E1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Confluence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864C9-CCE7-B240-96BF-80B66869E1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9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6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8679-043D-4248-898E-A60FEE053097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000B-036F-8143-93DC-D03BEC723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om-lang.org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lconway.org/docs/bloom_calm_cidr11.pdf" TargetMode="External"/><Relationship Id="rId4" Type="http://schemas.openxmlformats.org/officeDocument/2006/relationships/hyperlink" Target="http://www.bloom-lang.org/" TargetMode="External"/><Relationship Id="rId5" Type="http://schemas.openxmlformats.org/officeDocument/2006/relationships/hyperlink" Target="http://mdcc.cs.berkeley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ecs.berkeley.edu/Pubs/TechRpts/2012/EECS-2012-167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667" y="787803"/>
            <a:ext cx="8090111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Helvetica Neue"/>
                <a:cs typeface="Helvetica Neue"/>
              </a:rPr>
              <a:t>Logic and Lattices for Distributed Programming</a:t>
            </a:r>
          </a:p>
          <a:p>
            <a:r>
              <a:rPr lang="en-US" sz="4400" b="1" dirty="0" smtClean="0">
                <a:latin typeface="Helvetica Neue"/>
                <a:cs typeface="Helvetica Neue"/>
              </a:rPr>
              <a:t/>
            </a:r>
            <a:br>
              <a:rPr lang="en-US" sz="44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Neil Conway</a:t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UC Berkeley</a:t>
            </a:r>
            <a:endParaRPr lang="en-US" sz="2800" b="1" dirty="0" smtClean="0">
              <a:latin typeface="Helvetica Neue"/>
              <a:cs typeface="Helvetica Neue"/>
            </a:endParaRPr>
          </a:p>
          <a:p>
            <a:pPr algn="r"/>
            <a:r>
              <a:rPr lang="en-US" sz="2800" dirty="0" smtClean="0">
                <a:latin typeface="Helvetica Neue"/>
                <a:cs typeface="Helvetica Neue"/>
              </a:rPr>
              <a:t/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400" dirty="0" smtClean="0">
                <a:latin typeface="Helvetica Neue"/>
                <a:cs typeface="Helvetica Neue"/>
              </a:rPr>
              <a:t>Joint work with:</a:t>
            </a:r>
            <a:br>
              <a:rPr lang="en-US" sz="2400" dirty="0" smtClean="0">
                <a:latin typeface="Helvetica Neue"/>
                <a:cs typeface="Helvetica Neue"/>
              </a:rPr>
            </a:br>
            <a:r>
              <a:rPr lang="en-US" sz="2400" dirty="0" smtClean="0">
                <a:latin typeface="Helvetica Neue"/>
                <a:cs typeface="Helvetica Neue"/>
              </a:rPr>
              <a:t>Peter Alvaro, Peter </a:t>
            </a:r>
            <a:r>
              <a:rPr lang="en-US" sz="2400" dirty="0" err="1" smtClean="0">
                <a:latin typeface="Helvetica Neue"/>
                <a:cs typeface="Helvetica Neue"/>
              </a:rPr>
              <a:t>Bailis</a:t>
            </a:r>
            <a:r>
              <a:rPr lang="en-US" sz="2400" dirty="0" smtClean="0">
                <a:latin typeface="Helvetica Neue"/>
                <a:cs typeface="Helvetica Neue"/>
              </a:rPr>
              <a:t>,</a:t>
            </a:r>
            <a:br>
              <a:rPr lang="en-US" sz="2400" dirty="0" smtClean="0">
                <a:latin typeface="Helvetica Neue"/>
                <a:cs typeface="Helvetica Neue"/>
              </a:rPr>
            </a:br>
            <a:r>
              <a:rPr lang="en-US" sz="2400" dirty="0" smtClean="0">
                <a:latin typeface="Helvetica Neue"/>
                <a:cs typeface="Helvetica Neue"/>
              </a:rPr>
              <a:t>David Maier, Bill Marczak,</a:t>
            </a:r>
            <a:br>
              <a:rPr lang="en-US" sz="2400" dirty="0" smtClean="0">
                <a:latin typeface="Helvetica Neue"/>
                <a:cs typeface="Helvetica Neue"/>
              </a:rPr>
            </a:br>
            <a:r>
              <a:rPr lang="en-US" sz="2400" dirty="0" smtClean="0">
                <a:latin typeface="Helvetica Neue"/>
                <a:cs typeface="Helvetica Neue"/>
              </a:rPr>
              <a:t>Joe Hellerstein, </a:t>
            </a:r>
            <a:r>
              <a:rPr lang="en-US" sz="2400" dirty="0" err="1" smtClean="0">
                <a:latin typeface="Helvetica Neue"/>
                <a:cs typeface="Helvetica Neue"/>
              </a:rPr>
              <a:t>Sriram</a:t>
            </a:r>
            <a:r>
              <a:rPr lang="en-US" sz="2400" dirty="0" smtClean="0">
                <a:latin typeface="Helvetica Neue"/>
                <a:cs typeface="Helvetica Neue"/>
              </a:rPr>
              <a:t> </a:t>
            </a:r>
            <a:r>
              <a:rPr lang="en-US" sz="2400" dirty="0" err="1" smtClean="0">
                <a:latin typeface="Helvetica Neue"/>
                <a:cs typeface="Helvetica Neue"/>
              </a:rPr>
              <a:t>Srinivasan</a:t>
            </a:r>
            <a:r>
              <a:rPr lang="en-US" sz="2400" dirty="0" smtClean="0">
                <a:latin typeface="Helvetica Neue"/>
                <a:cs typeface="Helvetica Neue"/>
              </a:rPr>
              <a:t/>
            </a:r>
            <a:br>
              <a:rPr lang="en-US" sz="2400" dirty="0" smtClean="0">
                <a:latin typeface="Helvetica Neue"/>
                <a:cs typeface="Helvetica Neue"/>
              </a:rPr>
            </a:br>
            <a:endParaRPr lang="en-US" sz="2400" dirty="0" smtClean="0">
              <a:latin typeface="Helvetica Neue"/>
              <a:cs typeface="Helvetica Neue"/>
            </a:endParaRPr>
          </a:p>
          <a:p>
            <a:pPr algn="r"/>
            <a:r>
              <a:rPr lang="en-US" sz="2400" dirty="0" smtClean="0">
                <a:latin typeface="Helvetica Neue"/>
                <a:cs typeface="Helvetica Neue"/>
              </a:rPr>
              <a:t>Basho Chats #004</a:t>
            </a:r>
            <a:br>
              <a:rPr lang="en-US" sz="2400" dirty="0" smtClean="0">
                <a:latin typeface="Helvetica Neue"/>
                <a:cs typeface="Helvetica Neue"/>
              </a:rPr>
            </a:br>
            <a:r>
              <a:rPr lang="en-US" sz="2400" dirty="0" smtClean="0">
                <a:latin typeface="Helvetica Neue"/>
                <a:cs typeface="Helvetica Neue"/>
              </a:rPr>
              <a:t>June 27, 2012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475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764894" y="5067300"/>
            <a:ext cx="3015952" cy="952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>
                <a:latin typeface="Helvetica Neue"/>
                <a:cs typeface="Helvetica Neue"/>
              </a:rPr>
              <a:t>{</a:t>
            </a:r>
            <a:r>
              <a:rPr lang="en-US" sz="2000" dirty="0" smtClean="0">
                <a:latin typeface="Helvetica Neue"/>
                <a:cs typeface="Helvetica Neue"/>
              </a:rPr>
              <a:t>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53100" y="844192"/>
            <a:ext cx="3015952" cy="952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895350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0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137150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1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cxnSp>
        <p:nvCxnSpPr>
          <p:cNvPr id="36" name="Straight Arrow Connector 35"/>
          <p:cNvCxnSpPr>
            <a:stCxn id="24" idx="2"/>
            <a:endCxn id="29" idx="0"/>
          </p:cNvCxnSpPr>
          <p:nvPr/>
        </p:nvCxnSpPr>
        <p:spPr>
          <a:xfrm>
            <a:off x="7261076" y="1796692"/>
            <a:ext cx="11794" cy="3270608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79700" y="3065816"/>
            <a:ext cx="3808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Merge = Set Union</a:t>
            </a:r>
            <a:endParaRPr lang="en-US" sz="32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92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Commutative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Dynamo, </a:t>
            </a:r>
            <a:r>
              <a:rPr lang="en-US" dirty="0" err="1" smtClean="0"/>
              <a:t>Riak</a:t>
            </a:r>
            <a:r>
              <a:rPr lang="en-US" dirty="0" smtClean="0"/>
              <a:t>, Bayou, etc.</a:t>
            </a:r>
          </a:p>
          <a:p>
            <a:r>
              <a:rPr lang="en-US" dirty="0" smtClean="0"/>
              <a:t>Formalized as CRDTs:</a:t>
            </a:r>
            <a:r>
              <a:rPr lang="en-US" b="1" dirty="0" smtClean="0"/>
              <a:t> C</a:t>
            </a:r>
            <a:r>
              <a:rPr lang="en-US" dirty="0" smtClean="0"/>
              <a:t>onvergent and </a:t>
            </a:r>
            <a:r>
              <a:rPr lang="en-US" b="1" dirty="0" smtClean="0"/>
              <a:t>C</a:t>
            </a:r>
            <a:r>
              <a:rPr lang="en-US" dirty="0" smtClean="0"/>
              <a:t>ommutative </a:t>
            </a:r>
            <a:r>
              <a:rPr lang="en-US" b="1" dirty="0" smtClean="0"/>
              <a:t>R</a:t>
            </a:r>
            <a:r>
              <a:rPr lang="en-US" dirty="0" smtClean="0"/>
              <a:t>eplicated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T</a:t>
            </a:r>
            <a:r>
              <a:rPr lang="en-US" dirty="0" smtClean="0"/>
              <a:t>ypes</a:t>
            </a:r>
          </a:p>
          <a:p>
            <a:pPr lvl="1"/>
            <a:r>
              <a:rPr lang="en-US" dirty="0" smtClean="0"/>
              <a:t>Shapiro et al., INRIA (2009-2012)</a:t>
            </a:r>
          </a:p>
          <a:p>
            <a:pPr lvl="1"/>
            <a:r>
              <a:rPr lang="en-US" dirty="0" smtClean="0"/>
              <a:t>Based on </a:t>
            </a:r>
            <a:r>
              <a:rPr lang="en-US" i="1" dirty="0" smtClean="0"/>
              <a:t>join </a:t>
            </a:r>
            <a:r>
              <a:rPr lang="en-US" i="1" dirty="0" err="1" smtClean="0"/>
              <a:t>semilattices</a:t>
            </a:r>
            <a:endParaRPr lang="en-US" i="1" dirty="0" smtClean="0"/>
          </a:p>
          <a:p>
            <a:pPr lvl="1"/>
            <a:r>
              <a:rPr lang="en-US" dirty="0" smtClean="0"/>
              <a:t>Commutative, associative, idempotent</a:t>
            </a:r>
          </a:p>
          <a:p>
            <a:r>
              <a:rPr lang="en-US" dirty="0" smtClean="0"/>
              <a:t>Practical libraries: </a:t>
            </a:r>
            <a:r>
              <a:rPr lang="en-US" dirty="0" err="1" smtClean="0"/>
              <a:t>Statebox</a:t>
            </a:r>
            <a:r>
              <a:rPr lang="en-US" dirty="0" smtClean="0"/>
              <a:t>, </a:t>
            </a:r>
            <a:r>
              <a:rPr lang="en-US" dirty="0" err="1" smtClean="0"/>
              <a:t>Knockbox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49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39"/>
            <a:ext cx="13512" cy="4580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896" y="5957124"/>
            <a:ext cx="1227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Set</a:t>
            </a:r>
          </a:p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(Union)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8098" y="5957124"/>
            <a:ext cx="1227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Integer</a:t>
            </a:r>
            <a:br>
              <a:rPr lang="en-US" sz="2400" b="1" dirty="0" smtClean="0">
                <a:latin typeface="Helvetica Neue"/>
                <a:cs typeface="Helvetica Neue"/>
              </a:rPr>
            </a:br>
            <a:r>
              <a:rPr lang="en-US" sz="2400" b="1" dirty="0" smtClean="0">
                <a:latin typeface="Helvetica Neue"/>
                <a:cs typeface="Helvetica Neue"/>
              </a:rPr>
              <a:t>(Max)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375" y="5957124"/>
            <a:ext cx="1392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Boolean</a:t>
            </a:r>
            <a:br>
              <a:rPr lang="en-US" sz="2400" b="1" dirty="0" smtClean="0">
                <a:latin typeface="Helvetica Neue"/>
                <a:cs typeface="Helvetica Neue"/>
              </a:rPr>
            </a:br>
            <a:r>
              <a:rPr lang="en-US" sz="2400" b="1" dirty="0" smtClean="0">
                <a:latin typeface="Helvetica Neue"/>
                <a:cs typeface="Helvetica Neue"/>
              </a:rPr>
              <a:t>(Or)</a:t>
            </a:r>
            <a:endParaRPr lang="en-US" sz="2400" b="1" dirty="0"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88" y="2525255"/>
            <a:ext cx="2403010" cy="2296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0" y="2613872"/>
            <a:ext cx="1494871" cy="2207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93" y="2613872"/>
            <a:ext cx="2666435" cy="2207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7681" y="1426005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“Growth”:</a:t>
            </a:r>
          </a:p>
          <a:p>
            <a:pPr algn="ctr"/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Larger Sets</a:t>
            </a:r>
            <a:endParaRPr lang="en-US" b="1" dirty="0">
              <a:solidFill>
                <a:srgbClr val="F79646"/>
              </a:solidFill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7637" y="1426005"/>
            <a:ext cx="196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“Growth”:</a:t>
            </a:r>
          </a:p>
          <a:p>
            <a:pPr algn="ctr"/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Larger Numbers</a:t>
            </a:r>
            <a:endParaRPr lang="en-US" b="1" dirty="0">
              <a:solidFill>
                <a:srgbClr val="F79646"/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9928" y="1426005"/>
            <a:ext cx="151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“Growth”:</a:t>
            </a:r>
          </a:p>
          <a:p>
            <a:pPr algn="ctr"/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false </a:t>
            </a:r>
            <a:r>
              <a:rPr lang="en-US" b="1" dirty="0" smtClean="0">
                <a:solidFill>
                  <a:srgbClr val="F79646"/>
                </a:solidFill>
                <a:latin typeface="Symbol"/>
                <a:cs typeface="Helvetica Neue"/>
                <a:sym typeface="Symbol"/>
              </a:rPr>
              <a:t></a:t>
            </a:r>
            <a:r>
              <a:rPr lang="en-US" b="1" dirty="0" smtClean="0">
                <a:solidFill>
                  <a:srgbClr val="F79646"/>
                </a:solidFill>
                <a:latin typeface="Helvetica Neue"/>
                <a:cs typeface="Helvetica Neue"/>
              </a:rPr>
              <a:t> true</a:t>
            </a:r>
            <a:endParaRPr lang="en-US" b="1" dirty="0">
              <a:solidFill>
                <a:srgbClr val="F7964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227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0842" y="1301750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0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434" y="5064661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1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404742" y="1072733"/>
            <a:ext cx="3348358" cy="341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53100" y="4268655"/>
            <a:ext cx="3015952" cy="1056676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549949"/>
            <a:ext cx="3015952" cy="1045567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3100" y="5472425"/>
            <a:ext cx="3015952" cy="104840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3100" y="1768011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 flipV="1">
            <a:off x="2404742" y="2153833"/>
            <a:ext cx="3348358" cy="144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96458" y="689511"/>
            <a:ext cx="375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Read: {Alice,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8858" y="2281120"/>
            <a:ext cx="251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Read: {&lt;</a:t>
            </a:r>
            <a:r>
              <a:rPr lang="en-US" sz="2000" dirty="0" err="1" smtClean="0">
                <a:latin typeface="Helvetica Neue"/>
                <a:cs typeface="Helvetica Neue"/>
              </a:rPr>
              <a:t>Alice,Bob</a:t>
            </a:r>
            <a:r>
              <a:rPr lang="en-US" sz="2000" dirty="0" smtClean="0">
                <a:latin typeface="Helvetica Neue"/>
                <a:cs typeface="Helvetica Neue"/>
              </a:rPr>
              <a:t>&gt;}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3010" y="2452419"/>
            <a:ext cx="4215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Write: {&lt;</a:t>
            </a:r>
            <a:r>
              <a:rPr lang="en-US" sz="2000" dirty="0" err="1" smtClean="0">
                <a:latin typeface="Helvetica Neue"/>
                <a:cs typeface="Helvetica Neue"/>
              </a:rPr>
              <a:t>Alice,Bob</a:t>
            </a:r>
            <a:r>
              <a:rPr lang="en-US" sz="2000" dirty="0" smtClean="0">
                <a:latin typeface="Helvetica Neue"/>
                <a:cs typeface="Helvetica Neue"/>
              </a:rPr>
              <a:t>&gt;, &lt;</a:t>
            </a:r>
            <a:r>
              <a:rPr lang="en-US" sz="2000" dirty="0" err="1" smtClean="0">
                <a:latin typeface="Helvetica Neue"/>
                <a:cs typeface="Helvetica Neue"/>
              </a:rPr>
              <a:t>Carol,Dave</a:t>
            </a:r>
            <a:r>
              <a:rPr lang="en-US" sz="2000" dirty="0" smtClean="0">
                <a:latin typeface="Helvetica Neue"/>
                <a:cs typeface="Helvetica Neue"/>
              </a:rPr>
              <a:t>&gt;}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32" name="Straight Arrow Connector 31"/>
          <p:cNvCxnSpPr>
            <a:endCxn id="21" idx="1"/>
          </p:cNvCxnSpPr>
          <p:nvPr/>
        </p:nvCxnSpPr>
        <p:spPr>
          <a:xfrm>
            <a:off x="2291319" y="2153832"/>
            <a:ext cx="3461781" cy="144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53100" y="1776704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Bob&gt;,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b="1" dirty="0" smtClean="0">
                <a:latin typeface="Helvetica Neue"/>
                <a:cs typeface="Helvetica Neue"/>
              </a:rPr>
              <a:t>&lt;Carol, Dave&gt;</a:t>
            </a:r>
            <a:r>
              <a:rPr lang="en-US" sz="2000" dirty="0" smtClean="0">
                <a:latin typeface="Helvetica Neue"/>
                <a:cs typeface="Helvetica Neue"/>
              </a:rPr>
              <a:t>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9700" y="4396883"/>
            <a:ext cx="202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Remove: {Dave}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45" name="Straight Arrow Connector 44"/>
          <p:cNvCxnSpPr>
            <a:endCxn id="27" idx="1"/>
          </p:cNvCxnSpPr>
          <p:nvPr/>
        </p:nvCxnSpPr>
        <p:spPr>
          <a:xfrm flipV="1">
            <a:off x="2415334" y="4796993"/>
            <a:ext cx="3337766" cy="388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53100" y="4263927"/>
            <a:ext cx="3015952" cy="1056676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53" name="Curved Connector 52"/>
          <p:cNvCxnSpPr>
            <a:stCxn id="4" idx="1"/>
            <a:endCxn id="48" idx="1"/>
          </p:cNvCxnSpPr>
          <p:nvPr/>
        </p:nvCxnSpPr>
        <p:spPr>
          <a:xfrm rot="10800000" flipV="1">
            <a:off x="5753100" y="1072733"/>
            <a:ext cx="12700" cy="3719532"/>
          </a:xfrm>
          <a:prstGeom prst="curvedConnector3">
            <a:avLst>
              <a:gd name="adj1" fmla="val 7985787"/>
            </a:avLst>
          </a:prstGeom>
          <a:ln>
            <a:solidFill>
              <a:srgbClr val="F7964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21" idx="1"/>
            <a:endCxn id="19" idx="1"/>
          </p:cNvCxnSpPr>
          <p:nvPr/>
        </p:nvCxnSpPr>
        <p:spPr>
          <a:xfrm rot="10800000" flipV="1">
            <a:off x="5753100" y="2298615"/>
            <a:ext cx="12700" cy="3698012"/>
          </a:xfrm>
          <a:prstGeom prst="curvedConnector3">
            <a:avLst>
              <a:gd name="adj1" fmla="val 6542433"/>
            </a:avLst>
          </a:prstGeom>
          <a:ln>
            <a:solidFill>
              <a:srgbClr val="F7964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78143" y="3354736"/>
            <a:ext cx="372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Replica Synchronization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53099" y="549949"/>
            <a:ext cx="3015952" cy="1045567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53099" y="5472425"/>
            <a:ext cx="3015952" cy="104840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Bob&gt;,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&lt;Carol, Dave&gt;</a:t>
            </a:r>
            <a:r>
              <a:rPr lang="en-US" sz="2000" dirty="0" smtClean="0">
                <a:latin typeface="Helvetica Neue"/>
                <a:cs typeface="Helvetica Neue"/>
              </a:rPr>
              <a:t>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53099" y="1776704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Bob&gt;,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&lt;Carol, Dave&gt;</a:t>
            </a:r>
            <a:r>
              <a:rPr lang="en-US" sz="2000" dirty="0" smtClean="0">
                <a:latin typeface="Helvetica Neue"/>
                <a:cs typeface="Helvetica Neue"/>
              </a:rPr>
              <a:t>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65800" y="5472425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Bob&gt;,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&lt;Carol, Dave&gt;</a:t>
            </a:r>
            <a:r>
              <a:rPr lang="en-US" sz="2000" dirty="0" smtClean="0">
                <a:latin typeface="Helvetica Neue"/>
                <a:cs typeface="Helvetica Neue"/>
              </a:rPr>
              <a:t>}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8021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19" grpId="0" animBg="1"/>
      <p:bldP spid="19" grpId="1" animBg="1"/>
      <p:bldP spid="21" grpId="0" animBg="1"/>
      <p:bldP spid="22" grpId="0"/>
      <p:bldP spid="22" grpId="1"/>
      <p:bldP spid="33" grpId="0"/>
      <p:bldP spid="33" grpId="1"/>
      <p:bldP spid="35" grpId="0"/>
      <p:bldP spid="35" grpId="1"/>
      <p:bldP spid="43" grpId="0" animBg="1"/>
      <p:bldP spid="43" grpId="1" animBg="1"/>
      <p:bldP spid="44" grpId="0"/>
      <p:bldP spid="44" grpId="1"/>
      <p:bldP spid="48" grpId="0" animBg="1"/>
      <p:bldP spid="62" grpId="0"/>
      <p:bldP spid="62" grpId="1"/>
      <p:bldP spid="63" grpId="0" animBg="1"/>
      <p:bldP spid="64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0842" y="1301750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0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434" y="5064661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1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404742" y="1072733"/>
            <a:ext cx="3348358" cy="341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53100" y="4268655"/>
            <a:ext cx="3015952" cy="1056676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549949"/>
            <a:ext cx="3015952" cy="1045567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3100" y="5472425"/>
            <a:ext cx="3015952" cy="104840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404742" y="2153833"/>
            <a:ext cx="3348358" cy="144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91319" y="689511"/>
            <a:ext cx="3024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Read: 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8858" y="2281120"/>
            <a:ext cx="251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Read: {&lt;</a:t>
            </a:r>
            <a:r>
              <a:rPr lang="en-US" sz="2000" dirty="0" err="1" smtClean="0">
                <a:latin typeface="Helvetica Neue"/>
                <a:cs typeface="Helvetica Neue"/>
              </a:rPr>
              <a:t>Alice,Bob</a:t>
            </a:r>
            <a:r>
              <a:rPr lang="en-US" sz="2000" dirty="0" smtClean="0">
                <a:latin typeface="Helvetica Neue"/>
                <a:cs typeface="Helvetica Neue"/>
              </a:rPr>
              <a:t>&gt;}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3100" y="1776704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{&lt;Alice, Bob&gt;}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9700" y="4396883"/>
            <a:ext cx="202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Remove: {Dave}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45" name="Straight Arrow Connector 44"/>
          <p:cNvCxnSpPr>
            <a:endCxn id="27" idx="1"/>
          </p:cNvCxnSpPr>
          <p:nvPr/>
        </p:nvCxnSpPr>
        <p:spPr>
          <a:xfrm flipV="1">
            <a:off x="2415334" y="4796993"/>
            <a:ext cx="3337766" cy="388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53099" y="4268655"/>
            <a:ext cx="3015952" cy="1056676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53" name="Curved Connector 52"/>
          <p:cNvCxnSpPr>
            <a:stCxn id="4" idx="1"/>
            <a:endCxn id="48" idx="1"/>
          </p:cNvCxnSpPr>
          <p:nvPr/>
        </p:nvCxnSpPr>
        <p:spPr>
          <a:xfrm rot="10800000" flipV="1">
            <a:off x="5753100" y="1072733"/>
            <a:ext cx="1" cy="3724260"/>
          </a:xfrm>
          <a:prstGeom prst="curvedConnector3">
            <a:avLst>
              <a:gd name="adj1" fmla="val 22860100000"/>
            </a:avLst>
          </a:prstGeom>
          <a:ln>
            <a:solidFill>
              <a:srgbClr val="F7964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endCxn id="19" idx="1"/>
          </p:cNvCxnSpPr>
          <p:nvPr/>
        </p:nvCxnSpPr>
        <p:spPr>
          <a:xfrm rot="10800000" flipV="1">
            <a:off x="5753100" y="2298615"/>
            <a:ext cx="12700" cy="3698012"/>
          </a:xfrm>
          <a:prstGeom prst="curvedConnector3">
            <a:avLst>
              <a:gd name="adj1" fmla="val 6542433"/>
            </a:avLst>
          </a:prstGeom>
          <a:ln>
            <a:solidFill>
              <a:srgbClr val="F7964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78143" y="3408499"/>
            <a:ext cx="372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Replica Synchronization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53099" y="566837"/>
            <a:ext cx="3015952" cy="1045567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8927" y="3408499"/>
            <a:ext cx="422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Nondeterministic Outcome!</a:t>
            </a:r>
            <a:endParaRPr lang="en-US" sz="24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53099" y="1781656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{&lt;Alice, Bob&gt;}</a:t>
            </a:r>
            <a:endParaRPr lang="en-US" sz="20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53099" y="5472425"/>
            <a:ext cx="3015952" cy="106120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Teams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{&lt;Alice, Bob&gt;}</a:t>
            </a:r>
            <a:endParaRPr lang="en-US" sz="20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438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2" grpId="1"/>
      <p:bldP spid="33" grpId="0"/>
      <p:bldP spid="33" grpId="1"/>
      <p:bldP spid="44" grpId="0"/>
      <p:bldP spid="44" grpId="1"/>
      <p:bldP spid="48" grpId="0" animBg="1"/>
      <p:bldP spid="62" grpId="0"/>
      <p:bldP spid="62" grpId="1"/>
      <p:bldP spid="63" grpId="0" animBg="1"/>
      <p:bldP spid="2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629" y="2274838"/>
            <a:ext cx="78807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Helvetica Neue"/>
                <a:cs typeface="Helvetica Neue"/>
              </a:rPr>
              <a:t>Possible Solution:</a:t>
            </a:r>
            <a:br>
              <a:rPr lang="en-US" sz="4800" b="1" dirty="0" smtClean="0">
                <a:latin typeface="Helvetica Neue"/>
                <a:cs typeface="Helvetica Neue"/>
              </a:rPr>
            </a:br>
            <a:r>
              <a:rPr lang="en-US" sz="4800" dirty="0" smtClean="0">
                <a:latin typeface="Helvetica Neue"/>
                <a:cs typeface="Helvetica Neue"/>
              </a:rPr>
              <a:t>Wrap both replicated values</a:t>
            </a:r>
            <a:br>
              <a:rPr lang="en-US" sz="4800" dirty="0" smtClean="0">
                <a:latin typeface="Helvetica Neue"/>
                <a:cs typeface="Helvetica Neue"/>
              </a:rPr>
            </a:br>
            <a:r>
              <a:rPr lang="en-US" sz="4800" dirty="0" smtClean="0">
                <a:latin typeface="Helvetica Neue"/>
                <a:cs typeface="Helvetica Neue"/>
              </a:rPr>
              <a:t>in</a:t>
            </a:r>
            <a:r>
              <a:rPr lang="en-US" sz="4800" dirty="0">
                <a:latin typeface="Helvetica Neue"/>
                <a:cs typeface="Helvetica Neue"/>
              </a:rPr>
              <a:t> </a:t>
            </a:r>
            <a:r>
              <a:rPr lang="en-US" sz="4800" dirty="0" smtClean="0">
                <a:latin typeface="Helvetica Neue"/>
                <a:cs typeface="Helvetica Neue"/>
              </a:rPr>
              <a:t>a single complex CRDT</a:t>
            </a:r>
            <a:endParaRPr lang="en-US" sz="4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126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415" y="1905506"/>
            <a:ext cx="77711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Helvetica Neue"/>
                <a:cs typeface="Helvetica Neue"/>
              </a:rPr>
              <a:t>Goal:</a:t>
            </a:r>
            <a:br>
              <a:rPr lang="en-US" sz="4800" b="1" dirty="0" smtClean="0">
                <a:latin typeface="Helvetica Neue"/>
                <a:cs typeface="Helvetica Neue"/>
              </a:rPr>
            </a:br>
            <a:r>
              <a:rPr lang="en-US" sz="4800" dirty="0" smtClean="0">
                <a:solidFill>
                  <a:srgbClr val="FF0000"/>
                </a:solidFill>
                <a:latin typeface="Helvetica Neue"/>
                <a:cs typeface="Helvetica Neue"/>
              </a:rPr>
              <a:t>Compose</a:t>
            </a:r>
            <a:r>
              <a:rPr lang="en-US" sz="4800" dirty="0" smtClean="0">
                <a:latin typeface="Helvetica Neue"/>
                <a:cs typeface="Helvetica Neue"/>
              </a:rPr>
              <a:t> larger application</a:t>
            </a:r>
            <a:br>
              <a:rPr lang="en-US" sz="4800" dirty="0" smtClean="0">
                <a:latin typeface="Helvetica Neue"/>
                <a:cs typeface="Helvetica Neue"/>
              </a:rPr>
            </a:br>
            <a:r>
              <a:rPr lang="en-US" sz="4800" dirty="0" smtClean="0">
                <a:latin typeface="Helvetica Neue"/>
                <a:cs typeface="Helvetica Neue"/>
              </a:rPr>
              <a:t>using </a:t>
            </a:r>
            <a:r>
              <a:rPr lang="en-US" sz="4800" dirty="0">
                <a:latin typeface="Helvetica Neue"/>
                <a:cs typeface="Helvetica Neue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Helvetica Neue"/>
                <a:cs typeface="Helvetica Neue"/>
              </a:rPr>
              <a:t>“safe” mappings</a:t>
            </a:r>
            <a:r>
              <a:rPr lang="en-US" sz="4800" dirty="0" smtClean="0">
                <a:latin typeface="Helvetica Neue"/>
                <a:cs typeface="Helvetica Neue"/>
              </a:rPr>
              <a:t/>
            </a:r>
            <a:br>
              <a:rPr lang="en-US" sz="4800" dirty="0" smtClean="0">
                <a:latin typeface="Helvetica Neue"/>
                <a:cs typeface="Helvetica Neue"/>
              </a:rPr>
            </a:br>
            <a:r>
              <a:rPr lang="en-US" sz="4800" dirty="0" smtClean="0">
                <a:latin typeface="Helvetica Neue"/>
                <a:cs typeface="Helvetica Neue"/>
              </a:rPr>
              <a:t>between </a:t>
            </a:r>
            <a:r>
              <a:rPr lang="en-US" sz="4800" dirty="0" smtClean="0">
                <a:solidFill>
                  <a:srgbClr val="FF0000"/>
                </a:solidFill>
                <a:latin typeface="Helvetica Neue"/>
                <a:cs typeface="Helvetica Neue"/>
              </a:rPr>
              <a:t>simple lattices</a:t>
            </a:r>
            <a:endParaRPr lang="en-US" sz="4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468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602" y="5830124"/>
            <a:ext cx="2514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Set</a:t>
            </a:r>
            <a:br>
              <a:rPr lang="en-US" sz="2400" b="1" dirty="0" smtClean="0">
                <a:latin typeface="Helvetica Neue"/>
                <a:cs typeface="Helvetica Neue"/>
              </a:rPr>
            </a:br>
            <a:r>
              <a:rPr lang="en-US" sz="2400" b="1" dirty="0" smtClean="0">
                <a:latin typeface="Helvetica Neue"/>
                <a:cs typeface="Helvetica Neue"/>
              </a:rPr>
              <a:t>(merge = Union)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9071" y="5830124"/>
            <a:ext cx="2275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Integer</a:t>
            </a:r>
            <a:br>
              <a:rPr lang="en-US" sz="2400" b="1" dirty="0" smtClean="0">
                <a:latin typeface="Helvetica Neue"/>
                <a:cs typeface="Helvetica Neue"/>
              </a:rPr>
            </a:br>
            <a:r>
              <a:rPr lang="en-US" sz="2400" b="1" dirty="0" smtClean="0">
                <a:latin typeface="Helvetica Neue"/>
                <a:cs typeface="Helvetica Neue"/>
              </a:rPr>
              <a:t>(merge = Max)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806" y="5830124"/>
            <a:ext cx="2013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Boolean</a:t>
            </a:r>
            <a:br>
              <a:rPr lang="en-US" sz="2400" b="1" dirty="0" smtClean="0">
                <a:latin typeface="Helvetica Neue"/>
                <a:cs typeface="Helvetica Neue"/>
              </a:rPr>
            </a:br>
            <a:r>
              <a:rPr lang="en-US" sz="2400" b="1" dirty="0" smtClean="0">
                <a:latin typeface="Helvetica Neue"/>
                <a:cs typeface="Helvetica Neue"/>
              </a:rPr>
              <a:t>(merge = Or)</a:t>
            </a:r>
            <a:endParaRPr lang="en-US" sz="2400" b="1" dirty="0">
              <a:latin typeface="Helvetica Neue"/>
              <a:cs typeface="Helvetica Neue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895600"/>
            <a:ext cx="2247900" cy="1816100"/>
          </a:xfrm>
          <a:prstGeom prst="rect">
            <a:avLst/>
          </a:prstGeom>
        </p:spPr>
      </p:pic>
      <p:pic>
        <p:nvPicPr>
          <p:cNvPr id="42" name="Picture 41" descr="monotone_ma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98" y="2895600"/>
            <a:ext cx="762000" cy="1816100"/>
          </a:xfrm>
          <a:prstGeom prst="rect">
            <a:avLst/>
          </a:prstGeom>
        </p:spPr>
      </p:pic>
      <p:pic>
        <p:nvPicPr>
          <p:cNvPr id="43" name="Picture 42" descr="monotone_boo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76" y="2895600"/>
            <a:ext cx="1524000" cy="181610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3632200" y="3822700"/>
            <a:ext cx="1020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74987" y="3822700"/>
            <a:ext cx="1020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33800" y="3213100"/>
            <a:ext cx="7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size()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1611" y="3225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&gt;= 5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32964" y="1659108"/>
            <a:ext cx="228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Monotone function</a:t>
            </a:r>
            <a:b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</a:br>
            <a: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from set </a:t>
            </a:r>
            <a:r>
              <a:rPr lang="en-US" b="1" dirty="0" smtClean="0">
                <a:solidFill>
                  <a:schemeClr val="accent6"/>
                </a:solidFill>
                <a:latin typeface="Symbol"/>
                <a:cs typeface="Helvetica Neue"/>
                <a:sym typeface="Symbol"/>
              </a:rPr>
              <a:t></a:t>
            </a:r>
            <a: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 max</a:t>
            </a:r>
            <a:endParaRPr lang="en-US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84095" y="1659108"/>
            <a:ext cx="248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Monotone function</a:t>
            </a:r>
            <a:b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</a:br>
            <a: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from max </a:t>
            </a:r>
            <a:r>
              <a:rPr lang="en-US" b="1" dirty="0" smtClean="0">
                <a:solidFill>
                  <a:schemeClr val="accent6"/>
                </a:solidFill>
                <a:latin typeface="Symbol"/>
                <a:cs typeface="Helvetica Neue"/>
                <a:sym typeface="Symbol"/>
              </a:rPr>
              <a:t></a:t>
            </a:r>
            <a:r>
              <a:rPr lang="en-US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Helvetica Neue"/>
                <a:cs typeface="Helvetica Neue"/>
              </a:rPr>
              <a:t>boolean</a:t>
            </a:r>
            <a:endParaRPr lang="en-US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7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in Practice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5600" y="1587500"/>
            <a:ext cx="3937000" cy="1384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"/>
                <a:cs typeface="Helvetica Neue"/>
              </a:rPr>
              <a:t>“The more you know, the more you know”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46600" y="1587500"/>
            <a:ext cx="3924300" cy="1384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"/>
                <a:cs typeface="Helvetica Neue"/>
              </a:rPr>
              <a:t>Never retract</a:t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previous outputs</a:t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(“mistake-free”)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3606800"/>
            <a:ext cx="6019800" cy="2247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Helvetica Neue"/>
                <a:cs typeface="Helvetica Neue"/>
              </a:rPr>
              <a:t>Typical patterns: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Helvetica Neue"/>
                <a:cs typeface="Helvetica Neue"/>
              </a:rPr>
              <a:t>immutable data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Helvetica Neue"/>
                <a:cs typeface="Helvetica Neue"/>
              </a:rPr>
              <a:t>accumulate knowledge over time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Helvetica Neue"/>
                <a:cs typeface="Helvetica Neue"/>
              </a:rPr>
              <a:t>threshold tests (“if” w/o “else”)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899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Monotonicity and Determinism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5600" y="1597195"/>
            <a:ext cx="4545148" cy="13243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"/>
                <a:cs typeface="Helvetica Neue"/>
              </a:rPr>
              <a:t>Agents strictly learn more knowledge over time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826" y="3314572"/>
            <a:ext cx="4809393" cy="13243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"/>
                <a:cs typeface="Helvetica Neue"/>
              </a:rPr>
              <a:t>Monotone: different learning order, same final outcome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796" y="5134570"/>
            <a:ext cx="5527827" cy="132438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Result:</a:t>
            </a:r>
            <a:r>
              <a:rPr lang="en-US" sz="2800" dirty="0" smtClean="0">
                <a:latin typeface="Helvetica Neue"/>
                <a:cs typeface="Helvetica Neue"/>
              </a:rPr>
              <a:t/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Program is deterministic!</a:t>
            </a:r>
            <a:endParaRPr lang="en-US" sz="2800" b="1" dirty="0">
              <a:latin typeface="Helvetica Neue"/>
              <a:cs typeface="Helvetica Neue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1744" y="2921579"/>
            <a:ext cx="0" cy="2212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43826" y="4638956"/>
            <a:ext cx="1649797" cy="495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0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pic>
        <p:nvPicPr>
          <p:cNvPr id="4" name="Picture 3" descr="func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946400"/>
            <a:ext cx="57277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9" y="4340303"/>
            <a:ext cx="1539585" cy="13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97424"/>
            <a:ext cx="8559800" cy="214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program is </a:t>
            </a:r>
            <a:r>
              <a:rPr lang="en-US" sz="4000" i="1" dirty="0" smtClean="0">
                <a:solidFill>
                  <a:srgbClr val="FF0000"/>
                </a:solidFill>
              </a:rPr>
              <a:t>confluent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if it produces the same results regardless of network </a:t>
            </a:r>
            <a:r>
              <a:rPr lang="en-US" sz="4000" dirty="0" err="1" smtClean="0"/>
              <a:t>nondeterminism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74" y="2469802"/>
            <a:ext cx="5677053" cy="3146926"/>
          </a:xfrm>
          <a:prstGeom prst="rect">
            <a:avLst/>
          </a:prstGeom>
        </p:spPr>
      </p:pic>
      <p:pic>
        <p:nvPicPr>
          <p:cNvPr id="9" name="Picture 8" descr="confused-f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89" y="5262008"/>
            <a:ext cx="1413860" cy="1459468"/>
          </a:xfrm>
          <a:prstGeom prst="rect">
            <a:avLst/>
          </a:prstGeom>
        </p:spPr>
      </p:pic>
      <p:cxnSp>
        <p:nvCxnSpPr>
          <p:cNvPr id="11" name="Curved Connector 10"/>
          <p:cNvCxnSpPr>
            <a:stCxn id="9" idx="1"/>
          </p:cNvCxnSpPr>
          <p:nvPr/>
        </p:nvCxnSpPr>
        <p:spPr>
          <a:xfrm rot="10800000">
            <a:off x="4163655" y="4766228"/>
            <a:ext cx="687635" cy="1225514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4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97424"/>
            <a:ext cx="8559800" cy="214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program is </a:t>
            </a:r>
            <a:r>
              <a:rPr lang="en-US" sz="4000" i="1" dirty="0" smtClean="0">
                <a:solidFill>
                  <a:srgbClr val="FF0000"/>
                </a:solidFill>
              </a:rPr>
              <a:t>confluent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if it produces the same results regardless of network </a:t>
            </a:r>
            <a:r>
              <a:rPr lang="en-US" sz="4000" dirty="0" err="1" smtClean="0"/>
              <a:t>nondeterminism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41" y="2692400"/>
            <a:ext cx="6811318" cy="2235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99" y="5153106"/>
            <a:ext cx="1539585" cy="1323893"/>
          </a:xfrm>
          <a:prstGeom prst="rect">
            <a:avLst/>
          </a:prstGeom>
        </p:spPr>
      </p:pic>
      <p:cxnSp>
        <p:nvCxnSpPr>
          <p:cNvPr id="11" name="Curved Connector 10"/>
          <p:cNvCxnSpPr>
            <a:stCxn id="9" idx="1"/>
          </p:cNvCxnSpPr>
          <p:nvPr/>
        </p:nvCxnSpPr>
        <p:spPr>
          <a:xfrm rot="10800000">
            <a:off x="4686303" y="4724403"/>
            <a:ext cx="749297" cy="1090651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8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8" y="195163"/>
            <a:ext cx="3609803" cy="6222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C</a:t>
            </a:r>
            <a:r>
              <a:rPr lang="en-US" sz="4400" dirty="0" smtClean="0"/>
              <a:t>onsistency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A</a:t>
            </a:r>
            <a:r>
              <a:rPr lang="en-US" sz="4400" dirty="0" smtClean="0"/>
              <a:t>s</a:t>
            </a:r>
          </a:p>
          <a:p>
            <a:pPr marL="0" indent="0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L</a:t>
            </a:r>
            <a:r>
              <a:rPr lang="en-US" sz="4400" dirty="0" smtClean="0"/>
              <a:t>ogical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M</a:t>
            </a:r>
            <a:r>
              <a:rPr lang="en-US" sz="4400" dirty="0" smtClean="0"/>
              <a:t>onotonicity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2352" y="1228398"/>
            <a:ext cx="4391282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 Neue"/>
                <a:cs typeface="Helvetica Neue"/>
              </a:rPr>
              <a:t>CALM Analysis</a:t>
            </a:r>
          </a:p>
          <a:p>
            <a:endParaRPr lang="en-US" sz="2800" dirty="0" smtClean="0"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Helvetica Neue"/>
                <a:cs typeface="Helvetica Neue"/>
              </a:rPr>
              <a:t>All </a:t>
            </a:r>
            <a:r>
              <a:rPr lang="en-US" sz="2800" dirty="0">
                <a:latin typeface="Helvetica Neue"/>
                <a:cs typeface="Helvetica Neue"/>
              </a:rPr>
              <a:t>monotone programs are confluent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Helvetica Neue"/>
                <a:cs typeface="Helvetica Neue"/>
              </a:rPr>
              <a:t>Simple syntactic test for monotonicity</a:t>
            </a:r>
            <a:endParaRPr lang="en-US" sz="2800" dirty="0"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 smtClean="0">
              <a:latin typeface="Helvetica Neue"/>
              <a:cs typeface="Helvetica Neue"/>
            </a:endParaRPr>
          </a:p>
          <a:p>
            <a:r>
              <a:rPr lang="en-US" sz="2800" b="1" dirty="0" smtClean="0">
                <a:latin typeface="Helvetica Neue"/>
                <a:cs typeface="Helvetica Neue"/>
              </a:rPr>
              <a:t>Result: </a:t>
            </a:r>
            <a:r>
              <a:rPr lang="en-US" sz="2800" dirty="0" smtClean="0">
                <a:latin typeface="Helvetica Neue"/>
                <a:cs typeface="Helvetica Neue"/>
              </a:rPr>
              <a:t>Simple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static analysis</a:t>
            </a:r>
            <a:r>
              <a:rPr lang="en-US" sz="2800" dirty="0" smtClean="0">
                <a:latin typeface="Helvetica Neue"/>
                <a:cs typeface="Helvetica Neue"/>
              </a:rPr>
              <a:t> for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eventual consistency</a:t>
            </a:r>
            <a:endParaRPr lang="en-US" sz="28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3323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Non-Monotonicity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is not the focus of this talk </a:t>
            </a:r>
            <a:r>
              <a:rPr lang="en-US" dirty="0" smtClean="0">
                <a:sym typeface="Wingdings"/>
              </a:rPr>
              <a:t>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u="sng" dirty="0" smtClean="0">
                <a:sym typeface="Wingdings"/>
              </a:rPr>
              <a:t>Basic choices: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Nodes agree on an event order using a coordination protocol (e.g., </a:t>
            </a:r>
            <a:r>
              <a:rPr lang="en-US" dirty="0" err="1" smtClean="0">
                <a:sym typeface="Wingdings"/>
              </a:rPr>
              <a:t>Paxos</a:t>
            </a:r>
            <a:r>
              <a:rPr lang="en-US" dirty="0" smtClean="0">
                <a:sym typeface="Wingdings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Allow non-deterministic outcomes</a:t>
            </a:r>
          </a:p>
          <a:p>
            <a:pPr marL="1371600" lvl="2" indent="-514350"/>
            <a:r>
              <a:rPr lang="en-US" dirty="0" smtClean="0">
                <a:sym typeface="Wingdings"/>
              </a:rPr>
              <a:t>If needed, compensate and apologize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2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Into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200" y="2019301"/>
            <a:ext cx="4648200" cy="349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What we’d like:</a:t>
            </a:r>
          </a:p>
          <a:p>
            <a:r>
              <a:rPr lang="en-US" dirty="0" smtClean="0"/>
              <a:t>Collection of agents</a:t>
            </a:r>
          </a:p>
          <a:p>
            <a:r>
              <a:rPr lang="en-US" dirty="0" smtClean="0"/>
              <a:t>No shared state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message passing)</a:t>
            </a:r>
          </a:p>
          <a:p>
            <a:r>
              <a:rPr lang="en-US" dirty="0" smtClean="0"/>
              <a:t>Computation over arbitrary lattices</a:t>
            </a:r>
          </a:p>
        </p:txBody>
      </p:sp>
      <p:pic>
        <p:nvPicPr>
          <p:cNvPr id="5" name="Picture 4" descr="monkey-thinking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" y="2362200"/>
            <a:ext cx="3931920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mlogolef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215900"/>
            <a:ext cx="5660571" cy="114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19157"/>
              </p:ext>
            </p:extLst>
          </p:nvPr>
        </p:nvGraphicFramePr>
        <p:xfrm>
          <a:off x="220439" y="2050103"/>
          <a:ext cx="8703122" cy="3415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822"/>
                <a:gridCol w="2946400"/>
                <a:gridCol w="3263900"/>
              </a:tblGrid>
              <a:tr h="530955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7964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rgbClr val="F79646"/>
                          </a:solidFill>
                          <a:latin typeface="Helvetica Neue"/>
                          <a:cs typeface="Helvetica Neue"/>
                        </a:rPr>
                        <a:t>Bloom</a:t>
                      </a:r>
                      <a:endParaRPr lang="en-US" sz="2400" b="1" i="0" baseline="0" dirty="0">
                        <a:solidFill>
                          <a:srgbClr val="F7964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baseline="30000" dirty="0">
                        <a:solidFill>
                          <a:srgbClr val="F7964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10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Organization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baseline="0" dirty="0" smtClean="0">
                          <a:latin typeface="Helvetica Neue"/>
                          <a:cs typeface="Helvetica Neue"/>
                        </a:rPr>
                        <a:t>Collection of agents</a:t>
                      </a:r>
                      <a:endParaRPr lang="en-US" sz="2400" i="0" baseline="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i="0" baseline="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Communication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Message passing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State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Relations (sets)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4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Computation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Relational rules over sets (Datalog, SQL)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61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mlogolef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215900"/>
            <a:ext cx="5660571" cy="1143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53042"/>
              </p:ext>
            </p:extLst>
          </p:nvPr>
        </p:nvGraphicFramePr>
        <p:xfrm>
          <a:off x="220439" y="2050103"/>
          <a:ext cx="8703122" cy="3415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822"/>
                <a:gridCol w="2946400"/>
                <a:gridCol w="3263900"/>
              </a:tblGrid>
              <a:tr h="530955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7964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rgbClr val="F79646"/>
                          </a:solidFill>
                          <a:latin typeface="Helvetica Neue"/>
                          <a:cs typeface="Helvetica Neue"/>
                        </a:rPr>
                        <a:t>Bloom</a:t>
                      </a:r>
                      <a:endParaRPr lang="en-US" sz="2400" b="1" i="0" baseline="0" dirty="0">
                        <a:solidFill>
                          <a:srgbClr val="F7964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err="1" smtClean="0">
                          <a:solidFill>
                            <a:srgbClr val="F79646"/>
                          </a:solidFill>
                          <a:latin typeface="Helvetica Neue"/>
                          <a:cs typeface="Helvetica Neue"/>
                        </a:rPr>
                        <a:t>Bloom</a:t>
                      </a:r>
                      <a:r>
                        <a:rPr lang="en-US" sz="2400" b="1" i="1" baseline="30000" dirty="0" err="1" smtClean="0">
                          <a:solidFill>
                            <a:srgbClr val="F79646"/>
                          </a:solidFill>
                          <a:latin typeface="Helvetica Neue"/>
                          <a:cs typeface="Helvetica Neue"/>
                        </a:rPr>
                        <a:t>L</a:t>
                      </a:r>
                      <a:endParaRPr lang="en-US" sz="2400" b="1" i="1" baseline="30000" dirty="0">
                        <a:solidFill>
                          <a:srgbClr val="F79646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10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Organization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baseline="0" dirty="0" smtClean="0">
                          <a:latin typeface="Helvetica Neue"/>
                          <a:cs typeface="Helvetica Neue"/>
                        </a:rPr>
                        <a:t>Collection of agents</a:t>
                      </a:r>
                      <a:endParaRPr lang="en-US" sz="2400" i="0" baseline="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baseline="0" dirty="0" smtClean="0">
                          <a:latin typeface="Helvetica Neue"/>
                          <a:cs typeface="Helvetica Neue"/>
                        </a:rPr>
                        <a:t>Collection of agents</a:t>
                      </a:r>
                      <a:endParaRPr lang="en-US" sz="2400" i="0" baseline="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Communication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Message passing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Message passing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State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Relations (sets)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Helvetica Neue"/>
                          <a:cs typeface="Helvetica Neue"/>
                        </a:rPr>
                        <a:t>Lattices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4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Helvetica Neue"/>
                          <a:cs typeface="Helvetica Neue"/>
                        </a:rPr>
                        <a:t>Computation</a:t>
                      </a:r>
                      <a:endParaRPr lang="en-US" sz="24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latin typeface="Helvetica Neue"/>
                          <a:cs typeface="Helvetica Neue"/>
                        </a:rPr>
                        <a:t>Relational rules over sets (Datalog, SQL)</a:t>
                      </a:r>
                      <a:endParaRPr lang="en-US" sz="24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Helvetica Neue"/>
                          <a:cs typeface="Helvetica Neue"/>
                        </a:rPr>
                        <a:t>Functions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Helvetica Neue"/>
                          <a:cs typeface="Helvetica Neue"/>
                        </a:rPr>
                        <a:t> over lattices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Vote in </a:t>
            </a:r>
            <a:r>
              <a:rPr lang="en-US" dirty="0" err="1" smtClean="0"/>
              <a:t>Bloom</a:t>
            </a:r>
            <a:r>
              <a:rPr lang="en-US" i="1" baseline="30000" dirty="0" err="1" smtClean="0"/>
              <a:t>L</a:t>
            </a:r>
            <a:endParaRPr lang="en-US" i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85906" y="1449523"/>
            <a:ext cx="8172189" cy="5262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QUORUM_SIZE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5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RESULT_ADDR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BA2121"/>
                </a:solidFill>
                <a:latin typeface="Inconsolata-dz"/>
                <a:cs typeface="Inconsolata-dz"/>
              </a:rPr>
              <a:t>"</a:t>
            </a:r>
            <a:r>
              <a:rPr lang="en-US" sz="1600" b="1" dirty="0" err="1">
                <a:solidFill>
                  <a:srgbClr val="BA2121"/>
                </a:solidFill>
                <a:latin typeface="Inconsolata-dz"/>
                <a:cs typeface="Inconsolata-dz"/>
              </a:rPr>
              <a:t>example.org</a:t>
            </a:r>
            <a:r>
              <a:rPr lang="en-US" sz="1600" b="1" dirty="0">
                <a:solidFill>
                  <a:srgbClr val="BA2121"/>
                </a:solidFill>
                <a:latin typeface="Inconsolata-dz"/>
                <a:cs typeface="Inconsolata-dz"/>
              </a:rPr>
              <a:t>"</a:t>
            </a:r>
            <a:endParaRPr lang="en-US" sz="1600" b="1" dirty="0" smtClean="0">
              <a:solidFill>
                <a:srgbClr val="008000"/>
              </a:solidFill>
              <a:latin typeface="Inconsolata-dz"/>
              <a:cs typeface="Inconsolata-dz"/>
            </a:endParaRPr>
          </a:p>
          <a:p>
            <a:endParaRPr lang="en-US" sz="1600" b="1" dirty="0">
              <a:solidFill>
                <a:srgbClr val="008000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class</a:t>
            </a:r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Inconsolata-dz"/>
                <a:cs typeface="Inconsolata-dz"/>
              </a:rPr>
              <a:t>QuorumVote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include</a:t>
            </a:r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smtClean="0">
                <a:solidFill>
                  <a:srgbClr val="880000"/>
                </a:solidFill>
                <a:latin typeface="Inconsolata-dz"/>
                <a:cs typeface="Inconsolata-dz"/>
              </a:rPr>
              <a:t>Bud</a:t>
            </a:r>
            <a:endParaRPr lang="en-US" sz="1600" b="1" dirty="0" smtClean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en-US" sz="1600" b="1" dirty="0" smtClean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state </a:t>
            </a:r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do</a:t>
            </a:r>
            <a:endParaRPr lang="en-US" sz="1600" b="1" dirty="0" smtClean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channel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@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addr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channel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result_chn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@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addr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da-DK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da-DK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lset</a:t>
            </a:r>
            <a:r>
              <a:rPr lang="da-DK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da-DK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da-DK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votes</a:t>
            </a:r>
            <a:endParaRPr lang="da-DK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fr-FR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lmax</a:t>
            </a:r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fr-FR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fr-FR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vote_cnt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fr-FR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lbool</a:t>
            </a:r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</a:t>
            </a:r>
            <a:r>
              <a:rPr lang="fr-FR" sz="1600" b="1" dirty="0" smtClean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fr-FR" sz="1600" b="1" dirty="0" err="1" smtClean="0">
                <a:solidFill>
                  <a:srgbClr val="19177C"/>
                </a:solidFill>
                <a:latin typeface="Inconsolata-dz"/>
                <a:cs typeface="Inconsolata-dz"/>
              </a:rPr>
              <a:t>got_quorum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fr-FR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bloom </a:t>
            </a:r>
            <a:r>
              <a:rPr lang="fr-FR" sz="1600" b="1" dirty="0">
                <a:solidFill>
                  <a:srgbClr val="008000"/>
                </a:solidFill>
                <a:latin typeface="Inconsolata-dz"/>
                <a:cs typeface="Inconsolata-dz"/>
              </a:rPr>
              <a:t>do</a:t>
            </a:r>
            <a:endParaRPr lang="fr-FR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votes     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{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v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}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vote_cnt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votes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size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got_quorum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Inconsolata-dz"/>
                <a:cs typeface="Inconsolata-dz"/>
              </a:rPr>
              <a:t>vote_cnt</a:t>
            </a:r>
            <a:r>
              <a:rPr lang="en-US" sz="1600" b="1" dirty="0" err="1" smtClean="0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 smtClean="0">
                <a:solidFill>
                  <a:prstClr val="black"/>
                </a:solidFill>
                <a:latin typeface="Inconsolata-dz"/>
                <a:cs typeface="Inconsolata-dz"/>
              </a:rPr>
              <a:t>gt_eq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(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QUORUM_SIZE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result_chn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&lt;~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got_quorum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when_true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{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RESULT_ADDR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}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en-US" sz="1600" b="1" dirty="0">
              <a:latin typeface="Inconsolata-dz"/>
              <a:cs typeface="Inconsolata-dz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8055" y="4648700"/>
            <a:ext cx="853346" cy="875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7926" y="4279368"/>
            <a:ext cx="185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Map set </a:t>
            </a:r>
            <a:r>
              <a:rPr lang="en-US" i="1" dirty="0" smtClean="0">
                <a:solidFill>
                  <a:srgbClr val="FF6600"/>
                </a:solidFill>
                <a:latin typeface="cmsy10"/>
                <a:ea typeface="cmsy10"/>
                <a:cs typeface="cmsy10"/>
              </a:rPr>
              <a:t>!</a:t>
            </a:r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 max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43827" y="5055345"/>
            <a:ext cx="1180284" cy="64695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24111" y="4686013"/>
            <a:ext cx="200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Map max </a:t>
            </a:r>
            <a:r>
              <a:rPr lang="en-US" i="1" dirty="0" smtClean="0">
                <a:solidFill>
                  <a:srgbClr val="FF6600"/>
                </a:solidFill>
                <a:latin typeface="cmsy10"/>
                <a:ea typeface="cmsy10"/>
                <a:cs typeface="cmsy10"/>
              </a:rPr>
              <a:t>!</a:t>
            </a:r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 </a:t>
            </a:r>
            <a:r>
              <a:rPr lang="en-US" i="1" dirty="0" err="1" smtClean="0">
                <a:solidFill>
                  <a:srgbClr val="FF6600"/>
                </a:solidFill>
                <a:latin typeface="Helvetica Neue"/>
              </a:rPr>
              <a:t>bool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13" name="Straight Arrow Connector 12"/>
          <p:cNvCxnSpPr>
            <a:stCxn id="17" idx="3"/>
          </p:cNvCxnSpPr>
          <p:nvPr/>
        </p:nvCxnSpPr>
        <p:spPr>
          <a:xfrm flipV="1">
            <a:off x="4562749" y="6108700"/>
            <a:ext cx="288652" cy="32121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6367" y="6245252"/>
            <a:ext cx="254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Threshold test on </a:t>
            </a:r>
            <a:r>
              <a:rPr lang="en-US" i="1" dirty="0" err="1" smtClean="0">
                <a:solidFill>
                  <a:srgbClr val="FF6600"/>
                </a:solidFill>
                <a:latin typeface="Helvetica Neue"/>
              </a:rPr>
              <a:t>bool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489" y="3548190"/>
            <a:ext cx="280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Lattice state declarations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98055" y="3732856"/>
            <a:ext cx="718434" cy="19241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27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3089" y="2532190"/>
            <a:ext cx="293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Communication interfaces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73300" y="2901522"/>
            <a:ext cx="1104901" cy="32427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1629" y="4279368"/>
            <a:ext cx="208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Accumulate votes</a:t>
            </a:r>
            <a:br>
              <a:rPr lang="en-US" i="1" dirty="0" smtClean="0">
                <a:solidFill>
                  <a:srgbClr val="FF6600"/>
                </a:solidFill>
                <a:latin typeface="Helvetica Neue"/>
              </a:rPr>
            </a:br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into set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48000" y="4801100"/>
            <a:ext cx="473629" cy="3805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3349" y="1552057"/>
            <a:ext cx="348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  <a:latin typeface="Helvetica Neue"/>
              </a:rPr>
              <a:t>Annotated Ruby class</a:t>
            </a:r>
            <a:endParaRPr lang="en-US" sz="2400" b="1" i="1" dirty="0">
              <a:solidFill>
                <a:srgbClr val="FF6600"/>
              </a:solidFill>
              <a:latin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8418" y="3115614"/>
            <a:ext cx="2355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  <a:latin typeface="Helvetica Neue"/>
              </a:rPr>
              <a:t>Program state</a:t>
            </a:r>
            <a:endParaRPr lang="en-US" sz="2400" b="1" i="1" dirty="0">
              <a:solidFill>
                <a:srgbClr val="FF6600"/>
              </a:solidFill>
              <a:latin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818" y="5062835"/>
            <a:ext cx="2316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  <a:latin typeface="Helvetica Neue"/>
              </a:rPr>
              <a:t>Program logic</a:t>
            </a:r>
            <a:endParaRPr lang="en-US" sz="2400" b="1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578100" y="1851583"/>
            <a:ext cx="1705250" cy="47251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5560" y="5875920"/>
            <a:ext cx="318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Merge function for set lattice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00920" y="5362876"/>
            <a:ext cx="66141" cy="51304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0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7" grpId="0"/>
      <p:bldP spid="11" grpId="0"/>
      <p:bldP spid="11" grpId="1"/>
      <p:bldP spid="19" grpId="0"/>
      <p:bldP spid="19" grpId="1"/>
      <p:bldP spid="26" grpId="0"/>
      <p:bldP spid="26" grpId="1"/>
      <p:bldP spid="31" grpId="0"/>
      <p:bldP spid="32" grpId="0"/>
      <p:bldP spid="33" grpId="0"/>
      <p:bldP spid="21" grpId="0"/>
      <p:bldP spid="2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Builtin</a:t>
            </a:r>
            <a:r>
              <a:rPr lang="en-US" dirty="0" smtClean="0"/>
              <a:t> Lattices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78925"/>
              </p:ext>
            </p:extLst>
          </p:nvPr>
        </p:nvGraphicFramePr>
        <p:xfrm>
          <a:off x="473077" y="1470748"/>
          <a:ext cx="8197846" cy="523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02"/>
                <a:gridCol w="2039719"/>
                <a:gridCol w="831478"/>
                <a:gridCol w="1055489"/>
                <a:gridCol w="3322758"/>
              </a:tblGrid>
              <a:tr h="37322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Name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Description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?</a:t>
                      </a:r>
                      <a:endParaRPr lang="en-US" baseline="0" dirty="0">
                        <a:latin typeface="cmsy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a</a:t>
                      </a:r>
                      <a:r>
                        <a:rPr lang="en-US" baseline="0" dirty="0" smtClean="0">
                          <a:latin typeface="Helvetica Neue"/>
                        </a:rPr>
                        <a:t>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t</a:t>
                      </a:r>
                      <a:r>
                        <a:rPr lang="en-US" baseline="0" dirty="0" smtClean="0">
                          <a:latin typeface="Helvetica Neue"/>
                        </a:rPr>
                        <a:t> b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Helvetica Neue"/>
                        </a:rPr>
                        <a:t>Sample</a:t>
                      </a:r>
                      <a:r>
                        <a:rPr lang="en-US" baseline="0" dirty="0" smtClean="0">
                          <a:latin typeface="Helvetica Neue"/>
                        </a:rPr>
                        <a:t> </a:t>
                      </a:r>
                      <a:r>
                        <a:rPr lang="en-US" dirty="0" smtClean="0">
                          <a:latin typeface="Helvetica Neue"/>
                        </a:rPr>
                        <a:t>Monotone</a:t>
                      </a:r>
                      <a:r>
                        <a:rPr lang="en-US" baseline="0" dirty="0" smtClean="0">
                          <a:latin typeface="Helvetica Neue"/>
                        </a:rPr>
                        <a:t> Functions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</a:tr>
              <a:tr h="410482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lbool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Threshold</a:t>
                      </a:r>
                      <a:r>
                        <a:rPr lang="en-US" baseline="0" dirty="0" smtClean="0">
                          <a:latin typeface="Helvetica Neue"/>
                        </a:rPr>
                        <a:t> test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false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a </a:t>
                      </a:r>
                      <a:r>
                        <a:rPr lang="en-US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∨</a:t>
                      </a:r>
                      <a:r>
                        <a:rPr lang="en-US" baseline="0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 b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u="none" baseline="0" dirty="0" err="1" smtClean="0">
                          <a:latin typeface="Inconsolata-dz"/>
                          <a:cs typeface="Inconsolata-dz"/>
                        </a:rPr>
                        <a:t>when_true</a:t>
                      </a:r>
                      <a:r>
                        <a:rPr lang="en-US" b="0" i="0" u="none" baseline="0" dirty="0" smtClean="0">
                          <a:latin typeface="Inconsolata-dz"/>
                          <a:cs typeface="Inconsolata-dz"/>
                        </a:rPr>
                        <a:t>() </a:t>
                      </a:r>
                      <a:r>
                        <a:rPr lang="en-US" b="0" i="0" u="none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="0" i="0" u="none" baseline="0" dirty="0" smtClean="0">
                          <a:latin typeface="Inconsolata-dz"/>
                          <a:cs typeface="Inconsolata-dz"/>
                        </a:rPr>
                        <a:t> v</a:t>
                      </a:r>
                      <a:endParaRPr lang="en-US" b="0" i="0" u="none" baseline="0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  <a:tr h="67424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lmax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Increasing</a:t>
                      </a:r>
                      <a:r>
                        <a:rPr lang="en-US" baseline="0" dirty="0" smtClean="0">
                          <a:latin typeface="Helvetica Neue"/>
                        </a:rPr>
                        <a:t> number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1</a:t>
                      </a:r>
                      <a:endParaRPr lang="en-US" baseline="0" dirty="0">
                        <a:latin typeface="cmsy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max(</a:t>
                      </a:r>
                      <a:r>
                        <a:rPr lang="en-US" dirty="0" err="1" smtClean="0">
                          <a:latin typeface="Helvetica Neue"/>
                        </a:rPr>
                        <a:t>a,b</a:t>
                      </a:r>
                      <a:r>
                        <a:rPr lang="en-US" dirty="0" smtClean="0">
                          <a:latin typeface="Helvetica Neue"/>
                        </a:rPr>
                        <a:t>)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gt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(n)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lbool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/>
                      </a:r>
                      <a:br>
                        <a:rPr lang="en-US" baseline="0" dirty="0" smtClean="0">
                          <a:latin typeface="Inconsolata-dz"/>
                          <a:cs typeface="Inconsolata-dz"/>
                        </a:rPr>
                      </a:b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+(n)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lmax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/>
                      </a:r>
                      <a:br>
                        <a:rPr lang="en-US" baseline="0" dirty="0" smtClean="0">
                          <a:latin typeface="Inconsolata-dz"/>
                          <a:cs typeface="Inconsolata-dz"/>
                        </a:rPr>
                      </a:b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-(n)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lmax</a:t>
                      </a:r>
                      <a:endParaRPr lang="en-US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  <a:tr h="40685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lmin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Decreasing number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−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1</a:t>
                      </a:r>
                      <a:endParaRPr lang="en-US" baseline="0" dirty="0">
                        <a:latin typeface="cmsy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min(</a:t>
                      </a:r>
                      <a:r>
                        <a:rPr lang="en-US" dirty="0" err="1" smtClean="0">
                          <a:latin typeface="Helvetica Neue"/>
                        </a:rPr>
                        <a:t>a,b</a:t>
                      </a:r>
                      <a:r>
                        <a:rPr lang="en-US" dirty="0" smtClean="0">
                          <a:latin typeface="Helvetica Neue"/>
                        </a:rPr>
                        <a:t>)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lt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(n)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lbool</a:t>
                      </a:r>
                      <a:endParaRPr lang="en-US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  <a:tr h="67424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lset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Set of values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;</a:t>
                      </a:r>
                      <a:endParaRPr lang="en-US" baseline="0" dirty="0">
                        <a:latin typeface="cmsy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a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[</a:t>
                      </a:r>
                      <a:r>
                        <a:rPr lang="en-US" dirty="0" smtClean="0">
                          <a:latin typeface="Helvetica Neue"/>
                        </a:rPr>
                        <a:t> b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intersect(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lset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lset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/>
                      </a:r>
                      <a:br>
                        <a:rPr lang="en-US" dirty="0" smtClean="0">
                          <a:latin typeface="Inconsolata-dz"/>
                          <a:cs typeface="Inconsolata-dz"/>
                        </a:rPr>
                      </a:b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product(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lset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)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lset</a:t>
                      </a:r>
                      <a:endParaRPr lang="en-US" baseline="0" dirty="0" smtClean="0">
                        <a:latin typeface="Inconsolata-dz"/>
                        <a:cs typeface="Inconsolata-dz"/>
                      </a:endParaRPr>
                    </a:p>
                    <a:p>
                      <a:pPr algn="r"/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contains?(v)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lbool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/>
                      </a:r>
                      <a:br>
                        <a:rPr lang="en-US" baseline="0" dirty="0" smtClean="0">
                          <a:latin typeface="Inconsolata-dz"/>
                          <a:cs typeface="Inconsolata-dz"/>
                        </a:rPr>
                      </a:b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size()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lmax</a:t>
                      </a:r>
                      <a:endParaRPr lang="en-US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  <a:tr h="390702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lpset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Non-negative set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;</a:t>
                      </a:r>
                      <a:endParaRPr lang="en-US" baseline="0" dirty="0">
                        <a:latin typeface="cmsy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a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[</a:t>
                      </a:r>
                      <a:r>
                        <a:rPr lang="en-US" dirty="0" smtClean="0">
                          <a:latin typeface="Helvetica Neue"/>
                        </a:rPr>
                        <a:t> b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sum()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lmax</a:t>
                      </a:r>
                      <a:endParaRPr lang="en-US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  <a:tr h="62110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lbag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lvetica Neue"/>
                        </a:rPr>
                        <a:t>Multiset</a:t>
                      </a:r>
                      <a:r>
                        <a:rPr lang="en-US" dirty="0" smtClean="0">
                          <a:latin typeface="Helvetica Neue"/>
                        </a:rPr>
                        <a:t> of values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;</a:t>
                      </a:r>
                      <a:endParaRPr lang="en-US" baseline="0" dirty="0">
                        <a:latin typeface="cmsy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a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[</a:t>
                      </a:r>
                      <a:r>
                        <a:rPr lang="en-US" dirty="0" smtClean="0">
                          <a:latin typeface="Helvetica Neue"/>
                        </a:rPr>
                        <a:t> b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mult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(v)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lmax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/>
                      </a:r>
                      <a:br>
                        <a:rPr lang="en-US" dirty="0" smtClean="0">
                          <a:latin typeface="Inconsolata-dz"/>
                          <a:cs typeface="Inconsolata-dz"/>
                        </a:rPr>
                      </a:b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+(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lbag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lbag</a:t>
                      </a:r>
                      <a:endParaRPr lang="en-US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  <a:tr h="67424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Inconsolata-dz"/>
                          <a:cs typeface="Inconsolata-dz"/>
                        </a:rPr>
                        <a:t>lmap</a:t>
                      </a:r>
                      <a:endParaRPr lang="en-US" b="1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</a:rPr>
                        <a:t>Map from keys to lattice values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"/>
                        </a:rPr>
                        <a:t>empty map</a:t>
                      </a:r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at(v)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 any-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lat</a:t>
                      </a:r>
                      <a:endParaRPr lang="en-US" dirty="0" smtClean="0">
                        <a:latin typeface="Inconsolata-dz"/>
                        <a:cs typeface="Inconsolata-dz"/>
                      </a:endParaRPr>
                    </a:p>
                    <a:p>
                      <a:pPr algn="r"/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intersect(</a:t>
                      </a:r>
                      <a:r>
                        <a:rPr lang="en-US" dirty="0" err="1" smtClean="0">
                          <a:latin typeface="Inconsolata-dz"/>
                          <a:cs typeface="Inconsolata-dz"/>
                        </a:rPr>
                        <a:t>lmap</a:t>
                      </a:r>
                      <a:r>
                        <a:rPr lang="en-US" dirty="0" smtClean="0">
                          <a:latin typeface="Inconsolata-dz"/>
                          <a:cs typeface="Inconsolata-dz"/>
                        </a:rPr>
                        <a:t>)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!</a:t>
                      </a:r>
                      <a:r>
                        <a:rPr lang="en-US" baseline="0" dirty="0" smtClean="0">
                          <a:latin typeface="Inconsolata-dz"/>
                          <a:cs typeface="Inconsolata-dz"/>
                        </a:rPr>
                        <a:t> </a:t>
                      </a:r>
                      <a:r>
                        <a:rPr lang="en-US" baseline="0" dirty="0" err="1" smtClean="0">
                          <a:latin typeface="Inconsolata-dz"/>
                          <a:cs typeface="Inconsolata-dz"/>
                        </a:rPr>
                        <a:t>lmap</a:t>
                      </a:r>
                      <a:endParaRPr lang="en-US" dirty="0">
                        <a:latin typeface="Inconsolata-dz"/>
                        <a:cs typeface="Inconsolata-dz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7755" y="2875002"/>
            <a:ext cx="4788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Helvetica Neue"/>
                <a:cs typeface="Helvetica Neue"/>
              </a:rPr>
              <a:t>Case Study</a:t>
            </a:r>
            <a:endParaRPr lang="en-US" sz="6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8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88" y="1916722"/>
            <a:ext cx="6546625" cy="3628951"/>
          </a:xfrm>
          <a:prstGeom prst="rect">
            <a:avLst/>
          </a:prstGeom>
        </p:spPr>
      </p:pic>
      <p:pic>
        <p:nvPicPr>
          <p:cNvPr id="6" name="Picture 5" descr="confused-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29" y="5091592"/>
            <a:ext cx="1413860" cy="1459468"/>
          </a:xfrm>
          <a:prstGeom prst="rect">
            <a:avLst/>
          </a:prstGeom>
        </p:spPr>
      </p:pic>
      <p:cxnSp>
        <p:nvCxnSpPr>
          <p:cNvPr id="7" name="Curved Connector 6"/>
          <p:cNvCxnSpPr>
            <a:stCxn id="6" idx="1"/>
          </p:cNvCxnSpPr>
          <p:nvPr/>
        </p:nvCxnSpPr>
        <p:spPr>
          <a:xfrm rot="10800000">
            <a:off x="4123293" y="4491256"/>
            <a:ext cx="867137" cy="1330071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1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100" y="520699"/>
            <a:ext cx="6159500" cy="16267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Goal: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Provably eventually consistent</a:t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key-value store (KVS)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9900" y="2476500"/>
            <a:ext cx="5664200" cy="14097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Assumption: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Map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keys</a:t>
            </a:r>
            <a:r>
              <a:rPr lang="en-US" sz="2800" dirty="0" smtClean="0">
                <a:latin typeface="Helvetica Neue"/>
                <a:cs typeface="Helvetica Neue"/>
              </a:rPr>
              <a:t> to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lattice values</a:t>
            </a:r>
          </a:p>
          <a:p>
            <a:pPr algn="ctr"/>
            <a:r>
              <a:rPr lang="en-US" sz="2800" dirty="0" smtClean="0">
                <a:latin typeface="Helvetica Neue"/>
                <a:cs typeface="Helvetica Neue"/>
              </a:rPr>
              <a:t>(i.e., values do not decrease)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09900" y="4965700"/>
            <a:ext cx="5664200" cy="10287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Solution: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Use a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map</a:t>
            </a:r>
            <a:r>
              <a:rPr lang="en-US" sz="2800" dirty="0" smtClean="0">
                <a:latin typeface="Helvetica Neue"/>
                <a:cs typeface="Helvetica Neue"/>
              </a:rPr>
              <a:t> lattice</a:t>
            </a:r>
            <a:endParaRPr lang="en-US" sz="2800" dirty="0">
              <a:latin typeface="Helvetica Neue"/>
              <a:cs typeface="Helvetica Neue"/>
            </a:endParaRP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/>
        </p:nvCxnSpPr>
        <p:spPr>
          <a:xfrm>
            <a:off x="5842000" y="3886200"/>
            <a:ext cx="0" cy="1079500"/>
          </a:xfrm>
          <a:prstGeom prst="straightConnector1">
            <a:avLst/>
          </a:prstGeom>
          <a:ln w="47625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0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72" y="1985515"/>
            <a:ext cx="6139421" cy="333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3151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5351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6559" y="3580180"/>
            <a:ext cx="307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Nested lattice value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46737" y="4041845"/>
            <a:ext cx="1058257" cy="91933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0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72" y="1981200"/>
            <a:ext cx="6139421" cy="33400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3151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5351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341" y="3026182"/>
            <a:ext cx="2744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Add new K/V pair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47341" y="3487847"/>
            <a:ext cx="1104900" cy="37889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2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72" y="1981200"/>
            <a:ext cx="6139421" cy="33400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3151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5351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3554" y="1872366"/>
            <a:ext cx="4732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“Grow” value in extant K/V pair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76414" y="2350532"/>
            <a:ext cx="699340" cy="132889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1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72" y="1981200"/>
            <a:ext cx="6139421" cy="33400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3151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5351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1119" y="1125250"/>
            <a:ext cx="372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Replica Synchronization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68900" y="1602306"/>
            <a:ext cx="1104900" cy="37889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6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00" y="520700"/>
            <a:ext cx="6159500" cy="180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Goal: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Provably eventually consistent KVS that stores arbitrary values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2997200"/>
            <a:ext cx="5664200" cy="13843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Solution: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Assign a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version</a:t>
            </a:r>
            <a:r>
              <a:rPr lang="en-US" sz="2800" dirty="0" smtClean="0">
                <a:latin typeface="Helvetica Neue"/>
                <a:cs typeface="Helvetica Neue"/>
              </a:rPr>
              <a:t> to each</a:t>
            </a:r>
            <a:br>
              <a:rPr lang="en-US" sz="2800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key-value pair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5130800"/>
            <a:ext cx="5664200" cy="13843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Helvetica Neue"/>
                <a:cs typeface="Helvetica Neue"/>
              </a:rPr>
              <a:t>Each replica stores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increasing</a:t>
            </a:r>
            <a:r>
              <a:rPr lang="en-US" sz="2800" dirty="0" smtClean="0">
                <a:latin typeface="Helvetica Neue"/>
                <a:cs typeface="Helvetica Neue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Helvetica Neue"/>
                <a:cs typeface="Helvetica Neue"/>
              </a:rPr>
              <a:t>versions</a:t>
            </a:r>
            <a:r>
              <a:rPr lang="en-US" sz="2800" dirty="0" smtClean="0">
                <a:latin typeface="Helvetica Neue"/>
                <a:cs typeface="Helvetica Neue"/>
              </a:rPr>
              <a:t>, not increasing values</a:t>
            </a:r>
            <a:endParaRPr lang="en-US" sz="2800" dirty="0">
              <a:latin typeface="Helvetica Neue"/>
              <a:cs typeface="Helvetica Neue"/>
            </a:endParaRPr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5346700" y="4381500"/>
            <a:ext cx="0" cy="749300"/>
          </a:xfrm>
          <a:prstGeom prst="straightConnector1">
            <a:avLst/>
          </a:prstGeom>
          <a:ln w="47625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8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Versions in Dynamo/</a:t>
            </a:r>
            <a:r>
              <a:rPr lang="en-US" dirty="0" err="1" smtClean="0"/>
              <a:t>Riak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KV pair has a vector clock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two versions of a KV pair, prefer the one with the strictly greater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versions are incomparable, invoke user-defined merge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2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100" y="322253"/>
            <a:ext cx="6159500" cy="1172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Vector Clock: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Map from node IDs </a:t>
            </a:r>
            <a:r>
              <a:rPr lang="en-US" sz="2800" dirty="0" smtClean="0">
                <a:latin typeface="Symbol"/>
                <a:cs typeface="Helvetica Neue"/>
                <a:sym typeface="Symbol"/>
              </a:rPr>
              <a:t></a:t>
            </a:r>
            <a:r>
              <a:rPr lang="en-US" sz="2800" dirty="0" smtClean="0">
                <a:latin typeface="Helvetica Neue"/>
                <a:cs typeface="Helvetica Neue"/>
              </a:rPr>
              <a:t> logical clocks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100" y="3781669"/>
            <a:ext cx="6159500" cy="11142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Logical Clock: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Increasing counter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5160" y="2116833"/>
            <a:ext cx="5141640" cy="1042971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Solution: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Use a map lattice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45160" y="5517734"/>
            <a:ext cx="5268594" cy="91882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Solution:</a:t>
            </a:r>
            <a:br>
              <a:rPr lang="en-US" sz="2800" b="1" dirty="0" smtClean="0">
                <a:latin typeface="Helvetica Neue"/>
                <a:cs typeface="Helvetica Neue"/>
              </a:rPr>
            </a:br>
            <a:r>
              <a:rPr lang="en-US" sz="2800" dirty="0" smtClean="0">
                <a:latin typeface="Helvetica Neue"/>
                <a:cs typeface="Helvetica Neue"/>
              </a:rPr>
              <a:t>Use an increasing-</a:t>
            </a:r>
            <a:r>
              <a:rPr lang="en-US" sz="2800" dirty="0" err="1" smtClean="0">
                <a:latin typeface="Helvetica Neue"/>
                <a:cs typeface="Helvetica Neue"/>
              </a:rPr>
              <a:t>int</a:t>
            </a:r>
            <a:r>
              <a:rPr lang="en-US" sz="2800" dirty="0" smtClean="0">
                <a:latin typeface="Helvetica Neue"/>
                <a:cs typeface="Helvetica Neue"/>
              </a:rPr>
              <a:t> lattice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04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Version-Value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Inconsolata-dz"/>
                <a:cs typeface="Inconsolata-dz"/>
              </a:rPr>
              <a:t>Pair = &lt;</a:t>
            </a:r>
            <a:r>
              <a:rPr lang="en-US" sz="2400" dirty="0" err="1" smtClean="0">
                <a:latin typeface="Inconsolata-dz"/>
                <a:cs typeface="Inconsolata-dz"/>
              </a:rPr>
              <a:t>fst</a:t>
            </a:r>
            <a:r>
              <a:rPr lang="en-US" sz="2400" dirty="0" smtClean="0">
                <a:latin typeface="Inconsolata-dz"/>
                <a:cs typeface="Inconsolata-dz"/>
              </a:rPr>
              <a:t>, </a:t>
            </a:r>
            <a:r>
              <a:rPr lang="en-US" sz="2400" dirty="0" err="1" smtClean="0">
                <a:latin typeface="Inconsolata-dz"/>
                <a:cs typeface="Inconsolata-dz"/>
              </a:rPr>
              <a:t>snd</a:t>
            </a:r>
            <a:r>
              <a:rPr lang="en-US" sz="2400" dirty="0" smtClean="0">
                <a:latin typeface="Inconsolata-dz"/>
                <a:cs typeface="Inconsolata-dz"/>
              </a:rPr>
              <a:t>&gt;</a:t>
            </a:r>
          </a:p>
          <a:p>
            <a:pPr marL="0" indent="0">
              <a:buNone/>
            </a:pPr>
            <a:endParaRPr lang="en-US" sz="2400" dirty="0">
              <a:latin typeface="Inconsolata-dz"/>
              <a:cs typeface="Inconsolata-dz"/>
            </a:endParaRPr>
          </a:p>
          <a:p>
            <a:pPr marL="0" indent="0">
              <a:buNone/>
            </a:pPr>
            <a:r>
              <a:rPr lang="en-US" sz="2400" dirty="0" smtClean="0">
                <a:latin typeface="Inconsolata-dz"/>
                <a:cs typeface="Inconsolata-dz"/>
              </a:rPr>
              <a:t>Pair merge(Pair o)</a:t>
            </a:r>
          </a:p>
          <a:p>
            <a:pPr marL="0" indent="0">
              <a:buNone/>
            </a:pPr>
            <a:r>
              <a:rPr lang="en-US" sz="2400" dirty="0" smtClean="0">
                <a:latin typeface="Inconsolata-dz"/>
                <a:cs typeface="Inconsolata-dz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Inconsolata-dz"/>
                <a:cs typeface="Inconsolata-dz"/>
              </a:rPr>
              <a:t> </a:t>
            </a:r>
            <a:r>
              <a:rPr lang="en-US" sz="2400" dirty="0" smtClean="0">
                <a:latin typeface="Inconsolata-dz"/>
                <a:cs typeface="Inconsolata-dz"/>
              </a:rPr>
              <a:t>   if </a:t>
            </a:r>
            <a:r>
              <a:rPr lang="en-US" sz="2400" dirty="0" err="1" smtClean="0">
                <a:latin typeface="Inconsolata-dz"/>
                <a:cs typeface="Inconsolata-dz"/>
              </a:rPr>
              <a:t>self.fst</a:t>
            </a:r>
            <a:r>
              <a:rPr lang="en-US" sz="2400" dirty="0" smtClean="0">
                <a:latin typeface="Inconsolata-dz"/>
                <a:cs typeface="Inconsolata-dz"/>
              </a:rPr>
              <a:t> &gt; </a:t>
            </a:r>
            <a:r>
              <a:rPr lang="en-US" sz="2400" dirty="0" err="1" smtClean="0">
                <a:latin typeface="Inconsolata-dz"/>
                <a:cs typeface="Inconsolata-dz"/>
              </a:rPr>
              <a:t>o.fst</a:t>
            </a:r>
            <a:r>
              <a:rPr lang="en-US" sz="2400" dirty="0" smtClean="0">
                <a:latin typeface="Inconsolata-dz"/>
                <a:cs typeface="Inconsolata-dz"/>
              </a:rPr>
              <a:t>: self</a:t>
            </a:r>
          </a:p>
          <a:p>
            <a:pPr marL="0" indent="0">
              <a:buNone/>
            </a:pPr>
            <a:r>
              <a:rPr lang="en-US" sz="2400" dirty="0">
                <a:latin typeface="Inconsolata-dz"/>
                <a:cs typeface="Inconsolata-dz"/>
              </a:rPr>
              <a:t> </a:t>
            </a:r>
            <a:r>
              <a:rPr lang="en-US" sz="2400" dirty="0" smtClean="0">
                <a:latin typeface="Inconsolata-dz"/>
                <a:cs typeface="Inconsolata-dz"/>
              </a:rPr>
              <a:t>   </a:t>
            </a:r>
            <a:r>
              <a:rPr lang="en-US" sz="2400" dirty="0" err="1" smtClean="0">
                <a:latin typeface="Inconsolata-dz"/>
                <a:cs typeface="Inconsolata-dz"/>
              </a:rPr>
              <a:t>elsif</a:t>
            </a:r>
            <a:r>
              <a:rPr lang="en-US" sz="2400" dirty="0" smtClean="0">
                <a:latin typeface="Inconsolata-dz"/>
                <a:cs typeface="Inconsolata-dz"/>
              </a:rPr>
              <a:t> </a:t>
            </a:r>
            <a:r>
              <a:rPr lang="en-US" sz="2400" dirty="0" err="1" smtClean="0">
                <a:latin typeface="Inconsolata-dz"/>
                <a:cs typeface="Inconsolata-dz"/>
              </a:rPr>
              <a:t>self.fst</a:t>
            </a:r>
            <a:r>
              <a:rPr lang="en-US" sz="2400" dirty="0" smtClean="0">
                <a:latin typeface="Inconsolata-dz"/>
                <a:cs typeface="Inconsolata-dz"/>
              </a:rPr>
              <a:t> &lt; </a:t>
            </a:r>
            <a:r>
              <a:rPr lang="en-US" sz="2400" dirty="0" err="1" smtClean="0">
                <a:latin typeface="Inconsolata-dz"/>
                <a:cs typeface="Inconsolata-dz"/>
              </a:rPr>
              <a:t>o.fst</a:t>
            </a:r>
            <a:r>
              <a:rPr lang="en-US" sz="2400" dirty="0" smtClean="0">
                <a:latin typeface="Inconsolata-dz"/>
                <a:cs typeface="Inconsolata-dz"/>
              </a:rPr>
              <a:t>: o</a:t>
            </a:r>
          </a:p>
          <a:p>
            <a:pPr marL="0" indent="0">
              <a:buNone/>
            </a:pPr>
            <a:r>
              <a:rPr lang="en-US" sz="2400" dirty="0">
                <a:latin typeface="Inconsolata-dz"/>
                <a:cs typeface="Inconsolata-dz"/>
              </a:rPr>
              <a:t> </a:t>
            </a:r>
            <a:r>
              <a:rPr lang="en-US" sz="2400" dirty="0" smtClean="0">
                <a:latin typeface="Inconsolata-dz"/>
                <a:cs typeface="Inconsolata-dz"/>
              </a:rPr>
              <a:t>   else new Pair(</a:t>
            </a:r>
            <a:r>
              <a:rPr lang="en-US" sz="2400" dirty="0" err="1" smtClean="0">
                <a:latin typeface="Inconsolata-dz"/>
                <a:cs typeface="Inconsolata-dz"/>
              </a:rPr>
              <a:t>self.fst.merge</a:t>
            </a:r>
            <a:r>
              <a:rPr lang="en-US" sz="2400" dirty="0" smtClean="0">
                <a:latin typeface="Inconsolata-dz"/>
                <a:cs typeface="Inconsolata-dz"/>
              </a:rPr>
              <a:t>(</a:t>
            </a:r>
            <a:r>
              <a:rPr lang="en-US" sz="2400" dirty="0" err="1" smtClean="0">
                <a:latin typeface="Inconsolata-dz"/>
                <a:cs typeface="Inconsolata-dz"/>
              </a:rPr>
              <a:t>o.fst</a:t>
            </a:r>
            <a:r>
              <a:rPr lang="en-US" sz="2400" dirty="0" smtClean="0">
                <a:latin typeface="Inconsolata-dz"/>
                <a:cs typeface="Inconsolata-dz"/>
              </a:rPr>
              <a:t>),</a:t>
            </a:r>
          </a:p>
          <a:p>
            <a:pPr marL="0" indent="0">
              <a:buNone/>
            </a:pPr>
            <a:r>
              <a:rPr lang="en-US" sz="2400" dirty="0">
                <a:latin typeface="Inconsolata-dz"/>
                <a:cs typeface="Inconsolata-dz"/>
              </a:rPr>
              <a:t> </a:t>
            </a:r>
            <a:r>
              <a:rPr lang="en-US" sz="2400" dirty="0" smtClean="0">
                <a:latin typeface="Inconsolata-dz"/>
                <a:cs typeface="Inconsolata-dz"/>
              </a:rPr>
              <a:t>                 </a:t>
            </a:r>
            <a:r>
              <a:rPr lang="en-US" sz="2400" dirty="0" err="1" smtClean="0">
                <a:latin typeface="Inconsolata-dz"/>
                <a:cs typeface="Inconsolata-dz"/>
              </a:rPr>
              <a:t>self.snd.merge</a:t>
            </a:r>
            <a:r>
              <a:rPr lang="en-US" sz="2400" dirty="0" smtClean="0">
                <a:latin typeface="Inconsolata-dz"/>
                <a:cs typeface="Inconsolata-dz"/>
              </a:rPr>
              <a:t>(</a:t>
            </a:r>
            <a:r>
              <a:rPr lang="en-US" sz="2400" dirty="0" err="1" smtClean="0">
                <a:latin typeface="Inconsolata-dz"/>
                <a:cs typeface="Inconsolata-dz"/>
              </a:rPr>
              <a:t>o.snd</a:t>
            </a:r>
            <a:r>
              <a:rPr lang="en-US" sz="2400" dirty="0" smtClean="0">
                <a:latin typeface="Inconsolata-dz"/>
                <a:cs typeface="Inconsolata-dz"/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latin typeface="Inconsolata-dz"/>
                <a:cs typeface="Inconsolata-dz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649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243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095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pic>
        <p:nvPicPr>
          <p:cNvPr id="6" name="Picture 5" descr="kvs_vc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5" y="1447800"/>
            <a:ext cx="642963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072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Introduce order</a:t>
            </a:r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, Zookeeper, Two-Phase Commit, …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Strong Consistency”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65083"/>
            <a:ext cx="8229600" cy="2983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Tolerate disorder</a:t>
            </a:r>
          </a:p>
          <a:p>
            <a:pPr lvl="1"/>
            <a:r>
              <a:rPr lang="en-US" dirty="0" smtClean="0"/>
              <a:t>Correct </a:t>
            </a:r>
            <a:r>
              <a:rPr lang="en-US" dirty="0"/>
              <a:t>behavior in the face of many possible network orders</a:t>
            </a:r>
          </a:p>
          <a:p>
            <a:pPr lvl="1"/>
            <a:r>
              <a:rPr lang="en-US" dirty="0"/>
              <a:t>Typical goal: </a:t>
            </a:r>
            <a:r>
              <a:rPr lang="en-US" dirty="0" smtClean="0"/>
              <a:t>replicas </a:t>
            </a:r>
            <a:r>
              <a:rPr lang="en-US" dirty="0"/>
              <a:t>converge to </a:t>
            </a:r>
            <a:r>
              <a:rPr lang="en-US" dirty="0" smtClean="0"/>
              <a:t>same </a:t>
            </a:r>
            <a:r>
              <a:rPr lang="en-US" dirty="0"/>
              <a:t>final state</a:t>
            </a:r>
          </a:p>
          <a:p>
            <a:pPr lvl="2"/>
            <a:r>
              <a:rPr lang="en-US" dirty="0"/>
              <a:t>“</a:t>
            </a:r>
            <a:r>
              <a:rPr lang="en-US" b="1" dirty="0"/>
              <a:t>Eventual Consistency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  <p:pic>
        <p:nvPicPr>
          <p:cNvPr id="5" name="Picture 4" descr="1195436930767206781not_ok_mark_h_kon_l_vdal_01.svg.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44" y="2305109"/>
            <a:ext cx="1259974" cy="1259974"/>
          </a:xfrm>
          <a:prstGeom prst="rect">
            <a:avLst/>
          </a:prstGeom>
        </p:spPr>
      </p:pic>
      <p:pic>
        <p:nvPicPr>
          <p:cNvPr id="6" name="Picture 5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22" y="5453636"/>
            <a:ext cx="1607511" cy="14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243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095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5" y="1447800"/>
            <a:ext cx="6429630" cy="4254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1995" y="3087493"/>
            <a:ext cx="3047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Version increase;</a:t>
            </a:r>
            <a:b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</a:br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NOT value increase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2505725" y="3918490"/>
            <a:ext cx="230765" cy="481105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243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095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6" y="1447800"/>
            <a:ext cx="6429628" cy="425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0095" y="2112998"/>
            <a:ext cx="3302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R1’s version replaces</a:t>
            </a:r>
          </a:p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R2’s version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6415682" y="2943995"/>
            <a:ext cx="875609" cy="429605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9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243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095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6" y="1447800"/>
            <a:ext cx="6429628" cy="4254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6133" y="1653935"/>
            <a:ext cx="280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New version @ R2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6546627" y="2115600"/>
            <a:ext cx="1003412" cy="372266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8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243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095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6" y="1447800"/>
            <a:ext cx="6429627" cy="4254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6947" y="1453880"/>
            <a:ext cx="291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Helvetica Neue"/>
                <a:cs typeface="Helvetica Neue"/>
              </a:rPr>
              <a:t>Concurrent writes!</a:t>
            </a:r>
            <a:endParaRPr lang="en-US" sz="2400" b="1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0795" y="1853990"/>
            <a:ext cx="1476247" cy="620782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27042" y="1853990"/>
            <a:ext cx="1261320" cy="620782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796471" y="1417640"/>
            <a:ext cx="13512" cy="428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463" y="540474"/>
            <a:ext cx="1148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 Neue"/>
                <a:cs typeface="Helvetica Neue"/>
              </a:rPr>
              <a:t>Time</a:t>
            </a:r>
            <a:endParaRPr lang="en-US" sz="3200" b="1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243" y="5956300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095" y="5944424"/>
            <a:ext cx="15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Replica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6" y="1447800"/>
            <a:ext cx="6429627" cy="4254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683" y="130729"/>
            <a:ext cx="3478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Helvetica Neue"/>
                <a:cs typeface="Helvetica Neue"/>
              </a:rPr>
              <a:t>Merge VC (automatically),</a:t>
            </a:r>
            <a:br>
              <a:rPr lang="en-US" sz="2000" dirty="0" smtClean="0">
                <a:solidFill>
                  <a:schemeClr val="accent6"/>
                </a:solidFill>
                <a:latin typeface="Helvetica Neue"/>
                <a:cs typeface="Helvetica Neue"/>
              </a:rPr>
            </a:br>
            <a:r>
              <a:rPr lang="en-US" sz="2000" dirty="0" smtClean="0">
                <a:solidFill>
                  <a:schemeClr val="accent6"/>
                </a:solidFill>
                <a:latin typeface="Helvetica Neue"/>
                <a:cs typeface="Helvetica Neue"/>
              </a:rPr>
              <a:t>value merge via user’s lattice</a:t>
            </a:r>
            <a:br>
              <a:rPr lang="en-US" sz="2000" dirty="0" smtClean="0">
                <a:solidFill>
                  <a:schemeClr val="accent6"/>
                </a:solidFill>
                <a:latin typeface="Helvetica Neue"/>
                <a:cs typeface="Helvetica Neue"/>
              </a:rPr>
            </a:br>
            <a:r>
              <a:rPr lang="en-US" sz="2000" dirty="0" smtClean="0">
                <a:solidFill>
                  <a:schemeClr val="accent6"/>
                </a:solidFill>
                <a:latin typeface="Helvetica Neue"/>
                <a:cs typeface="Helvetica Neue"/>
              </a:rPr>
              <a:t>(as in Dynamo)</a:t>
            </a:r>
            <a:endParaRPr lang="en-US" sz="2000" dirty="0">
              <a:solidFill>
                <a:schemeClr val="accent6"/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66111" y="1125250"/>
            <a:ext cx="1649749" cy="292390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92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Composition in KVS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6" y="1813823"/>
            <a:ext cx="6653789" cy="46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16093"/>
              </p:ext>
            </p:extLst>
          </p:nvPr>
        </p:nvGraphicFramePr>
        <p:xfrm>
          <a:off x="240339" y="1833163"/>
          <a:ext cx="8663323" cy="42247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3336"/>
                <a:gridCol w="6429987"/>
              </a:tblGrid>
              <a:tr h="115451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Dealing with EC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Many event orders 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  <a:sym typeface="Symbol"/>
                        </a:rPr>
                        <a:t>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 order-independent (</a:t>
                      </a:r>
                      <a:r>
                        <a:rPr lang="en-US" sz="3200" i="1" baseline="0" dirty="0" smtClean="0">
                          <a:latin typeface="Helvetica Neue"/>
                          <a:cs typeface="Helvetica Neue"/>
                        </a:rPr>
                        <a:t>disorderly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) programs</a:t>
                      </a:r>
                      <a:endParaRPr lang="en-US" sz="3200" i="0" baseline="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22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Lattices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Helvetica Neue"/>
                          <a:cs typeface="Helvetica Neue"/>
                        </a:rPr>
                        <a:t>Disorderly</a:t>
                      </a: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 state</a:t>
                      </a:r>
                      <a:endParaRPr lang="en-US" sz="32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Monotone Functions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3200" i="1" dirty="0" smtClean="0">
                          <a:latin typeface="Helvetica Neue"/>
                          <a:cs typeface="Helvetica Neue"/>
                        </a:rPr>
                        <a:t>Disorderly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 computation</a:t>
                      </a:r>
                      <a:endParaRPr lang="en-US" sz="32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Monotone Bloom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Lattices + monotone functions for safe distributed programming</a:t>
                      </a:r>
                      <a:endParaRPr lang="en-US" sz="32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try Bloom!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http://www.bloom-lang.org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>
                <a:latin typeface="Inconsolata-dz"/>
                <a:cs typeface="Inconsolata-dz"/>
              </a:rPr>
              <a:t>gem install bud</a:t>
            </a:r>
            <a:endParaRPr lang="en-US" sz="2800" dirty="0">
              <a:latin typeface="Inconsolata-dz"/>
              <a:cs typeface="Inconsolata-dz"/>
            </a:endParaRPr>
          </a:p>
        </p:txBody>
      </p:sp>
    </p:spTree>
    <p:extLst>
      <p:ext uri="{BB962C8B-B14F-4D97-AF65-F5344CB8AC3E}">
        <p14:creationId xmlns:p14="http://schemas.microsoft.com/office/powerpoint/2010/main" val="275748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5532" y="2921169"/>
            <a:ext cx="5412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Helvetica Neue"/>
                <a:cs typeface="Helvetica Neue"/>
              </a:rPr>
              <a:t>Backup Slides</a:t>
            </a:r>
            <a:endParaRPr lang="en-US" sz="60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928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19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msy10"/>
                <a:ea typeface="cmsy10"/>
                <a:cs typeface="cmsy10"/>
              </a:rPr>
              <a:t>h</a:t>
            </a:r>
            <a:r>
              <a:rPr lang="en-US" i="1" dirty="0" smtClean="0"/>
              <a:t>S</a:t>
            </a:r>
            <a:r>
              <a:rPr lang="en-US" dirty="0" smtClean="0"/>
              <a:t>,</a:t>
            </a:r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,</a:t>
            </a:r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i</a:t>
            </a:r>
            <a:r>
              <a:rPr lang="en-US" dirty="0" smtClean="0">
                <a:latin typeface="cmsy10"/>
                <a:ea typeface="cmsy10"/>
                <a:cs typeface="cmsy10"/>
              </a:rPr>
              <a:t> </a:t>
            </a:r>
            <a:r>
              <a:rPr lang="en-US" dirty="0" smtClean="0">
                <a:ea typeface="cmsy10"/>
                <a:cs typeface="Helvetica Neue"/>
              </a:rPr>
              <a:t>is a </a:t>
            </a:r>
            <a:r>
              <a:rPr lang="en-US" i="1" dirty="0" smtClean="0">
                <a:solidFill>
                  <a:srgbClr val="FF0000"/>
                </a:solidFill>
                <a:ea typeface="cmsy10"/>
                <a:cs typeface="Helvetica Neue"/>
              </a:rPr>
              <a:t>bounded join semi-lattice</a:t>
            </a:r>
            <a:r>
              <a:rPr lang="en-US" b="1" dirty="0" smtClean="0">
                <a:ea typeface="cmsy10"/>
                <a:cs typeface="Helvetica Neue"/>
              </a:rPr>
              <a:t> </a:t>
            </a:r>
            <a:r>
              <a:rPr lang="en-US" dirty="0" err="1" smtClean="0">
                <a:ea typeface="cmsy10"/>
                <a:cs typeface="Helvetica Neue"/>
              </a:rPr>
              <a:t>iff</a:t>
            </a:r>
            <a:r>
              <a:rPr lang="en-US" dirty="0" smtClean="0">
                <a:ea typeface="cmsy10"/>
                <a:cs typeface="Helvetica Neue"/>
              </a:rPr>
              <a:t>:</a:t>
            </a:r>
            <a:endParaRPr lang="en-US" dirty="0" smtClean="0">
              <a:cs typeface="Helvetica Neue"/>
            </a:endParaRP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is a partially ordered set</a:t>
            </a:r>
          </a:p>
          <a:p>
            <a:pPr lvl="1"/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 is a binary operator (“least upper bound”)</a:t>
            </a:r>
          </a:p>
          <a:p>
            <a:pPr lvl="2"/>
            <a:r>
              <a:rPr lang="en-US" dirty="0" smtClean="0"/>
              <a:t>For all </a:t>
            </a:r>
            <a:r>
              <a:rPr lang="en-US" i="1" dirty="0" err="1" smtClean="0"/>
              <a:t>x,y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2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z</a:t>
            </a:r>
            <a:r>
              <a:rPr lang="en-US" dirty="0" smtClean="0"/>
              <a:t> where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 smtClean="0">
                <a:ea typeface="cmsy10"/>
                <a:cs typeface="Helvetica Neue"/>
              </a:rPr>
              <a:t>S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 smtClean="0">
                <a:ea typeface="cmsy10"/>
                <a:cs typeface="Helvetica Neue"/>
              </a:rPr>
              <a:t>S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, and there is no </a:t>
            </a:r>
            <a:r>
              <a:rPr lang="en-US" i="1" dirty="0" smtClean="0"/>
              <a:t>z</a:t>
            </a:r>
            <a:r>
              <a:rPr lang="en-US" dirty="0" smtClean="0"/>
              <a:t>’ 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 such that </a:t>
            </a:r>
            <a:r>
              <a:rPr lang="en-US" i="1" dirty="0" smtClean="0"/>
              <a:t>z</a:t>
            </a:r>
            <a:r>
              <a:rPr lang="en-US" dirty="0" smtClean="0"/>
              <a:t>’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 smtClean="0">
                <a:ea typeface="cmsy10"/>
                <a:cs typeface="Helvetica Neue"/>
              </a:rPr>
              <a:t>S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Associative, commutative, and idempotent</a:t>
            </a:r>
          </a:p>
          <a:p>
            <a:pPr lvl="1"/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dirty="0" smtClean="0"/>
              <a:t> is the “least” element in </a:t>
            </a:r>
            <a:r>
              <a:rPr lang="en-US" i="1" dirty="0" smtClean="0"/>
              <a:t>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: </a:t>
            </a:r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t </a:t>
            </a:r>
            <a:r>
              <a:rPr lang="en-US" i="1" dirty="0" smtClean="0"/>
              <a:t>x</a:t>
            </a:r>
            <a:r>
              <a:rPr lang="en-US" dirty="0" smtClean="0">
                <a:latin typeface="cmsy10"/>
                <a:ea typeface="cmsy10"/>
                <a:cs typeface="cmsy10"/>
              </a:rPr>
              <a:t> </a:t>
            </a:r>
            <a:r>
              <a:rPr lang="en-US" dirty="0" smtClean="0"/>
              <a:t>= </a:t>
            </a:r>
            <a:r>
              <a:rPr lang="en-US" i="1" dirty="0" smtClean="0"/>
              <a:t>x)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49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79995"/>
            <a:ext cx="8229600" cy="1149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Example: increasing integers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msbm10"/>
                <a:ea typeface="msbm10"/>
                <a:cs typeface="msbm10"/>
              </a:rPr>
              <a:t>Z</a:t>
            </a:r>
            <a:r>
              <a:rPr lang="en-US" dirty="0" smtClean="0"/>
              <a:t>, </a:t>
            </a:r>
            <a:r>
              <a:rPr lang="en-US" dirty="0" smtClean="0">
                <a:latin typeface="cmsy10"/>
                <a:ea typeface="cmsy10"/>
                <a:cs typeface="cmsy10"/>
              </a:rPr>
              <a:t>t</a:t>
            </a:r>
            <a:r>
              <a:rPr lang="en-US" dirty="0" smtClean="0"/>
              <a:t> = </a:t>
            </a:r>
            <a:r>
              <a:rPr lang="en-US" i="1" dirty="0" smtClean="0"/>
              <a:t>max</a:t>
            </a:r>
            <a:r>
              <a:rPr lang="en-US" dirty="0" smtClean="0"/>
              <a:t>, </a:t>
            </a:r>
            <a:r>
              <a:rPr lang="en-US" dirty="0" smtClean="0">
                <a:latin typeface="cmsy10"/>
                <a:ea typeface="cmsy10"/>
                <a:cs typeface="cmsy10"/>
              </a:rPr>
              <a:t>?</a:t>
            </a:r>
            <a:r>
              <a:rPr lang="en-US" dirty="0" smtClean="0"/>
              <a:t> = -∞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5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11" y="749300"/>
            <a:ext cx="88921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Helvetica Neue"/>
                <a:cs typeface="Helvetica Neue"/>
              </a:rPr>
              <a:t>Eventual Consistency</a:t>
            </a:r>
            <a:endParaRPr lang="en-US" sz="6600" b="1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2922905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Helvetica Neue"/>
                <a:cs typeface="Helvetica Neue"/>
              </a:rPr>
              <a:t>Popular</a:t>
            </a:r>
            <a:endParaRPr lang="en-US" sz="4400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3100" y="2922905"/>
            <a:ext cx="2316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Helvetica Neue"/>
                <a:cs typeface="Helvetica Neue"/>
              </a:rPr>
              <a:t>Hard to</a:t>
            </a:r>
            <a:br>
              <a:rPr lang="en-US" sz="4400" dirty="0" smtClean="0">
                <a:latin typeface="Helvetica Neue"/>
                <a:cs typeface="Helvetica Neue"/>
              </a:rPr>
            </a:br>
            <a:r>
              <a:rPr lang="en-US" sz="4400" dirty="0" smtClean="0">
                <a:latin typeface="Helvetica Neue"/>
                <a:cs typeface="Helvetica Neue"/>
              </a:rPr>
              <a:t>program</a:t>
            </a:r>
            <a:endParaRPr lang="en-US" sz="4400" dirty="0">
              <a:latin typeface="Helvetica Neue"/>
              <a:cs typeface="Helvetica Neue"/>
            </a:endParaRPr>
          </a:p>
        </p:txBody>
      </p:sp>
      <p:pic>
        <p:nvPicPr>
          <p:cNvPr id="5" name="Picture 4" descr="bieb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4208700"/>
            <a:ext cx="1752600" cy="2179399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 flipH="1">
            <a:off x="2108483" y="1857296"/>
            <a:ext cx="2463517" cy="1065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  <a:endCxn id="4" idx="0"/>
          </p:cNvCxnSpPr>
          <p:nvPr/>
        </p:nvCxnSpPr>
        <p:spPr>
          <a:xfrm>
            <a:off x="4572000" y="1857296"/>
            <a:ext cx="2339579" cy="1065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ab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45" y="4437299"/>
            <a:ext cx="2601067" cy="19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290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f</a:t>
            </a:r>
            <a:r>
              <a:rPr lang="en-US" dirty="0" smtClean="0"/>
              <a:t> : </a:t>
            </a:r>
            <a:r>
              <a:rPr lang="en-US" i="1" dirty="0" smtClean="0"/>
              <a:t>S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i="1" dirty="0" smtClean="0"/>
              <a:t>T</a:t>
            </a:r>
            <a:r>
              <a:rPr lang="en-US" dirty="0" smtClean="0"/>
              <a:t> is a </a:t>
            </a:r>
            <a:r>
              <a:rPr lang="en-US" i="1" dirty="0" smtClean="0">
                <a:solidFill>
                  <a:srgbClr val="FF0000"/>
                </a:solidFill>
              </a:rPr>
              <a:t>monotone function </a:t>
            </a:r>
            <a:r>
              <a:rPr lang="en-US" dirty="0" err="1" smtClean="0"/>
              <a:t>iff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i="1" dirty="0" smtClean="0"/>
              <a:t>a</a:t>
            </a:r>
            <a:r>
              <a:rPr lang="en-US" dirty="0" smtClean="0"/>
              <a:t>,</a:t>
            </a:r>
            <a:r>
              <a:rPr lang="en-US" i="1" dirty="0" smtClean="0"/>
              <a:t>b</a:t>
            </a:r>
            <a:r>
              <a:rPr lang="en-US" dirty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 :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 smtClean="0">
                <a:ea typeface="cmsy10"/>
                <a:cs typeface="Helvetica Neue"/>
              </a:rPr>
              <a:t>S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) </a:t>
            </a:r>
            <a:r>
              <a:rPr lang="en-US" i="1" dirty="0" smtClean="0"/>
              <a:t>f(a)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 smtClean="0">
                <a:ea typeface="cmsy10"/>
                <a:cs typeface="Helvetica Neue"/>
              </a:rPr>
              <a:t>T</a:t>
            </a:r>
            <a:r>
              <a:rPr lang="en-US" baseline="-25000" dirty="0" smtClean="0">
                <a:latin typeface="cmsy10"/>
                <a:ea typeface="cmsy10"/>
                <a:cs typeface="cmsy10"/>
              </a:rPr>
              <a:t> </a:t>
            </a:r>
            <a:r>
              <a:rPr lang="en-US" i="1" dirty="0" smtClean="0"/>
              <a:t>f(b)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50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85127"/>
            <a:ext cx="8229600" cy="1929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Example: </a:t>
            </a:r>
            <a:r>
              <a:rPr lang="en-US" i="1" dirty="0"/>
              <a:t>size</a:t>
            </a:r>
            <a:r>
              <a:rPr lang="en-US" dirty="0"/>
              <a:t>(Set) </a:t>
            </a:r>
            <a:r>
              <a:rPr lang="en-US" dirty="0">
                <a:latin typeface="cmsy10"/>
                <a:ea typeface="cmsy10"/>
                <a:cs typeface="cmsy10"/>
              </a:rPr>
              <a:t>!</a:t>
            </a:r>
            <a:r>
              <a:rPr lang="en-US" dirty="0"/>
              <a:t> </a:t>
            </a:r>
            <a:r>
              <a:rPr lang="en-US" dirty="0" smtClean="0"/>
              <a:t>Increasing-</a:t>
            </a:r>
            <a:r>
              <a:rPr lang="en-US" dirty="0" err="1" smtClean="0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size({A, B}) = 2</a:t>
            </a:r>
            <a:br>
              <a:rPr lang="en-US" dirty="0"/>
            </a:br>
            <a:r>
              <a:rPr lang="en-US" dirty="0"/>
              <a:t>size({A, B, C}) = 3</a:t>
            </a:r>
          </a:p>
        </p:txBody>
      </p:sp>
    </p:spTree>
    <p:extLst>
      <p:ext uri="{BB962C8B-B14F-4D97-AF65-F5344CB8AC3E}">
        <p14:creationId xmlns:p14="http://schemas.microsoft.com/office/powerpoint/2010/main" val="339521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Datalog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Lattices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01598"/>
              </p:ext>
            </p:extLst>
          </p:nvPr>
        </p:nvGraphicFramePr>
        <p:xfrm>
          <a:off x="401481" y="2239080"/>
          <a:ext cx="8341039" cy="360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39"/>
                <a:gridCol w="2501691"/>
                <a:gridCol w="3418409"/>
              </a:tblGrid>
              <a:tr h="371310">
                <a:tc>
                  <a:txBody>
                    <a:bodyPr/>
                    <a:lstStyle/>
                    <a:p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Datalog (Bloom)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lvetica Neue"/>
                          <a:cs typeface="Helvetica Neue"/>
                        </a:rPr>
                        <a:t>Bloom</a:t>
                      </a:r>
                      <a:r>
                        <a:rPr lang="en-US" i="1" baseline="30000" dirty="0" err="1" smtClean="0">
                          <a:latin typeface="Helvetica Neue"/>
                          <a:cs typeface="Helvetica Neue"/>
                        </a:rPr>
                        <a:t>L</a:t>
                      </a:r>
                      <a:endParaRPr lang="en-US" i="1" baseline="30000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71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 Neue"/>
                          <a:cs typeface="Helvetica Neue"/>
                        </a:rPr>
                        <a:t>State</a:t>
                      </a:r>
                      <a:endParaRPr lang="en-US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Relations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Lattices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120839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 Neue"/>
                          <a:cs typeface="Helvetica Neue"/>
                        </a:rPr>
                        <a:t>Example Values</a:t>
                      </a:r>
                      <a:endParaRPr lang="en-US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[[“red”, 1], [“green”, 2]]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Helvetica Neue"/>
                          <a:cs typeface="Helvetica Neue"/>
                        </a:rPr>
                        <a:t>set</a:t>
                      </a: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: [“red”, “green”]</a:t>
                      </a:r>
                    </a:p>
                    <a:p>
                      <a:r>
                        <a:rPr lang="en-US" i="1" dirty="0" smtClean="0">
                          <a:latin typeface="Helvetica Neue"/>
                          <a:cs typeface="Helvetica Neue"/>
                        </a:rPr>
                        <a:t>map</a:t>
                      </a: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: {“red” =&gt; 1, “green” =&gt; 2}</a:t>
                      </a:r>
                    </a:p>
                    <a:p>
                      <a:r>
                        <a:rPr lang="en-US" i="1" dirty="0" smtClean="0">
                          <a:latin typeface="Helvetica Neue"/>
                          <a:cs typeface="Helvetica Neue"/>
                        </a:rPr>
                        <a:t>counter</a:t>
                      </a: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: 5</a:t>
                      </a:r>
                      <a:br>
                        <a:rPr lang="en-US" dirty="0" smtClean="0">
                          <a:latin typeface="Helvetica Neue"/>
                          <a:cs typeface="Helvetica Neue"/>
                        </a:rPr>
                      </a:br>
                      <a:r>
                        <a:rPr lang="en-US" i="1" dirty="0" smtClean="0">
                          <a:latin typeface="Helvetica Neue"/>
                          <a:cs typeface="Helvetica Neue"/>
                        </a:rPr>
                        <a:t>condition</a:t>
                      </a: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: false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71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 Neue"/>
                          <a:cs typeface="Helvetica Neue"/>
                        </a:rPr>
                        <a:t>Computation</a:t>
                      </a:r>
                      <a:endParaRPr lang="en-US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Rules over relations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Functions</a:t>
                      </a:r>
                      <a:r>
                        <a:rPr lang="en-US" baseline="0" dirty="0" smtClean="0">
                          <a:latin typeface="Helvetica Neue"/>
                          <a:cs typeface="Helvetica Neue"/>
                        </a:rPr>
                        <a:t> over lattices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371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 Neue"/>
                          <a:cs typeface="Helvetica Neue"/>
                        </a:rPr>
                        <a:t>Monotone Computation</a:t>
                      </a:r>
                      <a:endParaRPr lang="en-US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Monotone rules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Monotone functions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  <a:tr h="6408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 Neue"/>
                          <a:cs typeface="Helvetica Neue"/>
                        </a:rPr>
                        <a:t>Program Semantics</a:t>
                      </a:r>
                      <a:endParaRPr lang="en-US" b="1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lvetica Neue"/>
                          <a:cs typeface="Helvetica Neue"/>
                        </a:rPr>
                        <a:t>Fixpoint</a:t>
                      </a: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 of rules</a:t>
                      </a:r>
                      <a:br>
                        <a:rPr lang="en-US" dirty="0" smtClean="0">
                          <a:latin typeface="Helvetica Neue"/>
                          <a:cs typeface="Helvetica Neue"/>
                        </a:rPr>
                      </a:b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(stratified semantics)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lvetica Neue"/>
                          <a:cs typeface="Helvetica Neue"/>
                        </a:rPr>
                        <a:t>Fixpoint</a:t>
                      </a:r>
                      <a:r>
                        <a:rPr lang="en-US" baseline="0" dirty="0" smtClean="0">
                          <a:latin typeface="Helvetica Neue"/>
                          <a:cs typeface="Helvetica Neue"/>
                        </a:rPr>
                        <a:t> of functions</a:t>
                      </a:r>
                    </a:p>
                    <a:p>
                      <a:r>
                        <a:rPr lang="en-US" baseline="0" dirty="0" smtClean="0">
                          <a:latin typeface="Helvetica Neue"/>
                          <a:cs typeface="Helvetica Neue"/>
                        </a:rPr>
                        <a:t>(stratified semantics)</a:t>
                      </a:r>
                      <a:endParaRPr lang="en-US" dirty="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Operational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3" y="2695376"/>
            <a:ext cx="8112854" cy="2596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76300" y="5270500"/>
            <a:ext cx="6083300" cy="254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62100"/>
            <a:ext cx="8229600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QUORUM_SIZE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5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RESULT_ADDR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BA2121"/>
                </a:solidFill>
                <a:latin typeface="Inconsolata-dz"/>
                <a:cs typeface="Inconsolata-dz"/>
              </a:rPr>
              <a:t>"</a:t>
            </a:r>
            <a:r>
              <a:rPr lang="en-US" sz="1600" b="1" dirty="0" err="1">
                <a:solidFill>
                  <a:srgbClr val="BA2121"/>
                </a:solidFill>
                <a:latin typeface="Inconsolata-dz"/>
                <a:cs typeface="Inconsolata-dz"/>
              </a:rPr>
              <a:t>example.org</a:t>
            </a:r>
            <a:r>
              <a:rPr lang="en-US" sz="1600" b="1" dirty="0">
                <a:solidFill>
                  <a:srgbClr val="BA2121"/>
                </a:solidFill>
                <a:latin typeface="Inconsolata-dz"/>
                <a:cs typeface="Inconsolata-dz"/>
              </a:rPr>
              <a:t>"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class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Inconsolata-dz"/>
                <a:cs typeface="Inconsolata-dz"/>
              </a:rPr>
              <a:t>QuorumVote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include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Bud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state 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do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channel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@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addr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channel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result_chn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@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addr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table   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:votes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scratch </a:t>
            </a:r>
            <a:r>
              <a:rPr lang="it-IT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it-IT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cnt</a:t>
            </a:r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</a:t>
            </a:r>
            <a:r>
              <a:rPr lang="it-IT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[]</a:t>
            </a:r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it-IT" sz="1600" b="1" dirty="0">
                <a:solidFill>
                  <a:srgbClr val="666666"/>
                </a:solidFill>
                <a:latin typeface="Inconsolata-dz"/>
                <a:cs typeface="Inconsolata-dz"/>
              </a:rPr>
              <a:t>=&gt;</a:t>
            </a:r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it-IT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it-IT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it-IT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cnt</a:t>
            </a:r>
            <a:r>
              <a:rPr lang="it-IT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endParaRPr lang="it-IT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it-IT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it-IT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endParaRPr lang="it-IT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it-IT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bloom</a:t>
            </a:r>
            <a:r>
              <a:rPr lang="it-IT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it-IT" sz="1600" b="1" dirty="0">
                <a:solidFill>
                  <a:srgbClr val="008000"/>
                </a:solidFill>
                <a:latin typeface="Inconsolata-dz"/>
                <a:cs typeface="Inconsolata-dz"/>
              </a:rPr>
              <a:t>do</a:t>
            </a:r>
            <a:endParaRPr lang="it-IT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votes     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{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v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}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cnt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 smtClean="0">
                <a:solidFill>
                  <a:prstClr val="black"/>
                </a:solidFill>
                <a:latin typeface="Inconsolata-dz"/>
                <a:cs typeface="Inconsolata-dz"/>
              </a:rPr>
              <a:t>     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votes</a:t>
            </a:r>
            <a:r>
              <a:rPr lang="en-US" sz="1600" b="1" dirty="0" err="1">
                <a:solidFill>
                  <a:srgbClr val="666666"/>
                </a:solidFill>
                <a:latin typeface="Inconsolata-dz"/>
                <a:cs typeface="Inconsolata-dz"/>
              </a:rPr>
              <a:t>.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group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nil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, count(</a:t>
            </a:r>
            <a:r>
              <a:rPr lang="en-US" sz="1600" b="1" dirty="0">
                <a:solidFill>
                  <a:srgbClr val="19177C"/>
                </a:solidFill>
                <a:latin typeface="Inconsolata-dz"/>
                <a:cs typeface="Inconsolata-dz"/>
              </a:rPr>
              <a:t>:</a:t>
            </a:r>
            <a:r>
              <a:rPr lang="en-US" sz="1600" b="1" dirty="0" err="1">
                <a:solidFill>
                  <a:srgbClr val="19177C"/>
                </a:solidFill>
                <a:latin typeface="Inconsolata-dz"/>
                <a:cs typeface="Inconsolata-dz"/>
              </a:rPr>
              <a:t>voter_id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))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 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result_chn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&lt;~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Inconsolata-dz"/>
                <a:cs typeface="Inconsolata-dz"/>
              </a:rPr>
              <a:t>cnt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{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c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|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[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RESULT_ADDR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]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if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c </a:t>
            </a:r>
            <a:r>
              <a:rPr lang="en-US" sz="1600" b="1" dirty="0">
                <a:solidFill>
                  <a:srgbClr val="666666"/>
                </a:solidFill>
                <a:latin typeface="Inconsolata-dz"/>
                <a:cs typeface="Inconsolata-dz"/>
              </a:rPr>
              <a:t>&gt;=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</a:t>
            </a:r>
            <a:r>
              <a:rPr lang="en-US" sz="1600" b="1" dirty="0">
                <a:solidFill>
                  <a:srgbClr val="880000"/>
                </a:solidFill>
                <a:latin typeface="Inconsolata-dz"/>
                <a:cs typeface="Inconsolata-dz"/>
              </a:rPr>
              <a:t>QUORUM_SIZE</a:t>
            </a:r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}</a:t>
            </a:r>
          </a:p>
          <a:p>
            <a:r>
              <a:rPr lang="en-US" sz="1600" b="1" dirty="0">
                <a:solidFill>
                  <a:prstClr val="black"/>
                </a:solidFill>
                <a:latin typeface="Inconsolata-dz"/>
                <a:cs typeface="Inconsolata-dz"/>
              </a:rPr>
              <a:t>  </a:t>
            </a:r>
            <a:r>
              <a:rPr lang="en-US" sz="1600" b="1" dirty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Inconsolata-dz"/>
                <a:cs typeface="Inconsolata-dz"/>
              </a:rPr>
              <a:t>end</a:t>
            </a:r>
            <a:endParaRPr lang="en-US" sz="1600" b="1" dirty="0">
              <a:solidFill>
                <a:prstClr val="black"/>
              </a:solidFill>
              <a:latin typeface="Inconsolata-dz"/>
              <a:cs typeface="Inconsolata-dz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Vote in Bloom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92300" y="2997200"/>
            <a:ext cx="457200" cy="330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60600" y="2710934"/>
            <a:ext cx="186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Communication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18000" y="3937000"/>
            <a:ext cx="723900" cy="127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03700" y="4279900"/>
            <a:ext cx="838200" cy="1524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41900" y="3726934"/>
            <a:ext cx="213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Persistent Storage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1900" y="4247634"/>
            <a:ext cx="203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Transient Storage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667000" y="4800600"/>
            <a:ext cx="635000" cy="18466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55263" y="4597400"/>
            <a:ext cx="207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Accumulate votes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552700" y="5829300"/>
            <a:ext cx="702563" cy="304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55263" y="5949434"/>
            <a:ext cx="413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  <a:latin typeface="Helvetica Neue"/>
              </a:rPr>
              <a:t>Send message when quorum reached</a:t>
            </a:r>
            <a:endParaRPr lang="en-US" i="1" dirty="0">
              <a:solidFill>
                <a:srgbClr val="FF6600"/>
              </a:solidFill>
              <a:latin typeface="Helvetica Neue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46800" y="4864100"/>
            <a:ext cx="457200" cy="362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24600" y="4539734"/>
            <a:ext cx="248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Helvetica Neue"/>
              </a:rPr>
              <a:t>Not (set) monotonic!</a:t>
            </a:r>
            <a:endParaRPr lang="en-US" b="1" i="1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96E3B-B03F-FB46-80E6-92BF4A93D60F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 descr="1195436930767206781not_ok_mark_h_kon_l_vdal_01.svg.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42" y="3298658"/>
            <a:ext cx="1259974" cy="12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  <p:bldP spid="6" grpId="1"/>
      <p:bldP spid="17" grpId="0"/>
      <p:bldP spid="17" grpId="1"/>
      <p:bldP spid="18" grpId="0"/>
      <p:bldP spid="18" grpId="1"/>
      <p:bldP spid="27" grpId="0"/>
      <p:bldP spid="27" grpId="1"/>
      <p:bldP spid="31" grpId="0"/>
      <p:bldP spid="31" grpId="1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80868"/>
              </p:ext>
            </p:extLst>
          </p:nvPr>
        </p:nvGraphicFramePr>
        <p:xfrm>
          <a:off x="199578" y="1591863"/>
          <a:ext cx="8744845" cy="497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028"/>
                <a:gridCol w="6498817"/>
              </a:tblGrid>
              <a:tr h="1154515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Helvetica Neue"/>
                          <a:cs typeface="Helvetica Neue"/>
                        </a:rPr>
                        <a:t>Writeups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Helvetica Neue"/>
                          <a:cs typeface="Helvetica Neue"/>
                        </a:rPr>
                        <a:t>Bloom</a:t>
                      </a:r>
                      <a:r>
                        <a:rPr lang="en-US" sz="3200" i="1" baseline="30000" dirty="0" err="1" smtClean="0">
                          <a:latin typeface="Helvetica Neue"/>
                          <a:cs typeface="Helvetica Neue"/>
                        </a:rPr>
                        <a:t>L</a:t>
                      </a: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: </a:t>
                      </a:r>
                      <a:r>
                        <a:rPr lang="en-US" sz="3200" dirty="0" smtClean="0">
                          <a:latin typeface="Helvetica Neue"/>
                          <a:cs typeface="Helvetica Neue"/>
                          <a:hlinkClick r:id="rId2"/>
                        </a:rPr>
                        <a:t>UCB Tech Report</a:t>
                      </a:r>
                      <a:endParaRPr lang="en-US" sz="3200" i="1" baseline="30000" dirty="0" smtClean="0">
                        <a:latin typeface="Helvetica Neue"/>
                        <a:cs typeface="Helvetica Neue"/>
                      </a:endParaRPr>
                    </a:p>
                    <a:p>
                      <a:r>
                        <a:rPr lang="en-US" sz="3200" i="0" baseline="0" dirty="0" smtClean="0">
                          <a:latin typeface="Helvetica Neue"/>
                          <a:cs typeface="Helvetica Neue"/>
                        </a:rPr>
                        <a:t>Bloom/CALM: </a:t>
                      </a:r>
                      <a:r>
                        <a:rPr lang="en-US" sz="3200" i="1" baseline="0" dirty="0" smtClean="0">
                          <a:latin typeface="Helvetica Neue"/>
                          <a:cs typeface="Helvetica Neue"/>
                          <a:hlinkClick r:id="rId3"/>
                        </a:rPr>
                        <a:t>CIDR</a:t>
                      </a:r>
                      <a:r>
                        <a:rPr lang="en-US" sz="3200" i="0" baseline="0" dirty="0" smtClean="0">
                          <a:latin typeface="Helvetica Neue"/>
                          <a:cs typeface="Helvetica Neue"/>
                          <a:hlinkClick r:id="rId3"/>
                        </a:rPr>
                        <a:t>’11</a:t>
                      </a:r>
                      <a:r>
                        <a:rPr lang="en-US" sz="3200" i="0" baseline="0" dirty="0" smtClean="0">
                          <a:latin typeface="Helvetica Neue"/>
                          <a:cs typeface="Helvetica Neue"/>
                        </a:rPr>
                        <a:t>, </a:t>
                      </a:r>
                      <a:r>
                        <a:rPr lang="en-US" sz="3200" i="0" baseline="0" dirty="0" smtClean="0">
                          <a:latin typeface="Helvetica Neue"/>
                          <a:cs typeface="Helvetica Neue"/>
                          <a:hlinkClick r:id="rId4"/>
                        </a:rPr>
                        <a:t>website</a:t>
                      </a:r>
                      <a:endParaRPr lang="en-US" sz="3200" i="0" baseline="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3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Lattice</a:t>
                      </a:r>
                      <a:br>
                        <a:rPr lang="en-US" sz="3200" b="1" dirty="0" smtClean="0">
                          <a:latin typeface="Helvetica Neue"/>
                          <a:cs typeface="Helvetica Neue"/>
                        </a:rPr>
                      </a:br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Runtime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Available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 as a </a:t>
                      </a:r>
                      <a:r>
                        <a:rPr lang="en-US" sz="3200" baseline="0" dirty="0" err="1" smtClean="0">
                          <a:latin typeface="Helvetica Neue"/>
                          <a:cs typeface="Helvetica Neue"/>
                        </a:rPr>
                        <a:t>git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 branch</a:t>
                      </a:r>
                    </a:p>
                    <a:p>
                      <a:pPr marL="1028700" lvl="1" indent="-571500">
                        <a:buFont typeface="Arial"/>
                        <a:buChar char="•"/>
                      </a:pP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To be merged soon-</a:t>
                      </a:r>
                      <a:r>
                        <a:rPr lang="en-US" sz="3200" dirty="0" err="1" smtClean="0">
                          <a:latin typeface="Helvetica Neue"/>
                          <a:cs typeface="Helvetica Neue"/>
                        </a:rPr>
                        <a:t>ish</a:t>
                      </a:r>
                      <a:endParaRPr lang="en-US" sz="32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78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Helvetica Neue"/>
                          <a:cs typeface="Helvetica Neue"/>
                        </a:rPr>
                        <a:t>Examples, Case Studies</a:t>
                      </a:r>
                      <a:endParaRPr lang="en-US" sz="32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KVS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Shopping carts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Causal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 delivery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Under development:</a:t>
                      </a:r>
                    </a:p>
                    <a:p>
                      <a:pPr marL="914400" lvl="1" indent="-457200">
                        <a:buFont typeface="Arial"/>
                        <a:buChar char="•"/>
                      </a:pPr>
                      <a:r>
                        <a:rPr lang="en-US" sz="3200" dirty="0" smtClean="0">
                          <a:latin typeface="Helvetica Neue"/>
                          <a:cs typeface="Helvetica Neue"/>
                          <a:hlinkClick r:id="rId5"/>
                        </a:rPr>
                        <a:t>MDCC</a:t>
                      </a:r>
                      <a:r>
                        <a:rPr lang="en-US" sz="3200" dirty="0" smtClean="0">
                          <a:latin typeface="Helvetica Neue"/>
                          <a:cs typeface="Helvetica Neue"/>
                        </a:rPr>
                        <a:t>, concurrent</a:t>
                      </a:r>
                      <a:r>
                        <a:rPr lang="en-US" sz="3200" baseline="0" dirty="0" smtClean="0">
                          <a:latin typeface="Helvetica Neue"/>
                          <a:cs typeface="Helvetica Neue"/>
                        </a:rPr>
                        <a:t> editing</a:t>
                      </a:r>
                      <a:endParaRPr lang="en-US" sz="32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82" y="3965014"/>
            <a:ext cx="85346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Helvetica Neue"/>
                <a:cs typeface="Helvetica Neue"/>
              </a:rPr>
              <a:t>H</a:t>
            </a:r>
            <a:r>
              <a:rPr lang="en-US" sz="5400" dirty="0" smtClean="0">
                <a:solidFill>
                  <a:srgbClr val="FF0000"/>
                </a:solidFill>
                <a:latin typeface="Helvetica Neue"/>
                <a:cs typeface="Helvetica Neue"/>
              </a:rPr>
              <a:t>elp developers</a:t>
            </a:r>
            <a:r>
              <a:rPr lang="en-US" sz="5400" dirty="0" smtClean="0">
                <a:latin typeface="Helvetica Neue"/>
                <a:cs typeface="Helvetica Neue"/>
              </a:rPr>
              <a:t> build</a:t>
            </a:r>
            <a:br>
              <a:rPr lang="en-US" sz="5400" dirty="0" smtClean="0">
                <a:latin typeface="Helvetica Neue"/>
                <a:cs typeface="Helvetica Neue"/>
              </a:rPr>
            </a:br>
            <a:r>
              <a:rPr lang="en-US" sz="5400" dirty="0" smtClean="0">
                <a:solidFill>
                  <a:srgbClr val="FF0000"/>
                </a:solidFill>
                <a:latin typeface="Helvetica Neue"/>
                <a:cs typeface="Helvetica Neue"/>
              </a:rPr>
              <a:t>reliable programs</a:t>
            </a:r>
            <a:r>
              <a:rPr lang="en-US" sz="5400" dirty="0" smtClean="0">
                <a:latin typeface="Helvetica Neue"/>
                <a:cs typeface="Helvetica Neue"/>
              </a:rPr>
              <a:t> on top of</a:t>
            </a:r>
            <a:br>
              <a:rPr lang="en-US" sz="5400" dirty="0" smtClean="0">
                <a:latin typeface="Helvetica Neue"/>
                <a:cs typeface="Helvetica Neue"/>
              </a:rPr>
            </a:br>
            <a:r>
              <a:rPr lang="en-US" sz="5400" dirty="0" smtClean="0">
                <a:solidFill>
                  <a:srgbClr val="FF0000"/>
                </a:solidFill>
                <a:latin typeface="Helvetica Neue"/>
                <a:cs typeface="Helvetica Neue"/>
              </a:rPr>
              <a:t>eventual consistency</a:t>
            </a:r>
            <a:endParaRPr lang="en-US" sz="5400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3" name="Picture 2" descr="goal-movie-poster-newcast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53" y="234479"/>
            <a:ext cx="3545494" cy="35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This Talk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 </a:t>
            </a:r>
            <a:r>
              <a:rPr lang="en-US" sz="4800" b="1" dirty="0" smtClean="0"/>
              <a:t>Theory</a:t>
            </a:r>
          </a:p>
          <a:p>
            <a:pPr marL="971550" lvl="1" indent="-571500"/>
            <a:r>
              <a:rPr lang="en-US" sz="4000" dirty="0"/>
              <a:t>CRDTs, Lattices, and CALM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 </a:t>
            </a:r>
            <a:r>
              <a:rPr lang="en-US" sz="4400" b="1" dirty="0" smtClean="0"/>
              <a:t>Practice</a:t>
            </a:r>
          </a:p>
          <a:p>
            <a:pPr marL="971550" lvl="1" indent="-571500"/>
            <a:r>
              <a:rPr lang="en-US" sz="4000" dirty="0" smtClean="0"/>
              <a:t>Programming with Lattices</a:t>
            </a:r>
          </a:p>
          <a:p>
            <a:pPr marL="971550" lvl="1" indent="-571500"/>
            <a:r>
              <a:rPr lang="en-US" sz="4000" dirty="0" smtClean="0"/>
              <a:t>Case Study: KVS</a:t>
            </a:r>
          </a:p>
        </p:txBody>
      </p:sp>
    </p:spTree>
    <p:extLst>
      <p:ext uri="{BB962C8B-B14F-4D97-AF65-F5344CB8AC3E}">
        <p14:creationId xmlns:p14="http://schemas.microsoft.com/office/powerpoint/2010/main" val="201704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56304" y="82550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Read: {Alice, Bob}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5676" y="5048114"/>
            <a:ext cx="2991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Write: {Alice, Bob,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5676" y="825500"/>
            <a:ext cx="301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Write: 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64894" y="5067300"/>
            <a:ext cx="3015952" cy="952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>
                <a:latin typeface="Helvetica Neue"/>
                <a:cs typeface="Helvetica Neue"/>
              </a:rPr>
              <a:t>{</a:t>
            </a:r>
            <a:r>
              <a:rPr lang="en-US" sz="2000" dirty="0" smtClean="0">
                <a:latin typeface="Helvetica Neue"/>
                <a:cs typeface="Helvetica Neue"/>
              </a:rPr>
              <a:t>Alice, Bob, Dave}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53100" y="844192"/>
            <a:ext cx="3015952" cy="952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Bob, Carol}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895350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0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137150"/>
            <a:ext cx="1993900" cy="812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Client</a:t>
            </a:r>
            <a:r>
              <a:rPr lang="en-US" sz="2000" baseline="-25000" dirty="0" smtClean="0">
                <a:latin typeface="Helvetica Neue"/>
                <a:cs typeface="Helvetica Neue"/>
              </a:rPr>
              <a:t>1</a:t>
            </a:r>
            <a:endParaRPr lang="en-US" sz="2000" baseline="-25000" dirty="0">
              <a:latin typeface="Helvetica Neue"/>
              <a:cs typeface="Helvetica Neue"/>
            </a:endParaRPr>
          </a:p>
        </p:txBody>
      </p:sp>
      <p:cxnSp>
        <p:nvCxnSpPr>
          <p:cNvPr id="9" name="Straight Arrow Connector 8"/>
          <p:cNvCxnSpPr>
            <a:stCxn id="4" idx="1"/>
            <a:endCxn id="6" idx="3"/>
          </p:cNvCxnSpPr>
          <p:nvPr/>
        </p:nvCxnSpPr>
        <p:spPr>
          <a:xfrm flipH="1" flipV="1">
            <a:off x="2679700" y="1301750"/>
            <a:ext cx="3073400" cy="2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3"/>
          </p:cNvCxnSpPr>
          <p:nvPr/>
        </p:nvCxnSpPr>
        <p:spPr>
          <a:xfrm flipH="1">
            <a:off x="2679700" y="5543550"/>
            <a:ext cx="307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6304" y="5048114"/>
            <a:ext cx="2274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Read: {Alice, Bob}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6" name="Straight Arrow Connector 15"/>
          <p:cNvCxnSpPr>
            <a:stCxn id="6" idx="3"/>
            <a:endCxn id="4" idx="1"/>
          </p:cNvCxnSpPr>
          <p:nvPr/>
        </p:nvCxnSpPr>
        <p:spPr>
          <a:xfrm>
            <a:off x="2679700" y="1301750"/>
            <a:ext cx="3073400" cy="2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64894" y="5067300"/>
            <a:ext cx="3015952" cy="9525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Bob}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30" name="Straight Arrow Connector 29"/>
          <p:cNvCxnSpPr>
            <a:stCxn id="7" idx="3"/>
            <a:endCxn id="29" idx="1"/>
          </p:cNvCxnSpPr>
          <p:nvPr/>
        </p:nvCxnSpPr>
        <p:spPr>
          <a:xfrm>
            <a:off x="2679700" y="5543550"/>
            <a:ext cx="3085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7" idx="0"/>
          </p:cNvCxnSpPr>
          <p:nvPr/>
        </p:nvCxnSpPr>
        <p:spPr>
          <a:xfrm>
            <a:off x="7261076" y="1796692"/>
            <a:ext cx="11794" cy="3270608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56304" y="3206427"/>
            <a:ext cx="294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 Neue"/>
                <a:cs typeface="Helvetica Neue"/>
              </a:rPr>
              <a:t>How to resolve?</a:t>
            </a:r>
            <a:endParaRPr lang="en-US" sz="2800" b="1" dirty="0"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852520"/>
            <a:ext cx="3015952" cy="9525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Students</a:t>
            </a:r>
            <a:br>
              <a:rPr lang="en-US" sz="2000" dirty="0" smtClean="0">
                <a:latin typeface="Helvetica Neue"/>
                <a:cs typeface="Helvetica Neue"/>
              </a:rPr>
            </a:br>
            <a:r>
              <a:rPr lang="en-US" sz="2000" dirty="0" smtClean="0">
                <a:latin typeface="Helvetica Neue"/>
                <a:cs typeface="Helvetica Neue"/>
              </a:rPr>
              <a:t>{Alice, Bob}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41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8" grpId="0"/>
      <p:bldP spid="28" grpId="1"/>
      <p:bldP spid="17" grpId="0"/>
      <p:bldP spid="17" grpId="1"/>
      <p:bldP spid="29" grpId="0" animBg="1"/>
      <p:bldP spid="24" grpId="0" animBg="1"/>
      <p:bldP spid="13" grpId="0"/>
      <p:bldP spid="13" grpId="1"/>
      <p:bldP spid="27" grpId="0" animBg="1"/>
      <p:bldP spid="3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04949"/>
              </p:ext>
            </p:extLst>
          </p:nvPr>
        </p:nvGraphicFramePr>
        <p:xfrm>
          <a:off x="199578" y="1331872"/>
          <a:ext cx="8744845" cy="4194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912"/>
                <a:gridCol w="6633933"/>
              </a:tblGrid>
              <a:tr h="1546302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latin typeface="Helvetica Neue"/>
                          <a:cs typeface="Helvetica Neue"/>
                        </a:rPr>
                        <a:t>Problem</a:t>
                      </a:r>
                      <a:endParaRPr lang="en-US" sz="38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dirty="0" smtClean="0">
                          <a:latin typeface="Helvetica Neue"/>
                          <a:cs typeface="Helvetica Neue"/>
                        </a:rPr>
                        <a:t>Replicas perceive different event orders</a:t>
                      </a:r>
                      <a:endParaRPr lang="en-US" sz="38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407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latin typeface="Helvetica Neue"/>
                          <a:cs typeface="Helvetica Neue"/>
                        </a:rPr>
                        <a:t>Goal</a:t>
                      </a:r>
                      <a:endParaRPr lang="en-US" sz="38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dirty="0" smtClean="0">
                          <a:latin typeface="Helvetica Neue"/>
                          <a:cs typeface="Helvetica Neue"/>
                        </a:rPr>
                        <a:t>Same final state at all replicas</a:t>
                      </a:r>
                      <a:endParaRPr lang="en-US" sz="38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548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latin typeface="Helvetica Neue"/>
                          <a:cs typeface="Helvetica Neue"/>
                        </a:rPr>
                        <a:t>Solution</a:t>
                      </a:r>
                      <a:endParaRPr lang="en-US" sz="3800" b="1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dirty="0" smtClean="0">
                          <a:latin typeface="Helvetica Neue"/>
                          <a:cs typeface="Helvetica Neue"/>
                        </a:rPr>
                        <a:t>Commutative operations (“merge functions”)</a:t>
                      </a:r>
                      <a:endParaRPr lang="en-US" sz="3800" dirty="0">
                        <a:latin typeface="Helvetica Neue"/>
                        <a:cs typeface="Helvetica Neu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63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1522</Words>
  <Application>Microsoft Macintosh PowerPoint</Application>
  <PresentationFormat>On-screen Show (4:3)</PresentationFormat>
  <Paragraphs>412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Programming</vt:lpstr>
      <vt:lpstr>Distributed Programming</vt:lpstr>
      <vt:lpstr>Dealing with Disorder</vt:lpstr>
      <vt:lpstr>PowerPoint Presentation</vt:lpstr>
      <vt:lpstr>PowerPoint Presentation</vt:lpstr>
      <vt:lpstr>This Talk</vt:lpstr>
      <vt:lpstr>PowerPoint Presentation</vt:lpstr>
      <vt:lpstr>PowerPoint Presentation</vt:lpstr>
      <vt:lpstr>PowerPoint Presentation</vt:lpstr>
      <vt:lpstr>Commutative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Monotonicity in Practice</vt:lpstr>
      <vt:lpstr>Monotonicity and Determinism</vt:lpstr>
      <vt:lpstr>PowerPoint Presentation</vt:lpstr>
      <vt:lpstr>PowerPoint Presentation</vt:lpstr>
      <vt:lpstr>PowerPoint Presentation</vt:lpstr>
      <vt:lpstr>Handling Non-Monotonicity</vt:lpstr>
      <vt:lpstr>Putting It Into Practice</vt:lpstr>
      <vt:lpstr>PowerPoint Presentation</vt:lpstr>
      <vt:lpstr>PowerPoint Presentation</vt:lpstr>
      <vt:lpstr>Quorum Vote in BloomL</vt:lpstr>
      <vt:lpstr>Builtin Lattices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 Versions in Dynamo/Riak</vt:lpstr>
      <vt:lpstr>PowerPoint Presentation</vt:lpstr>
      <vt:lpstr>Version-Value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 Composition in KVS</vt:lpstr>
      <vt:lpstr>Conclusion</vt:lpstr>
      <vt:lpstr>Questions Welcome</vt:lpstr>
      <vt:lpstr>PowerPoint Presentation</vt:lpstr>
      <vt:lpstr>Lattices</vt:lpstr>
      <vt:lpstr>Monotone Functions</vt:lpstr>
      <vt:lpstr>From Datalog ! Lattices</vt:lpstr>
      <vt:lpstr>Bloom Operational Model</vt:lpstr>
      <vt:lpstr>Quorum Vote in Bloom</vt:lpstr>
      <vt:lpstr>Current Status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Conway</dc:creator>
  <cp:lastModifiedBy>Neil Conway</cp:lastModifiedBy>
  <cp:revision>237</cp:revision>
  <dcterms:created xsi:type="dcterms:W3CDTF">2012-06-22T04:17:04Z</dcterms:created>
  <dcterms:modified xsi:type="dcterms:W3CDTF">2012-06-28T22:25:48Z</dcterms:modified>
</cp:coreProperties>
</file>