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0"/>
  </p:notesMasterIdLst>
  <p:sldIdLst>
    <p:sldId id="257" r:id="rId2"/>
    <p:sldId id="264" r:id="rId3"/>
    <p:sldId id="265" r:id="rId4"/>
    <p:sldId id="266" r:id="rId5"/>
    <p:sldId id="297" r:id="rId6"/>
    <p:sldId id="268" r:id="rId7"/>
    <p:sldId id="269" r:id="rId8"/>
    <p:sldId id="295" r:id="rId9"/>
    <p:sldId id="274" r:id="rId10"/>
    <p:sldId id="339" r:id="rId11"/>
    <p:sldId id="340" r:id="rId12"/>
    <p:sldId id="299" r:id="rId13"/>
    <p:sldId id="275" r:id="rId14"/>
    <p:sldId id="308" r:id="rId15"/>
    <p:sldId id="309" r:id="rId16"/>
    <p:sldId id="313" r:id="rId17"/>
    <p:sldId id="314" r:id="rId18"/>
    <p:sldId id="323" r:id="rId19"/>
    <p:sldId id="315" r:id="rId20"/>
    <p:sldId id="316" r:id="rId21"/>
    <p:sldId id="324" r:id="rId22"/>
    <p:sldId id="317" r:id="rId23"/>
    <p:sldId id="336" r:id="rId24"/>
    <p:sldId id="328" r:id="rId25"/>
    <p:sldId id="320" r:id="rId26"/>
    <p:sldId id="279" r:id="rId27"/>
    <p:sldId id="329" r:id="rId28"/>
    <p:sldId id="277" r:id="rId29"/>
    <p:sldId id="319" r:id="rId30"/>
    <p:sldId id="318" r:id="rId31"/>
    <p:sldId id="341" r:id="rId32"/>
    <p:sldId id="301" r:id="rId33"/>
    <p:sldId id="342" r:id="rId34"/>
    <p:sldId id="282" r:id="rId35"/>
    <p:sldId id="281" r:id="rId36"/>
    <p:sldId id="335" r:id="rId37"/>
    <p:sldId id="326" r:id="rId38"/>
    <p:sldId id="283" r:id="rId39"/>
    <p:sldId id="325" r:id="rId40"/>
    <p:sldId id="285" r:id="rId41"/>
    <p:sldId id="287" r:id="rId42"/>
    <p:sldId id="288" r:id="rId43"/>
    <p:sldId id="289" r:id="rId44"/>
    <p:sldId id="290" r:id="rId45"/>
    <p:sldId id="332" r:id="rId46"/>
    <p:sldId id="298" r:id="rId47"/>
    <p:sldId id="327" r:id="rId48"/>
    <p:sldId id="292" r:id="rId49"/>
  </p:sldIdLst>
  <p:sldSz cx="9144000" cy="6858000" type="screen4x3"/>
  <p:notesSz cx="6858000" cy="9144000"/>
  <p:embeddedFontLst>
    <p:embeddedFont>
      <p:font typeface="Raleway ExtraBold" pitchFamily="34" charset="0"/>
      <p:bold r:id="rId51"/>
    </p:embeddedFont>
    <p:embeddedFont>
      <p:font typeface="Raleway" pitchFamily="34" charset="0"/>
      <p:regular r:id="rId52"/>
      <p:bold r:id="rId53"/>
    </p:embeddedFont>
    <p:embeddedFont>
      <p:font typeface="cmsy10" pitchFamily="34" charset="0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41" autoAdjust="0"/>
  </p:normalViewPr>
  <p:slideViewPr>
    <p:cSldViewPr snapToGrid="0" snapToObjects="1"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F2CC8-449D-EB40-8D4A-27E4FDA3C249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4A3C1-2D8C-D24A-B89D-104CCAC5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3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64C9-CCE7-B240-96BF-80B66869E1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deal!!</a:t>
            </a:r>
            <a:r>
              <a:rPr lang="en-US" baseline="0" dirty="0" smtClean="0"/>
              <a:t> Contrast with CRDT guarantees.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79AB-A716-4145-A762-B6EEA5DABE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8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3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7B81-359F-AC4F-AAE3-D4DBC0614864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51F4-4DA4-E94A-975E-320D3C00C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667" y="685800"/>
            <a:ext cx="809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Raleway ExtraBold"/>
                <a:cs typeface="Raleway ExtraBold"/>
              </a:rPr>
              <a:t>Disorderly Distributed Programming with Bloom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561" y="3538300"/>
            <a:ext cx="5883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aleway"/>
                <a:cs typeface="Raleway"/>
              </a:rPr>
              <a:t>Emily Andrews, Peter Alvaro, Peter </a:t>
            </a:r>
            <a:r>
              <a:rPr lang="en-US" sz="2400" dirty="0" err="1" smtClean="0">
                <a:latin typeface="Raleway"/>
                <a:cs typeface="Raleway"/>
              </a:rPr>
              <a:t>Bailis</a:t>
            </a:r>
            <a:r>
              <a:rPr lang="en-US" sz="2400" dirty="0" smtClean="0">
                <a:latin typeface="Raleway"/>
                <a:cs typeface="Raleway"/>
              </a:rPr>
              <a:t>,</a:t>
            </a:r>
            <a:br>
              <a:rPr lang="en-US" sz="2400" dirty="0" smtClean="0">
                <a:latin typeface="Raleway"/>
                <a:cs typeface="Raleway"/>
              </a:rPr>
            </a:br>
            <a:r>
              <a:rPr lang="en-US" sz="2400" u="sng" dirty="0" smtClean="0">
                <a:solidFill>
                  <a:srgbClr val="FF0000"/>
                </a:solidFill>
                <a:latin typeface="Raleway"/>
                <a:cs typeface="Raleway"/>
              </a:rPr>
              <a:t>Neil Conway</a:t>
            </a:r>
            <a:r>
              <a:rPr lang="en-US" sz="2400" dirty="0" smtClean="0">
                <a:latin typeface="Raleway"/>
                <a:cs typeface="Raleway"/>
              </a:rPr>
              <a:t>, Joseph M. Hellerstein,</a:t>
            </a:r>
            <a:br>
              <a:rPr lang="en-US" sz="2400" dirty="0" smtClean="0">
                <a:latin typeface="Raleway"/>
                <a:cs typeface="Raleway"/>
              </a:rPr>
            </a:br>
            <a:r>
              <a:rPr lang="en-US" sz="2400" dirty="0" smtClean="0">
                <a:latin typeface="Raleway"/>
                <a:cs typeface="Raleway"/>
              </a:rPr>
              <a:t>William R. Marczak</a:t>
            </a:r>
          </a:p>
          <a:p>
            <a:r>
              <a:rPr lang="en-US" sz="2400" i="1" dirty="0" smtClean="0">
                <a:latin typeface="Raleway"/>
                <a:cs typeface="Raleway"/>
              </a:rPr>
              <a:t>UC Berkeley</a:t>
            </a:r>
            <a:endParaRPr lang="en-US" sz="2400" i="1" dirty="0">
              <a:latin typeface="Raleway"/>
              <a:cs typeface="Ralewa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667" y="5469902"/>
            <a:ext cx="3772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aleway"/>
                <a:cs typeface="Raleway"/>
              </a:rPr>
              <a:t>David Maier</a:t>
            </a:r>
          </a:p>
          <a:p>
            <a:r>
              <a:rPr lang="en-US" sz="2400" i="1" dirty="0" smtClean="0">
                <a:latin typeface="Raleway"/>
                <a:cs typeface="Raleway"/>
              </a:rPr>
              <a:t>Portland State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36" y="3397017"/>
            <a:ext cx="1713823" cy="1713823"/>
          </a:xfrm>
          <a:prstGeom prst="rect">
            <a:avLst/>
          </a:prstGeom>
        </p:spPr>
      </p:pic>
      <p:pic>
        <p:nvPicPr>
          <p:cNvPr id="6" name="Picture 5" descr="psulogo_horiz_spo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98" y="5479615"/>
            <a:ext cx="3890761" cy="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39" y="841429"/>
            <a:ext cx="7606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#3:</a:t>
            </a:r>
          </a:p>
          <a:p>
            <a:r>
              <a:rPr lang="en-US" sz="4000" dirty="0" smtClean="0">
                <a:latin typeface="Raleway"/>
                <a:cs typeface="Raleway"/>
              </a:rPr>
              <a:t>Write order-independent (“</a:t>
            </a:r>
            <a:r>
              <a:rPr lang="en-US" sz="4000" b="1" dirty="0" smtClean="0">
                <a:latin typeface="Raleway"/>
                <a:cs typeface="Raleway"/>
              </a:rPr>
              <a:t>disorderly</a:t>
            </a:r>
            <a:r>
              <a:rPr lang="en-US" sz="4000" dirty="0" smtClean="0">
                <a:latin typeface="Raleway"/>
                <a:cs typeface="Raleway"/>
              </a:rPr>
              <a:t>”) programs</a:t>
            </a:r>
          </a:p>
        </p:txBody>
      </p:sp>
    </p:spTree>
    <p:extLst>
      <p:ext uri="{BB962C8B-B14F-4D97-AF65-F5344CB8AC3E}">
        <p14:creationId xmlns:p14="http://schemas.microsoft.com/office/powerpoint/2010/main" val="21697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39" y="841429"/>
            <a:ext cx="7606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#3:</a:t>
            </a:r>
          </a:p>
          <a:p>
            <a:r>
              <a:rPr lang="en-US" sz="4000" dirty="0" smtClean="0">
                <a:latin typeface="Raleway"/>
                <a:cs typeface="Raleway"/>
              </a:rPr>
              <a:t>Write order-independent (“</a:t>
            </a:r>
            <a:r>
              <a:rPr lang="en-US" sz="4000" b="1" dirty="0" smtClean="0">
                <a:latin typeface="Raleway"/>
                <a:cs typeface="Raleway"/>
              </a:rPr>
              <a:t>disorderly</a:t>
            </a:r>
            <a:r>
              <a:rPr lang="en-US" sz="4000" dirty="0" smtClean="0">
                <a:latin typeface="Raleway"/>
                <a:cs typeface="Raleway"/>
              </a:rPr>
              <a:t>”) programs</a:t>
            </a:r>
          </a:p>
          <a:p>
            <a:endParaRPr lang="en-US" sz="4000" dirty="0" smtClean="0">
              <a:latin typeface="Raleway"/>
              <a:cs typeface="Raleway"/>
            </a:endParaRPr>
          </a:p>
          <a:p>
            <a:endParaRPr lang="en-US" sz="4000" dirty="0" smtClean="0"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Questions: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Raleway"/>
                <a:cs typeface="Raleway"/>
              </a:rPr>
              <a:t>How to write such programs?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Raleway"/>
                <a:cs typeface="Raleway"/>
              </a:rPr>
              <a:t>What can we express in a disorderly way?</a:t>
            </a:r>
          </a:p>
        </p:txBody>
      </p:sp>
    </p:spTree>
    <p:extLst>
      <p:ext uri="{BB962C8B-B14F-4D97-AF65-F5344CB8AC3E}">
        <p14:creationId xmlns:p14="http://schemas.microsoft.com/office/powerpoint/2010/main" val="21745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Program analysis: </a:t>
            </a:r>
            <a:r>
              <a:rPr lang="en-US" b="1" dirty="0" smtClean="0">
                <a:solidFill>
                  <a:srgbClr val="FF0000"/>
                </a:solidFill>
              </a:rPr>
              <a:t>CALM</a:t>
            </a:r>
          </a:p>
          <a:p>
            <a:pPr marL="914400" lvl="1" indent="-514350"/>
            <a:r>
              <a:rPr lang="en-US" dirty="0" smtClean="0"/>
              <a:t>Where is order needed?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Language design: </a:t>
            </a:r>
            <a:r>
              <a:rPr lang="en-US" b="1" dirty="0" smtClean="0">
                <a:solidFill>
                  <a:srgbClr val="FF0000"/>
                </a:solidFill>
              </a:rPr>
              <a:t>Bloom</a:t>
            </a:r>
          </a:p>
          <a:p>
            <a:pPr marL="914400" lvl="1" indent="-514350"/>
            <a:r>
              <a:rPr lang="en-US" dirty="0" smtClean="0"/>
              <a:t>Order-independent by default</a:t>
            </a:r>
          </a:p>
          <a:p>
            <a:pPr marL="914400" lvl="1" indent="-514350"/>
            <a:r>
              <a:rPr lang="en-US" dirty="0" smtClean="0"/>
              <a:t>Ordering is possible but explicit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Mixing order and disorder: </a:t>
            </a:r>
            <a:r>
              <a:rPr lang="en-US" b="1" dirty="0" smtClean="0">
                <a:solidFill>
                  <a:srgbClr val="FF0000"/>
                </a:solidFill>
              </a:rPr>
              <a:t>Blazes</a:t>
            </a:r>
            <a:endParaRPr lang="en-US" dirty="0" smtClean="0"/>
          </a:p>
          <a:p>
            <a:pPr marL="914400" lvl="1" indent="-514350"/>
            <a:r>
              <a:rPr lang="en-US" dirty="0" smtClean="0"/>
              <a:t>Order synthesis and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Algebraic programming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95" y="1536174"/>
            <a:ext cx="33906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Raleway"/>
                <a:cs typeface="Raleway"/>
              </a:rPr>
              <a:t>CALM:</a:t>
            </a:r>
          </a:p>
          <a:p>
            <a:endParaRPr lang="en-US" sz="4000" b="1" dirty="0" smtClean="0"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C</a:t>
            </a:r>
            <a:r>
              <a:rPr lang="en-US" sz="4000" b="1" dirty="0" smtClean="0">
                <a:latin typeface="Raleway"/>
                <a:cs typeface="Raleway"/>
              </a:rPr>
              <a:t>onsistency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</a:t>
            </a:r>
            <a:r>
              <a:rPr lang="en-US" sz="4000" b="1" dirty="0" smtClean="0">
                <a:latin typeface="Raleway"/>
                <a:cs typeface="Raleway"/>
              </a:rPr>
              <a:t>s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L</a:t>
            </a:r>
            <a:r>
              <a:rPr lang="en-US" sz="4000" b="1" dirty="0" smtClean="0">
                <a:latin typeface="Raleway"/>
                <a:cs typeface="Raleway"/>
              </a:rPr>
              <a:t>ogical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M</a:t>
            </a:r>
            <a:r>
              <a:rPr lang="en-US" sz="4000" b="1" dirty="0" smtClean="0">
                <a:latin typeface="Raleway"/>
                <a:cs typeface="Raleway"/>
              </a:rPr>
              <a:t>onotonicity</a:t>
            </a:r>
          </a:p>
        </p:txBody>
      </p:sp>
      <p:pic>
        <p:nvPicPr>
          <p:cNvPr id="3" name="Picture 2" descr="keep_calm_query_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18" y="259144"/>
            <a:ext cx="4217214" cy="63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Roots in UCB database research (~2005)</a:t>
            </a:r>
          </a:p>
          <a:p>
            <a:pPr lvl="1"/>
            <a:r>
              <a:rPr lang="en-US" dirty="0" smtClean="0"/>
              <a:t>High-level, declarative languages for network protocols &amp; distributed systems</a:t>
            </a:r>
          </a:p>
          <a:p>
            <a:pPr lvl="1"/>
            <a:r>
              <a:rPr lang="en-US" dirty="0" smtClean="0"/>
              <a:t>“Small programs</a:t>
            </a:r>
            <a:r>
              <a:rPr lang="en-US" dirty="0"/>
              <a:t> </a:t>
            </a:r>
            <a:r>
              <a:rPr lang="en-US" dirty="0" smtClean="0"/>
              <a:t>for large clusters” (BOOM)</a:t>
            </a:r>
          </a:p>
          <a:p>
            <a:r>
              <a:rPr lang="en-US" dirty="0" smtClean="0"/>
              <a:t>Distributed programming with logic</a:t>
            </a:r>
          </a:p>
          <a:p>
            <a:pPr lvl="1"/>
            <a:r>
              <a:rPr lang="en-US" b="1" dirty="0" smtClean="0"/>
              <a:t>State:</a:t>
            </a:r>
            <a:r>
              <a:rPr lang="en-US" dirty="0" smtClean="0"/>
              <a:t> sets (relations)</a:t>
            </a:r>
          </a:p>
          <a:p>
            <a:pPr lvl="1"/>
            <a:r>
              <a:rPr lang="en-US" b="1" dirty="0" smtClean="0"/>
              <a:t>Computation:</a:t>
            </a:r>
            <a:r>
              <a:rPr lang="en-US" dirty="0" smtClean="0"/>
              <a:t> deductive rules over sets</a:t>
            </a:r>
          </a:p>
          <a:p>
            <a:pPr lvl="2"/>
            <a:r>
              <a:rPr lang="en-US" dirty="0" smtClean="0"/>
              <a:t>SQL, Datalog, etc.</a:t>
            </a:r>
          </a:p>
        </p:txBody>
      </p:sp>
    </p:spTree>
    <p:extLst>
      <p:ext uri="{BB962C8B-B14F-4D97-AF65-F5344CB8AC3E}">
        <p14:creationId xmlns:p14="http://schemas.microsoft.com/office/powerpoint/2010/main" val="41149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157" y="2531116"/>
            <a:ext cx="432110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Raleway"/>
                <a:cs typeface="Raleway"/>
              </a:rPr>
              <a:t>Observation:</a:t>
            </a:r>
          </a:p>
          <a:p>
            <a:r>
              <a:rPr lang="en-US" sz="3600" dirty="0" smtClean="0">
                <a:latin typeface="Raleway"/>
                <a:cs typeface="Raleway"/>
              </a:rPr>
              <a:t>Much of Datalog is</a:t>
            </a:r>
            <a:br>
              <a:rPr lang="en-US" sz="3600" dirty="0" smtClean="0">
                <a:latin typeface="Raleway"/>
                <a:cs typeface="Raleway"/>
              </a:rPr>
            </a:br>
            <a:r>
              <a:rPr lang="en-US" sz="3600" dirty="0" smtClean="0">
                <a:solidFill>
                  <a:srgbClr val="FF0000"/>
                </a:solidFill>
                <a:latin typeface="Raleway"/>
                <a:cs typeface="Raleway"/>
              </a:rPr>
              <a:t>order-independent</a:t>
            </a:r>
            <a:r>
              <a:rPr lang="en-US" sz="3600" dirty="0" smtClean="0">
                <a:latin typeface="Raleway"/>
                <a:cs typeface="Raleway"/>
              </a:rPr>
              <a:t>.</a:t>
            </a:r>
            <a:endParaRPr lang="en-US" sz="3600" dirty="0">
              <a:latin typeface="Raleway"/>
              <a:cs typeface="Raleway"/>
            </a:endParaRPr>
          </a:p>
        </p:txBody>
      </p:sp>
      <p:pic>
        <p:nvPicPr>
          <p:cNvPr id="5" name="Picture 4" descr="I-have-an-ide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61" y="524428"/>
            <a:ext cx="3849942" cy="57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2547"/>
            <a:ext cx="4038600" cy="39614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Monotonic Logic</a:t>
            </a:r>
          </a:p>
          <a:p>
            <a:r>
              <a:rPr lang="en-US" dirty="0" smtClean="0"/>
              <a:t>As input set grows, output set does not shrink</a:t>
            </a:r>
          </a:p>
          <a:p>
            <a:pPr lvl="1"/>
            <a:r>
              <a:rPr lang="en-US" dirty="0" smtClean="0"/>
              <a:t>“Mistake-free”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Order independent</a:t>
            </a:r>
          </a:p>
          <a:p>
            <a:r>
              <a:rPr lang="en-US" dirty="0" smtClean="0"/>
              <a:t>e.g., map, filter, join, union, intersection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2547"/>
            <a:ext cx="4038600" cy="39614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Non-Monotonic Logic</a:t>
            </a:r>
          </a:p>
          <a:p>
            <a:r>
              <a:rPr lang="en-US" dirty="0" smtClean="0"/>
              <a:t>New inputs might invalidate previous outputs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Order sensitive</a:t>
            </a:r>
          </a:p>
          <a:p>
            <a:r>
              <a:rPr lang="en-US" dirty="0" smtClean="0"/>
              <a:t>e.g., aggregation, negation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786" y="1178187"/>
            <a:ext cx="4545148" cy="13243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Raleway"/>
                <a:cs typeface="Raleway"/>
              </a:rPr>
              <a:t>Agents learn strictly more knowledge over time</a:t>
            </a:r>
            <a:endParaRPr lang="en-US" sz="2800" dirty="0">
              <a:latin typeface="Raleway"/>
              <a:cs typeface="Raleway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70012" y="2895564"/>
            <a:ext cx="4809393" cy="13243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Raleway"/>
                <a:cs typeface="Raleway"/>
              </a:rPr>
              <a:t>Different learning order, same final outcome</a:t>
            </a:r>
            <a:endParaRPr lang="en-US" sz="2800" dirty="0">
              <a:latin typeface="Raleway"/>
              <a:cs typeface="Raleway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982" y="4715562"/>
            <a:ext cx="5973740" cy="13243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Raleway"/>
                <a:cs typeface="Raleway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Raleway"/>
                <a:cs typeface="Raleway"/>
              </a:rPr>
              <a:t>eterministic outcome,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Raleway"/>
                <a:cs typeface="Raleway"/>
              </a:rPr>
              <a:t>despite network non-determinism</a:t>
            </a:r>
            <a:endParaRPr lang="en-US" sz="2800" dirty="0" smtClean="0">
              <a:latin typeface="Raleway"/>
              <a:cs typeface="Raleway"/>
            </a:endParaRPr>
          </a:p>
          <a:p>
            <a:pPr algn="ctr"/>
            <a:r>
              <a:rPr lang="en-US" sz="2800" b="1" dirty="0" smtClean="0">
                <a:latin typeface="Raleway"/>
                <a:cs typeface="Raleway"/>
              </a:rPr>
              <a:t>(“</a:t>
            </a:r>
            <a:r>
              <a:rPr lang="en-US" sz="2800" b="1" dirty="0" smtClean="0">
                <a:solidFill>
                  <a:srgbClr val="FF0000"/>
                </a:solidFill>
                <a:latin typeface="Raleway"/>
                <a:cs typeface="Raleway"/>
              </a:rPr>
              <a:t>Confluent</a:t>
            </a:r>
            <a:r>
              <a:rPr lang="en-US" sz="2800" b="1" dirty="0" smtClean="0">
                <a:latin typeface="Raleway"/>
                <a:cs typeface="Raleway"/>
              </a:rPr>
              <a:t>”)</a:t>
            </a:r>
            <a:endParaRPr lang="en-US" sz="2800" b="1" dirty="0">
              <a:latin typeface="Raleway"/>
              <a:cs typeface="Raleway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7930" y="2502571"/>
            <a:ext cx="0" cy="2212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70012" y="4219948"/>
            <a:ext cx="1649797" cy="495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8" y="2105441"/>
            <a:ext cx="7604144" cy="2647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8" y="4725032"/>
            <a:ext cx="1800530" cy="1548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Confluent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8" y="195163"/>
            <a:ext cx="3609803" cy="6222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C</a:t>
            </a:r>
            <a:r>
              <a:rPr lang="en-US" sz="4400" dirty="0" smtClean="0"/>
              <a:t>onsistency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A</a:t>
            </a:r>
            <a:r>
              <a:rPr lang="en-US" sz="4400" dirty="0" smtClean="0"/>
              <a:t>s</a:t>
            </a:r>
          </a:p>
          <a:p>
            <a:pPr marL="0" indent="0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L</a:t>
            </a:r>
            <a:r>
              <a:rPr lang="en-US" sz="4400" dirty="0" smtClean="0"/>
              <a:t>ogical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M</a:t>
            </a:r>
            <a:r>
              <a:rPr lang="en-US" sz="4400" dirty="0" smtClean="0"/>
              <a:t>onotonicity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2352" y="1228398"/>
            <a:ext cx="4391282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Neue"/>
                <a:cs typeface="Helvetica Neue"/>
              </a:rPr>
              <a:t>CALM Analysis</a:t>
            </a:r>
            <a:r>
              <a:rPr lang="en-US" sz="2800" dirty="0" smtClean="0">
                <a:latin typeface="Helvetica Neue"/>
                <a:cs typeface="Helvetica Neue"/>
              </a:rPr>
              <a:t> (CIDR’11)</a:t>
            </a:r>
            <a:endParaRPr lang="en-US" sz="2800" b="1" dirty="0" smtClean="0">
              <a:latin typeface="Helvetica Neue"/>
              <a:cs typeface="Helvetica Neue"/>
            </a:endParaRPr>
          </a:p>
          <a:p>
            <a:endParaRPr lang="en-US" sz="2800" dirty="0" smtClean="0"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Helvetica Neue"/>
                <a:cs typeface="Helvetica Neue"/>
              </a:rPr>
              <a:t>Monotone programs are deterministic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Helvetica Neue"/>
                <a:cs typeface="Helvetica Neue"/>
              </a:rPr>
              <a:t>Simple syntactic test for monotonicity</a:t>
            </a:r>
            <a:endParaRPr lang="en-US" sz="2800" dirty="0"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 smtClean="0">
              <a:latin typeface="Helvetica Neue"/>
              <a:cs typeface="Helvetica Neue"/>
            </a:endParaRPr>
          </a:p>
          <a:p>
            <a:r>
              <a:rPr lang="en-US" sz="2800" b="1" dirty="0" smtClean="0">
                <a:latin typeface="Helvetica Neue"/>
                <a:cs typeface="Helvetica Neue"/>
              </a:rPr>
              <a:t>Result: </a:t>
            </a:r>
            <a:r>
              <a:rPr lang="en-US" sz="2800" dirty="0" smtClean="0">
                <a:latin typeface="Helvetica Neue"/>
                <a:cs typeface="Helvetica Neue"/>
              </a:rPr>
              <a:t>Whole-program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static analysis</a:t>
            </a:r>
            <a:r>
              <a:rPr lang="en-US" sz="2800" dirty="0" smtClean="0">
                <a:latin typeface="Helvetica Neue"/>
                <a:cs typeface="Helvetica Neue"/>
              </a:rPr>
              <a:t> for</a:t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eventual consistency</a:t>
            </a:r>
            <a:endParaRPr lang="en-US" sz="2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0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946400"/>
            <a:ext cx="57277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9" y="4340303"/>
            <a:ext cx="1539585" cy="13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CALM: Beyond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Monotonic logic: growing sets</a:t>
            </a:r>
          </a:p>
          <a:p>
            <a:pPr lvl="1"/>
            <a:r>
              <a:rPr lang="en-US" dirty="0" smtClean="0"/>
              <a:t>Partial order: set containment</a:t>
            </a:r>
          </a:p>
          <a:p>
            <a:r>
              <a:rPr lang="en-US" dirty="0" smtClean="0"/>
              <a:t>Expressive but sometimes awkward</a:t>
            </a:r>
          </a:p>
          <a:p>
            <a:pPr lvl="1"/>
            <a:r>
              <a:rPr lang="en-US" dirty="0" smtClean="0"/>
              <a:t>Timestamps, version numbers, threshold tests, directories, sequences, …</a:t>
            </a:r>
          </a:p>
        </p:txBody>
      </p:sp>
    </p:spTree>
    <p:extLst>
      <p:ext uri="{BB962C8B-B14F-4D97-AF65-F5344CB8AC3E}">
        <p14:creationId xmlns:p14="http://schemas.microsoft.com/office/powerpoint/2010/main" val="30307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9352" y="2551837"/>
            <a:ext cx="56852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Raleway"/>
                <a:cs typeface="Raleway"/>
              </a:rPr>
              <a:t>Challenge:</a:t>
            </a:r>
          </a:p>
          <a:p>
            <a:r>
              <a:rPr lang="en-US" sz="3600" dirty="0" smtClean="0">
                <a:latin typeface="Raleway"/>
                <a:cs typeface="Raleway"/>
              </a:rPr>
              <a:t>Extend monotone logic to</a:t>
            </a:r>
            <a:br>
              <a:rPr lang="en-US" sz="3600" dirty="0" smtClean="0">
                <a:latin typeface="Raleway"/>
                <a:cs typeface="Raleway"/>
              </a:rPr>
            </a:br>
            <a:r>
              <a:rPr lang="en-US" sz="3600" dirty="0" smtClean="0">
                <a:latin typeface="Raleway"/>
                <a:cs typeface="Raleway"/>
              </a:rPr>
              <a:t>support other flavors of</a:t>
            </a:r>
          </a:p>
          <a:p>
            <a:r>
              <a:rPr lang="en-US" sz="3600" dirty="0" smtClean="0">
                <a:latin typeface="Raleway"/>
                <a:cs typeface="Raleway"/>
              </a:rPr>
              <a:t>“growth over time”</a:t>
            </a:r>
            <a:endParaRPr lang="en-US" sz="36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262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707"/>
            <a:ext cx="8229600" cy="4326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msy10"/>
                <a:ea typeface="cmsy10"/>
                <a:cs typeface="cmsy10"/>
              </a:rPr>
              <a:t>h</a:t>
            </a:r>
            <a:r>
              <a:rPr lang="en-US" i="1" dirty="0" smtClean="0"/>
              <a:t>S</a:t>
            </a:r>
            <a:r>
              <a:rPr lang="en-US" dirty="0" smtClean="0"/>
              <a:t>,</a:t>
            </a:r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,</a:t>
            </a:r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i</a:t>
            </a:r>
            <a:r>
              <a:rPr lang="en-US" dirty="0" smtClean="0">
                <a:latin typeface="cmsy10"/>
                <a:ea typeface="cmsy10"/>
                <a:cs typeface="cmsy10"/>
              </a:rPr>
              <a:t> </a:t>
            </a:r>
            <a:r>
              <a:rPr lang="en-US" dirty="0" smtClean="0">
                <a:ea typeface="cmsy10"/>
              </a:rPr>
              <a:t>is a </a:t>
            </a:r>
            <a:r>
              <a:rPr lang="en-US" dirty="0" smtClean="0">
                <a:solidFill>
                  <a:srgbClr val="FF0000"/>
                </a:solidFill>
                <a:ea typeface="cmsy10"/>
              </a:rPr>
              <a:t>bounded join </a:t>
            </a:r>
            <a:r>
              <a:rPr lang="en-US" dirty="0" err="1" smtClean="0">
                <a:solidFill>
                  <a:srgbClr val="FF0000"/>
                </a:solidFill>
                <a:ea typeface="cmsy10"/>
              </a:rPr>
              <a:t>semilattice</a:t>
            </a:r>
            <a:r>
              <a:rPr lang="en-US" dirty="0" smtClean="0">
                <a:ea typeface="cmsy10"/>
              </a:rPr>
              <a:t> </a:t>
            </a:r>
            <a:r>
              <a:rPr lang="en-US" dirty="0" err="1" smtClean="0">
                <a:ea typeface="cmsy10"/>
              </a:rPr>
              <a:t>iff</a:t>
            </a:r>
            <a:r>
              <a:rPr lang="en-US" dirty="0" smtClean="0">
                <a:ea typeface="cmsy10"/>
              </a:rPr>
              <a:t>:</a:t>
            </a:r>
            <a:endParaRPr lang="en-US" dirty="0" smtClean="0"/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is a set</a:t>
            </a:r>
          </a:p>
          <a:p>
            <a:pPr lvl="1"/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 is a binary operator (“</a:t>
            </a:r>
            <a:r>
              <a:rPr lang="en-US" i="1" dirty="0" smtClean="0"/>
              <a:t>least upper bound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Induces a partial order on </a:t>
            </a:r>
            <a:r>
              <a:rPr lang="en-US" i="1" dirty="0" smtClean="0"/>
              <a:t>S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 smtClean="0">
                <a:latin typeface="cmsy10"/>
                <a:ea typeface="cmsy10"/>
                <a:cs typeface="cmsy10"/>
              </a:rPr>
              <a:t>S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if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</a:p>
          <a:p>
            <a:pPr lvl="2"/>
            <a:r>
              <a:rPr lang="en-US" dirty="0" smtClean="0"/>
              <a:t>Associative, Commutative, and Idempotent</a:t>
            </a:r>
          </a:p>
          <a:p>
            <a:pPr lvl="3"/>
            <a:r>
              <a:rPr lang="en-US" dirty="0" smtClean="0"/>
              <a:t>“ACID 2.0”</a:t>
            </a:r>
          </a:p>
          <a:p>
            <a:pPr lvl="2"/>
            <a:r>
              <a:rPr lang="en-US" dirty="0" smtClean="0"/>
              <a:t>Informally, LUB is “merge function” for </a:t>
            </a:r>
            <a:r>
              <a:rPr lang="en-US" i="1" dirty="0" smtClean="0"/>
              <a:t>S</a:t>
            </a:r>
            <a:endParaRPr lang="en-US" dirty="0"/>
          </a:p>
          <a:p>
            <a:pPr lvl="1"/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dirty="0" smtClean="0"/>
              <a:t> is the “least” element in </a:t>
            </a:r>
            <a:r>
              <a:rPr lang="en-US" i="1" dirty="0" smtClean="0"/>
              <a:t>S</a:t>
            </a:r>
            <a:endParaRPr lang="en-US" dirty="0"/>
          </a:p>
          <a:p>
            <a:pPr lvl="2"/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: </a:t>
            </a:r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t </a:t>
            </a:r>
            <a:r>
              <a:rPr lang="en-US" i="1" dirty="0" smtClean="0"/>
              <a:t>x</a:t>
            </a:r>
            <a:r>
              <a:rPr lang="en-US" dirty="0" smtClean="0">
                <a:latin typeface="cmsy10"/>
                <a:ea typeface="cmsy10"/>
                <a:cs typeface="cmsy10"/>
              </a:rPr>
              <a:t>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837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602431" y="1417640"/>
            <a:ext cx="13512" cy="4284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423" y="540474"/>
            <a:ext cx="1172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Raleway"/>
                <a:cs typeface="Raleway"/>
              </a:rPr>
              <a:t>Time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1767" y="5672571"/>
            <a:ext cx="175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Set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t </a:t>
            </a:r>
            <a:r>
              <a:rPr lang="en-US" sz="2400" b="1" dirty="0" smtClean="0">
                <a:latin typeface="Raleway"/>
                <a:cs typeface="Raleway"/>
              </a:rPr>
              <a:t>= </a:t>
            </a:r>
            <a:r>
              <a:rPr lang="en-US" sz="2400" b="1" i="1" dirty="0" smtClean="0">
                <a:latin typeface="Raleway"/>
                <a:cs typeface="Raleway"/>
              </a:rPr>
              <a:t>Union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2657" y="5672571"/>
            <a:ext cx="2191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Increasing </a:t>
            </a:r>
            <a:r>
              <a:rPr lang="en-US" sz="2400" b="1" dirty="0" err="1" smtClean="0">
                <a:latin typeface="Raleway"/>
                <a:cs typeface="Raleway"/>
              </a:rPr>
              <a:t>Int</a:t>
            </a:r>
            <a:r>
              <a:rPr lang="en-US" sz="2400" b="1" dirty="0" smtClean="0">
                <a:latin typeface="Raleway"/>
                <a:cs typeface="Raleway"/>
              </a:rPr>
              <a:t/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t </a:t>
            </a:r>
            <a:r>
              <a:rPr lang="en-US" sz="2400" b="1" dirty="0" smtClean="0">
                <a:latin typeface="Raleway"/>
                <a:cs typeface="Raleway"/>
              </a:rPr>
              <a:t>= </a:t>
            </a:r>
            <a:r>
              <a:rPr lang="en-US" sz="2400" b="1" i="1" dirty="0" smtClean="0">
                <a:latin typeface="Raleway"/>
                <a:cs typeface="Raleway"/>
              </a:rPr>
              <a:t>Max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4179" y="5672571"/>
            <a:ext cx="141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Boolean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t </a:t>
            </a:r>
            <a:r>
              <a:rPr lang="en-US" sz="2400" b="1" dirty="0" smtClean="0">
                <a:latin typeface="Raleway"/>
                <a:cs typeface="Raleway"/>
              </a:rPr>
              <a:t>= </a:t>
            </a:r>
            <a:r>
              <a:rPr lang="en-US" sz="2400" b="1" i="1" dirty="0" smtClean="0">
                <a:latin typeface="Raleway"/>
                <a:cs typeface="Raleway"/>
              </a:rPr>
              <a:t>Or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pic>
        <p:nvPicPr>
          <p:cNvPr id="2" name="Picture 1" descr="monotone_set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" y="2905250"/>
            <a:ext cx="2247900" cy="1765300"/>
          </a:xfrm>
          <a:prstGeom prst="rect">
            <a:avLst/>
          </a:prstGeom>
        </p:spPr>
      </p:pic>
      <p:pic>
        <p:nvPicPr>
          <p:cNvPr id="5" name="Picture 4" descr="lattice_ma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75" y="2905250"/>
            <a:ext cx="1231900" cy="1765300"/>
          </a:xfrm>
          <a:prstGeom prst="rect">
            <a:avLst/>
          </a:prstGeom>
        </p:spPr>
      </p:pic>
      <p:pic>
        <p:nvPicPr>
          <p:cNvPr id="6" name="Picture 5" descr="lattice_boo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32" y="3420691"/>
            <a:ext cx="773722" cy="12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9590"/>
            <a:ext cx="8229600" cy="1318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i="1" dirty="0"/>
              <a:t>S</a:t>
            </a:r>
            <a:r>
              <a:rPr lang="en-US" dirty="0">
                <a:latin typeface="Symbol"/>
                <a:sym typeface="Symbol"/>
              </a:rPr>
              <a:t>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monotone function </a:t>
            </a:r>
            <a:r>
              <a:rPr lang="en-US" dirty="0" err="1" smtClean="0"/>
              <a:t>iff</a:t>
            </a:r>
            <a:r>
              <a:rPr lang="en-US" dirty="0" smtClean="0"/>
              <a:t>: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msy10"/>
                <a:ea typeface="cmsy10"/>
                <a:cs typeface="cmsy10"/>
              </a:rPr>
              <a:t>8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2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>
                <a:ea typeface="cmsy10"/>
                <a:cs typeface="Helvetica Neue"/>
              </a:rPr>
              <a:t>S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) </a:t>
            </a:r>
            <a:r>
              <a:rPr lang="en-US" i="1" dirty="0"/>
              <a:t>f(a)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>
                <a:ea typeface="cmsy10"/>
                <a:cs typeface="Helvetica Neue"/>
              </a:rPr>
              <a:t>T</a:t>
            </a:r>
            <a:r>
              <a:rPr lang="en-US" baseline="-25000" dirty="0">
                <a:latin typeface="cmsy10"/>
                <a:ea typeface="cmsy10"/>
                <a:cs typeface="cmsy10"/>
              </a:rPr>
              <a:t> </a:t>
            </a:r>
            <a:r>
              <a:rPr lang="en-US" i="1" dirty="0"/>
              <a:t>f(b)</a:t>
            </a:r>
          </a:p>
        </p:txBody>
      </p:sp>
    </p:spTree>
    <p:extLst>
      <p:ext uri="{BB962C8B-B14F-4D97-AF65-F5344CB8AC3E}">
        <p14:creationId xmlns:p14="http://schemas.microsoft.com/office/powerpoint/2010/main" val="5524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602431" y="1417640"/>
            <a:ext cx="13512" cy="4284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423" y="540474"/>
            <a:ext cx="1172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Raleway"/>
                <a:cs typeface="Raleway"/>
              </a:rPr>
              <a:t>Time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1767" y="5672571"/>
            <a:ext cx="175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Set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t </a:t>
            </a:r>
            <a:r>
              <a:rPr lang="en-US" sz="2400" b="1" dirty="0" smtClean="0">
                <a:latin typeface="Raleway"/>
                <a:cs typeface="Raleway"/>
              </a:rPr>
              <a:t>= </a:t>
            </a:r>
            <a:r>
              <a:rPr lang="en-US" sz="2400" b="1" i="1" dirty="0" smtClean="0">
                <a:latin typeface="Raleway"/>
                <a:cs typeface="Raleway"/>
              </a:rPr>
              <a:t>Union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4737" y="5672571"/>
            <a:ext cx="2191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Increasing </a:t>
            </a:r>
            <a:r>
              <a:rPr lang="en-US" sz="2400" b="1" dirty="0" err="1" smtClean="0">
                <a:latin typeface="Raleway"/>
                <a:cs typeface="Raleway"/>
              </a:rPr>
              <a:t>Int</a:t>
            </a:r>
            <a:r>
              <a:rPr lang="en-US" sz="2400" b="1" dirty="0" smtClean="0">
                <a:latin typeface="Raleway"/>
                <a:cs typeface="Raleway"/>
              </a:rPr>
              <a:t/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t </a:t>
            </a:r>
            <a:r>
              <a:rPr lang="en-US" sz="2400" b="1" dirty="0" smtClean="0">
                <a:latin typeface="Raleway"/>
                <a:cs typeface="Raleway"/>
              </a:rPr>
              <a:t>= </a:t>
            </a:r>
            <a:r>
              <a:rPr lang="en-US" sz="2400" b="1" i="1" dirty="0" smtClean="0">
                <a:latin typeface="Raleway"/>
                <a:cs typeface="Raleway"/>
              </a:rPr>
              <a:t>Max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6259" y="5672571"/>
            <a:ext cx="141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Boolean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t </a:t>
            </a:r>
            <a:r>
              <a:rPr lang="en-US" sz="2400" b="1" dirty="0" smtClean="0">
                <a:latin typeface="Raleway"/>
                <a:cs typeface="Raleway"/>
              </a:rPr>
              <a:t>= </a:t>
            </a:r>
            <a:r>
              <a:rPr lang="en-US" sz="2400" b="1" i="1" dirty="0" smtClean="0">
                <a:latin typeface="Raleway"/>
                <a:cs typeface="Raleway"/>
              </a:rPr>
              <a:t>Or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358780" y="3822700"/>
            <a:ext cx="10206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30887" y="3822700"/>
            <a:ext cx="10206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78020" y="3213100"/>
            <a:ext cx="7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aleway"/>
                <a:cs typeface="Raleway"/>
              </a:rPr>
              <a:t>size()</a:t>
            </a:r>
            <a:endParaRPr lang="en-US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7511" y="3225800"/>
            <a:ext cx="58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aleway"/>
                <a:cs typeface="Raleway"/>
              </a:rPr>
              <a:t>&gt;= 3</a:t>
            </a:r>
            <a:endParaRPr lang="en-US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8400" y="1659108"/>
            <a:ext cx="234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"/>
                <a:cs typeface="Raleway"/>
              </a:rPr>
              <a:t>Monotone function:</a:t>
            </a:r>
            <a:br>
              <a:rPr lang="en-US" b="1" dirty="0" smtClean="0">
                <a:latin typeface="Raleway"/>
                <a:cs typeface="Raleway"/>
              </a:rPr>
            </a:br>
            <a:r>
              <a:rPr lang="en-US" b="1" dirty="0" smtClean="0">
                <a:latin typeface="Raleway"/>
                <a:cs typeface="Raleway"/>
              </a:rPr>
              <a:t>set </a:t>
            </a:r>
            <a:r>
              <a:rPr lang="en-US" b="1" dirty="0" smtClean="0">
                <a:latin typeface="Raleway"/>
                <a:cs typeface="Raleway"/>
                <a:sym typeface="Symbol"/>
              </a:rPr>
              <a:t></a:t>
            </a:r>
            <a:r>
              <a:rPr lang="en-US" b="1" dirty="0" smtClean="0">
                <a:latin typeface="Raleway"/>
                <a:cs typeface="Raleway"/>
              </a:rPr>
              <a:t> increase-</a:t>
            </a:r>
            <a:r>
              <a:rPr lang="en-US" b="1" dirty="0" err="1" smtClean="0">
                <a:latin typeface="Raleway"/>
                <a:cs typeface="Raleway"/>
              </a:rPr>
              <a:t>int</a:t>
            </a:r>
            <a:endParaRPr lang="en-US" b="1" dirty="0">
              <a:latin typeface="Raleway"/>
              <a:cs typeface="Raleway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32560" y="1659108"/>
            <a:ext cx="27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"/>
                <a:cs typeface="Raleway"/>
              </a:rPr>
              <a:t>Monotone function:</a:t>
            </a:r>
            <a:br>
              <a:rPr lang="en-US" b="1" dirty="0" smtClean="0">
                <a:latin typeface="Raleway"/>
                <a:cs typeface="Raleway"/>
              </a:rPr>
            </a:br>
            <a:r>
              <a:rPr lang="en-US" b="1" dirty="0" smtClean="0">
                <a:latin typeface="Raleway"/>
                <a:cs typeface="Raleway"/>
              </a:rPr>
              <a:t>increase-</a:t>
            </a:r>
            <a:r>
              <a:rPr lang="en-US" b="1" dirty="0" err="1" smtClean="0">
                <a:latin typeface="Raleway"/>
                <a:cs typeface="Raleway"/>
              </a:rPr>
              <a:t>int</a:t>
            </a:r>
            <a:r>
              <a:rPr lang="en-US" b="1" dirty="0" smtClean="0">
                <a:latin typeface="Raleway"/>
                <a:cs typeface="Raleway"/>
              </a:rPr>
              <a:t> </a:t>
            </a:r>
            <a:r>
              <a:rPr lang="en-US" b="1" dirty="0" smtClean="0">
                <a:latin typeface="Raleway"/>
                <a:cs typeface="Raleway"/>
                <a:sym typeface="Symbol"/>
              </a:rPr>
              <a:t></a:t>
            </a:r>
            <a:r>
              <a:rPr lang="en-US" b="1" dirty="0" smtClean="0">
                <a:latin typeface="Raleway"/>
                <a:cs typeface="Raleway"/>
              </a:rPr>
              <a:t> </a:t>
            </a:r>
            <a:r>
              <a:rPr lang="en-US" b="1" dirty="0" err="1" smtClean="0">
                <a:latin typeface="Raleway"/>
                <a:cs typeface="Raleway"/>
              </a:rPr>
              <a:t>boolean</a:t>
            </a:r>
            <a:endParaRPr lang="en-US" b="1" dirty="0">
              <a:latin typeface="Raleway"/>
              <a:cs typeface="Raleway"/>
            </a:endParaRPr>
          </a:p>
        </p:txBody>
      </p:sp>
      <p:pic>
        <p:nvPicPr>
          <p:cNvPr id="2" name="Picture 1" descr="monotone_set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" y="2923424"/>
            <a:ext cx="2312588" cy="1816100"/>
          </a:xfrm>
          <a:prstGeom prst="rect">
            <a:avLst/>
          </a:prstGeom>
        </p:spPr>
      </p:pic>
      <p:pic>
        <p:nvPicPr>
          <p:cNvPr id="5" name="Picture 4" descr="mfunc_siz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65" y="2923424"/>
            <a:ext cx="287440" cy="1816100"/>
          </a:xfrm>
          <a:prstGeom prst="rect">
            <a:avLst/>
          </a:prstGeom>
        </p:spPr>
      </p:pic>
      <p:pic>
        <p:nvPicPr>
          <p:cNvPr id="6" name="Picture 5" descr="mfunc_gt_e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3" y="2923424"/>
            <a:ext cx="660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95" y="2459504"/>
            <a:ext cx="35368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Raleway"/>
                <a:cs typeface="Raleway"/>
              </a:rPr>
              <a:t>The Bloom</a:t>
            </a:r>
            <a:br>
              <a:rPr lang="en-US" sz="4000" b="1" dirty="0" smtClean="0">
                <a:latin typeface="Raleway"/>
                <a:cs typeface="Raleway"/>
              </a:rPr>
            </a:br>
            <a:r>
              <a:rPr lang="en-US" sz="4000" b="1" dirty="0" smtClean="0">
                <a:latin typeface="Raleway"/>
                <a:cs typeface="Raleway"/>
              </a:rPr>
              <a:t>Programming</a:t>
            </a:r>
          </a:p>
          <a:p>
            <a:r>
              <a:rPr lang="en-US" sz="4000" b="1" dirty="0" smtClean="0">
                <a:latin typeface="Raleway"/>
                <a:cs typeface="Raleway"/>
              </a:rPr>
              <a:t>Language</a:t>
            </a:r>
            <a:endParaRPr lang="en-US" sz="4000" b="1" dirty="0">
              <a:latin typeface="Raleway"/>
              <a:cs typeface="Raleway"/>
            </a:endParaRPr>
          </a:p>
        </p:txBody>
      </p:sp>
      <p:pic>
        <p:nvPicPr>
          <p:cNvPr id="4" name="Picture 3" descr="3575689470_e96e3bbef3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2" y="837104"/>
            <a:ext cx="4444696" cy="51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Basics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0343"/>
              </p:ext>
            </p:extLst>
          </p:nvPr>
        </p:nvGraphicFramePr>
        <p:xfrm>
          <a:off x="575680" y="1899682"/>
          <a:ext cx="7992640" cy="2926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2578"/>
                <a:gridCol w="4370062"/>
              </a:tblGrid>
              <a:tr h="88716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Raleway"/>
                          <a:cs typeface="Raleway"/>
                        </a:rPr>
                        <a:t>Communication</a:t>
                      </a:r>
                      <a:endParaRPr lang="en-US" sz="2800" b="1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Raleway"/>
                          <a:cs typeface="Raleway"/>
                        </a:rPr>
                        <a:t>Message passing</a:t>
                      </a:r>
                      <a:br>
                        <a:rPr lang="en-US" sz="2800" dirty="0" smtClean="0">
                          <a:latin typeface="Raleway"/>
                          <a:cs typeface="Raleway"/>
                        </a:rPr>
                      </a:br>
                      <a:r>
                        <a:rPr lang="en-US" sz="2800" dirty="0" smtClean="0">
                          <a:latin typeface="Raleway"/>
                          <a:cs typeface="Raleway"/>
                        </a:rPr>
                        <a:t>between agents</a:t>
                      </a:r>
                      <a:endParaRPr lang="en-US" sz="28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151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Raleway"/>
                          <a:cs typeface="Raleway"/>
                        </a:rPr>
                        <a:t>State</a:t>
                      </a:r>
                      <a:endParaRPr lang="en-US" sz="2800" b="1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Raleway"/>
                          <a:cs typeface="Raleway"/>
                        </a:rPr>
                        <a:t>Lattices</a:t>
                      </a:r>
                      <a:endParaRPr lang="en-US" sz="28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859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Raleway"/>
                          <a:cs typeface="Raleway"/>
                        </a:rPr>
                        <a:t>Computation</a:t>
                      </a:r>
                      <a:endParaRPr lang="en-US" sz="2800" b="1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Raleway"/>
                          <a:cs typeface="Raleway"/>
                        </a:rPr>
                        <a:t>Functions over lattices</a:t>
                      </a:r>
                      <a:endParaRPr lang="en-US" sz="28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033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Raleway"/>
                          <a:cs typeface="Raleway"/>
                        </a:rPr>
                        <a:t>“Disorderly” Computation</a:t>
                      </a:r>
                      <a:endParaRPr lang="en-US" sz="2800" b="1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Raleway"/>
                          <a:cs typeface="Raleway"/>
                        </a:rPr>
                        <a:t>Monotone functions</a:t>
                      </a:r>
                      <a:endParaRPr lang="en-US" sz="28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1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Operational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7" y="2731175"/>
            <a:ext cx="7280887" cy="26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Vote</a:t>
            </a:r>
            <a:endParaRPr lang="en-US" i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85906" y="1449523"/>
            <a:ext cx="8172189" cy="5262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QUORUM_SIZE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5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RESULT_ADDR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BA2121"/>
                </a:solidFill>
                <a:latin typeface="Inconsolata-dz"/>
                <a:cs typeface="Inconsolata-dz"/>
              </a:rPr>
              <a:t>"</a:t>
            </a:r>
            <a:r>
              <a:rPr lang="en-US" sz="1600" b="1" dirty="0" err="1">
                <a:solidFill>
                  <a:srgbClr val="BA2121"/>
                </a:solidFill>
                <a:latin typeface="Inconsolata-dz"/>
                <a:cs typeface="Inconsolata-dz"/>
              </a:rPr>
              <a:t>example.org</a:t>
            </a:r>
            <a:r>
              <a:rPr lang="en-US" sz="1600" b="1" dirty="0">
                <a:solidFill>
                  <a:srgbClr val="BA2121"/>
                </a:solidFill>
                <a:latin typeface="Inconsolata-dz"/>
                <a:cs typeface="Inconsolata-dz"/>
              </a:rPr>
              <a:t>"</a:t>
            </a:r>
            <a:endParaRPr lang="en-US" sz="1600" b="1" dirty="0" smtClean="0">
              <a:solidFill>
                <a:srgbClr val="008000"/>
              </a:solidFill>
              <a:latin typeface="Inconsolata-dz"/>
              <a:cs typeface="Inconsolata-dz"/>
            </a:endParaRPr>
          </a:p>
          <a:p>
            <a:endParaRPr lang="en-US" sz="1600" b="1" dirty="0">
              <a:solidFill>
                <a:srgbClr val="008000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class</a:t>
            </a:r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Inconsolata-dz"/>
                <a:cs typeface="Inconsolata-dz"/>
              </a:rPr>
              <a:t>QuorumVote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include</a:t>
            </a:r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smtClean="0">
                <a:solidFill>
                  <a:srgbClr val="880000"/>
                </a:solidFill>
                <a:latin typeface="Inconsolata-dz"/>
                <a:cs typeface="Inconsolata-dz"/>
              </a:rPr>
              <a:t>Bud</a:t>
            </a:r>
            <a:endParaRPr lang="en-US" sz="1600" b="1" dirty="0" smtClean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en-US" sz="1600" b="1" dirty="0" smtClean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state </a:t>
            </a:r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do</a:t>
            </a:r>
            <a:endParaRPr lang="en-US" sz="1600" b="1" dirty="0" smtClean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channel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@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addr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channel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result_chn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@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addr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da-DK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da-DK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lset</a:t>
            </a:r>
            <a:r>
              <a:rPr lang="da-DK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da-DK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da-DK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votes</a:t>
            </a:r>
            <a:endParaRPr lang="da-DK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fr-FR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lmax</a:t>
            </a:r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fr-FR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fr-FR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vote_cnt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fr-FR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lbool</a:t>
            </a:r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</a:t>
            </a:r>
            <a:r>
              <a:rPr lang="fr-FR" sz="1600" b="1" dirty="0" smtClean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fr-FR" sz="1600" b="1" dirty="0" err="1" smtClean="0">
                <a:solidFill>
                  <a:srgbClr val="19177C"/>
                </a:solidFill>
                <a:latin typeface="Inconsolata-dz"/>
                <a:cs typeface="Inconsolata-dz"/>
              </a:rPr>
              <a:t>got_quorum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fr-FR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bloom </a:t>
            </a:r>
            <a:r>
              <a:rPr lang="fr-FR" sz="1600" b="1" dirty="0">
                <a:solidFill>
                  <a:srgbClr val="008000"/>
                </a:solidFill>
                <a:latin typeface="Inconsolata-dz"/>
                <a:cs typeface="Inconsolata-dz"/>
              </a:rPr>
              <a:t>do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votes     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{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v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}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vote_cnt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votes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size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got_quorum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Inconsolata-dz"/>
                <a:cs typeface="Inconsolata-dz"/>
              </a:rPr>
              <a:t>vote_cnt</a:t>
            </a:r>
            <a:r>
              <a:rPr lang="en-US" sz="1600" b="1" dirty="0" err="1" smtClean="0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 smtClean="0">
                <a:solidFill>
                  <a:prstClr val="black"/>
                </a:solidFill>
                <a:latin typeface="Inconsolata-dz"/>
                <a:cs typeface="Inconsolata-dz"/>
              </a:rPr>
              <a:t>gt_eq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(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QUORUM_SIZE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result_chn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&lt;~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got_quorum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when_true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{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RESULT_ADDR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}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en-US" sz="1600" b="1" dirty="0">
              <a:latin typeface="Inconsolata-dz"/>
              <a:cs typeface="Inconsolata-dz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8055" y="4801100"/>
            <a:ext cx="718434" cy="723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82260" y="4464034"/>
            <a:ext cx="351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Monotone function: set </a:t>
            </a:r>
            <a:r>
              <a:rPr lang="en-US" i="1" dirty="0" smtClean="0">
                <a:solidFill>
                  <a:srgbClr val="FF6600"/>
                </a:solidFill>
                <a:latin typeface="Symbol"/>
                <a:cs typeface="Raleway"/>
                <a:sym typeface="Symbol"/>
              </a:rPr>
              <a:t></a:t>
            </a:r>
            <a:r>
              <a:rPr lang="en-US" i="1" dirty="0" smtClean="0">
                <a:solidFill>
                  <a:srgbClr val="FF6600"/>
                </a:solidFill>
                <a:latin typeface="Raleway"/>
                <a:ea typeface="cmsy10"/>
                <a:cs typeface="Raleway"/>
              </a:rPr>
              <a:t> </a:t>
            </a: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max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43827" y="5055345"/>
            <a:ext cx="1180284" cy="64695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0211" y="4705916"/>
            <a:ext cx="365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Monotone function: max </a:t>
            </a:r>
            <a:r>
              <a:rPr lang="en-US" i="1" dirty="0" smtClean="0">
                <a:solidFill>
                  <a:srgbClr val="FF6600"/>
                </a:solidFill>
                <a:latin typeface="Symbol"/>
                <a:cs typeface="Raleway"/>
                <a:sym typeface="Symbol"/>
              </a:rPr>
              <a:t> </a:t>
            </a:r>
            <a:r>
              <a:rPr lang="en-US" i="1" dirty="0" err="1" smtClean="0">
                <a:solidFill>
                  <a:srgbClr val="FF6600"/>
                </a:solidFill>
                <a:latin typeface="Raleway"/>
                <a:cs typeface="Raleway"/>
              </a:rPr>
              <a:t>bool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43827" y="6108700"/>
            <a:ext cx="406222" cy="2476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6367" y="6245252"/>
            <a:ext cx="393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Threshold test on </a:t>
            </a:r>
            <a:r>
              <a:rPr lang="en-US" i="1" dirty="0" err="1" smtClean="0">
                <a:solidFill>
                  <a:srgbClr val="FF6600"/>
                </a:solidFill>
                <a:latin typeface="Raleway"/>
                <a:cs typeface="Raleway"/>
              </a:rPr>
              <a:t>bool</a:t>
            </a: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 (monotone)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89" y="3548190"/>
            <a:ext cx="29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Lattice state declarations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48710" y="3821314"/>
            <a:ext cx="1267780" cy="18055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29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0815" y="2469283"/>
            <a:ext cx="382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Communication interfaces:</a:t>
            </a:r>
            <a:b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</a:br>
            <a:r>
              <a:rPr lang="en-US" b="1" i="1" dirty="0" smtClean="0">
                <a:solidFill>
                  <a:srgbClr val="FF6600"/>
                </a:solidFill>
                <a:latin typeface="Raleway"/>
                <a:cs typeface="Raleway"/>
              </a:rPr>
              <a:t>non-deterministic </a:t>
            </a: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delivery order!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73300" y="2901522"/>
            <a:ext cx="1104901" cy="32427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48710" y="4250003"/>
            <a:ext cx="217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Accumulate votes</a:t>
            </a:r>
            <a:b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</a:b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into set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48000" y="4801100"/>
            <a:ext cx="473629" cy="3805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3349" y="1552057"/>
            <a:ext cx="348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Raleway"/>
                <a:cs typeface="Raleway"/>
              </a:rPr>
              <a:t>Annotated Ruby class</a:t>
            </a:r>
            <a:endParaRPr lang="en-US" sz="2400" b="1" i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8418" y="3115614"/>
            <a:ext cx="2355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Raleway"/>
                <a:cs typeface="Raleway"/>
              </a:rPr>
              <a:t>Program state</a:t>
            </a:r>
            <a:endParaRPr lang="en-US" sz="2400" b="1" i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818" y="5062835"/>
            <a:ext cx="234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Raleway"/>
                <a:cs typeface="Raleway"/>
              </a:rPr>
              <a:t>Program logic</a:t>
            </a:r>
            <a:endParaRPr lang="en-US" sz="2400" b="1" i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78100" y="1851583"/>
            <a:ext cx="1705250" cy="47251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8309" y="5888793"/>
            <a:ext cx="30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Merge new votes together</a:t>
            </a:r>
            <a:b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</a:b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with stored votes (set LUB)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34779" y="5343818"/>
            <a:ext cx="243321" cy="60302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334779" y="5587281"/>
            <a:ext cx="212582" cy="60302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2394" y="6103130"/>
            <a:ext cx="26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Merge using </a:t>
            </a:r>
            <a:r>
              <a:rPr lang="en-US" i="1" dirty="0" err="1" smtClean="0">
                <a:solidFill>
                  <a:srgbClr val="FF6600"/>
                </a:solidFill>
                <a:latin typeface="Raleway"/>
                <a:cs typeface="Raleway"/>
              </a:rPr>
              <a:t>lmax</a:t>
            </a: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 LUB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78101" y="5055345"/>
            <a:ext cx="93516" cy="89149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04930" y="4416504"/>
            <a:ext cx="315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Merge at non-deterministic</a:t>
            </a:r>
            <a:b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</a:br>
            <a:r>
              <a:rPr lang="en-US" i="1" dirty="0" smtClean="0">
                <a:solidFill>
                  <a:srgbClr val="FF6600"/>
                </a:solidFill>
                <a:latin typeface="Raleway"/>
                <a:cs typeface="Raleway"/>
              </a:rPr>
              <a:t>future time</a:t>
            </a:r>
            <a:endParaRPr lang="en-US" i="1" dirty="0">
              <a:solidFill>
                <a:srgbClr val="FF6600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830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7" grpId="0"/>
      <p:bldP spid="11" grpId="0"/>
      <p:bldP spid="11" grpId="1"/>
      <p:bldP spid="19" grpId="0"/>
      <p:bldP spid="19" grpId="1"/>
      <p:bldP spid="26" grpId="0"/>
      <p:bldP spid="26" grpId="1"/>
      <p:bldP spid="31" grpId="0"/>
      <p:bldP spid="32" grpId="0"/>
      <p:bldP spid="33" grpId="0"/>
      <p:bldP spid="21" grpId="0"/>
      <p:bldP spid="21" grpId="1"/>
      <p:bldP spid="35" grpId="0"/>
      <p:bldP spid="35" grpId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89" y="1916723"/>
            <a:ext cx="6546623" cy="3628949"/>
          </a:xfrm>
          <a:prstGeom prst="rect">
            <a:avLst/>
          </a:prstGeom>
        </p:spPr>
      </p:pic>
      <p:pic>
        <p:nvPicPr>
          <p:cNvPr id="6" name="Picture 5" descr="confused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29" y="5091592"/>
            <a:ext cx="1413860" cy="1459468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6" idx="1"/>
          </p:cNvCxnSpPr>
          <p:nvPr/>
        </p:nvCxnSpPr>
        <p:spPr>
          <a:xfrm rot="10800000">
            <a:off x="4123293" y="4491256"/>
            <a:ext cx="867137" cy="1330071"/>
          </a:xfrm>
          <a:prstGeom prst="curvedConnector2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Features of Bloom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 </a:t>
            </a:r>
            <a:r>
              <a:rPr lang="en-US" dirty="0"/>
              <a:t>of built-in </a:t>
            </a:r>
            <a:r>
              <a:rPr lang="en-US" dirty="0" smtClean="0"/>
              <a:t>lattice types</a:t>
            </a:r>
            <a:endParaRPr lang="en-US" dirty="0"/>
          </a:p>
          <a:p>
            <a:pPr lvl="1"/>
            <a:r>
              <a:rPr lang="en-US" dirty="0"/>
              <a:t>Booleans, increasing/decreasing integers, sets, </a:t>
            </a:r>
            <a:r>
              <a:rPr lang="en-US" dirty="0" err="1"/>
              <a:t>multisets</a:t>
            </a:r>
            <a:r>
              <a:rPr lang="en-US" dirty="0"/>
              <a:t>, </a:t>
            </a:r>
            <a:r>
              <a:rPr lang="en-US" dirty="0" smtClean="0"/>
              <a:t>maps, sequences, …</a:t>
            </a:r>
            <a:endParaRPr lang="en-US" dirty="0"/>
          </a:p>
          <a:p>
            <a:pPr lvl="1"/>
            <a:r>
              <a:rPr lang="en-US" dirty="0"/>
              <a:t>API for defining custom </a:t>
            </a:r>
            <a:r>
              <a:rPr lang="en-US" dirty="0" smtClean="0"/>
              <a:t>lattice types</a:t>
            </a:r>
          </a:p>
          <a:p>
            <a:r>
              <a:rPr lang="en-US" dirty="0" smtClean="0"/>
              <a:t>Support both relational-style rules and functions over lattices</a:t>
            </a:r>
          </a:p>
          <a:p>
            <a:r>
              <a:rPr lang="en-US" dirty="0" smtClean="0"/>
              <a:t>Model-theoretic semantics (“</a:t>
            </a:r>
            <a:r>
              <a:rPr lang="en-US" dirty="0" err="1" smtClean="0"/>
              <a:t>Dedalus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Logic + state update + </a:t>
            </a:r>
            <a:r>
              <a:rPr lang="en-US" dirty="0" err="1" smtClean="0"/>
              <a:t>async</a:t>
            </a:r>
            <a:r>
              <a:rPr lang="en-US" dirty="0" smtClean="0"/>
              <a:t> messaging</a:t>
            </a:r>
          </a:p>
        </p:txBody>
      </p:sp>
    </p:spTree>
    <p:extLst>
      <p:ext uri="{BB962C8B-B14F-4D97-AF65-F5344CB8AC3E}">
        <p14:creationId xmlns:p14="http://schemas.microsoft.com/office/powerpoint/2010/main" val="1316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Runtime</a:t>
            </a:r>
          </a:p>
          <a:p>
            <a:pPr lvl="1"/>
            <a:r>
              <a:rPr lang="en-US" dirty="0" smtClean="0"/>
              <a:t>Current implementation: Ruby DSL</a:t>
            </a:r>
          </a:p>
          <a:p>
            <a:pPr lvl="1"/>
            <a:r>
              <a:rPr lang="en-US" dirty="0" smtClean="0"/>
              <a:t>Next generation: JavaScript, code generation</a:t>
            </a:r>
          </a:p>
          <a:p>
            <a:pPr lvl="2"/>
            <a:r>
              <a:rPr lang="en-US" dirty="0" smtClean="0"/>
              <a:t>Also target JVM, CLR,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2"/>
            <a:endParaRPr lang="en-US" dirty="0"/>
          </a:p>
          <a:p>
            <a:pPr marL="58738" indent="0">
              <a:buNone/>
            </a:pPr>
            <a:r>
              <a:rPr lang="en-US" b="1" dirty="0" smtClean="0"/>
              <a:t>Tools</a:t>
            </a:r>
          </a:p>
          <a:p>
            <a:pPr lvl="1"/>
            <a:r>
              <a:rPr lang="en-US" dirty="0" err="1" smtClean="0"/>
              <a:t>BloomUnit</a:t>
            </a:r>
            <a:r>
              <a:rPr lang="en-US" dirty="0" smtClean="0"/>
              <a:t>: Distributed testing / debugging</a:t>
            </a:r>
          </a:p>
          <a:p>
            <a:pPr lvl="1"/>
            <a:r>
              <a:rPr lang="en-US" dirty="0" smtClean="0"/>
              <a:t>Verification of lattice type implementations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Software stack</a:t>
            </a:r>
          </a:p>
          <a:p>
            <a:pPr lvl="1"/>
            <a:r>
              <a:rPr lang="en-US" dirty="0" smtClean="0"/>
              <a:t>Concurrent editing, version control</a:t>
            </a:r>
          </a:p>
          <a:p>
            <a:pPr lvl="1"/>
            <a:r>
              <a:rPr lang="en-US" dirty="0" smtClean="0"/>
              <a:t>Geo-replicated consistency control</a:t>
            </a:r>
          </a:p>
        </p:txBody>
      </p:sp>
    </p:spTree>
    <p:extLst>
      <p:ext uri="{BB962C8B-B14F-4D97-AF65-F5344CB8AC3E}">
        <p14:creationId xmlns:p14="http://schemas.microsoft.com/office/powerpoint/2010/main" val="1491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CRDTs vs. Bloom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Similarities</a:t>
            </a:r>
          </a:p>
          <a:p>
            <a:pPr lvl="1"/>
            <a:r>
              <a:rPr lang="en-US" dirty="0" smtClean="0"/>
              <a:t>Focus on commutative operations</a:t>
            </a:r>
          </a:p>
          <a:p>
            <a:pPr lvl="1"/>
            <a:r>
              <a:rPr lang="en-US" dirty="0" smtClean="0"/>
              <a:t>Formalized via join </a:t>
            </a:r>
            <a:r>
              <a:rPr lang="en-US" dirty="0" err="1" smtClean="0"/>
              <a:t>semilattices</a:t>
            </a:r>
            <a:endParaRPr lang="en-US" dirty="0" smtClean="0"/>
          </a:p>
          <a:p>
            <a:pPr lvl="2"/>
            <a:r>
              <a:rPr lang="en-US" dirty="0" smtClean="0"/>
              <a:t>Monotone functions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composition of CRDTs</a:t>
            </a:r>
          </a:p>
          <a:p>
            <a:pPr lvl="1"/>
            <a:r>
              <a:rPr lang="en-US" dirty="0" smtClean="0"/>
              <a:t>Similar design patterns (e.g., need for GC)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Differences</a:t>
            </a:r>
          </a:p>
          <a:p>
            <a:pPr lvl="1"/>
            <a:r>
              <a:rPr lang="en-US" dirty="0" smtClean="0"/>
              <a:t>Approach: language design vs. ADTs</a:t>
            </a:r>
          </a:p>
          <a:p>
            <a:pPr lvl="1"/>
            <a:r>
              <a:rPr lang="en-US" dirty="0" smtClean="0"/>
              <a:t>Correctness: confluence vs. convergence</a:t>
            </a:r>
          </a:p>
          <a:p>
            <a:pPr lvl="2"/>
            <a:r>
              <a:rPr lang="en-US" dirty="0" smtClean="0"/>
              <a:t>Confluence is strictly stronger</a:t>
            </a:r>
          </a:p>
          <a:p>
            <a:pPr lvl="2"/>
            <a:r>
              <a:rPr lang="en-US" dirty="0" smtClean="0"/>
              <a:t>CRDT “query” is not necessarily monotone</a:t>
            </a:r>
          </a:p>
          <a:p>
            <a:pPr lvl="2"/>
            <a:r>
              <a:rPr lang="en-US" dirty="0" smtClean="0"/>
              <a:t>CRDTs more expressive?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26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Runtime</a:t>
            </a:r>
          </a:p>
          <a:p>
            <a:pPr lvl="1"/>
            <a:r>
              <a:rPr lang="en-US" dirty="0" smtClean="0"/>
              <a:t>Current implementation: Ruby DSL</a:t>
            </a:r>
          </a:p>
          <a:p>
            <a:pPr lvl="1"/>
            <a:r>
              <a:rPr lang="en-US" dirty="0" smtClean="0"/>
              <a:t>Next generation: JavaScript, code generation</a:t>
            </a:r>
          </a:p>
          <a:p>
            <a:pPr lvl="2"/>
            <a:r>
              <a:rPr lang="en-US" dirty="0" smtClean="0"/>
              <a:t>Also target JVM, CLR,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2"/>
            <a:endParaRPr lang="en-US" dirty="0"/>
          </a:p>
          <a:p>
            <a:pPr marL="58738" indent="0">
              <a:buNone/>
            </a:pPr>
            <a:r>
              <a:rPr lang="en-US" b="1" dirty="0" smtClean="0"/>
              <a:t>Tools</a:t>
            </a:r>
          </a:p>
          <a:p>
            <a:pPr lvl="1"/>
            <a:r>
              <a:rPr lang="en-US" dirty="0" err="1" smtClean="0"/>
              <a:t>BloomUnit</a:t>
            </a:r>
            <a:r>
              <a:rPr lang="en-US" dirty="0" smtClean="0"/>
              <a:t>: Distributed testing / debugging</a:t>
            </a:r>
          </a:p>
          <a:p>
            <a:pPr lvl="1"/>
            <a:r>
              <a:rPr lang="en-US" dirty="0" smtClean="0"/>
              <a:t>Verification of lattice type implementations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Software stack</a:t>
            </a:r>
          </a:p>
          <a:p>
            <a:pPr lvl="1"/>
            <a:r>
              <a:rPr lang="en-US" dirty="0" smtClean="0"/>
              <a:t>Built: </a:t>
            </a:r>
            <a:r>
              <a:rPr lang="en-US" dirty="0" err="1" smtClean="0"/>
              <a:t>Paxos</a:t>
            </a:r>
            <a:r>
              <a:rPr lang="en-US" dirty="0" smtClean="0"/>
              <a:t>, HDFS, 2PC, lock manager, causal delivery, distributed ML, shopping carts, routing, task scheduling, etc.</a:t>
            </a:r>
          </a:p>
          <a:p>
            <a:pPr lvl="1"/>
            <a:r>
              <a:rPr lang="en-US" dirty="0" smtClean="0"/>
              <a:t>Working on:</a:t>
            </a:r>
          </a:p>
          <a:p>
            <a:pPr lvl="2"/>
            <a:r>
              <a:rPr lang="en-US" dirty="0" smtClean="0"/>
              <a:t>Concurrent editing, version control</a:t>
            </a:r>
          </a:p>
          <a:p>
            <a:pPr lvl="2"/>
            <a:r>
              <a:rPr lang="en-US" dirty="0" smtClean="0"/>
              <a:t>Geo-replicated consistency control</a:t>
            </a:r>
          </a:p>
        </p:txBody>
      </p:sp>
    </p:spTree>
    <p:extLst>
      <p:ext uri="{BB962C8B-B14F-4D97-AF65-F5344CB8AC3E}">
        <p14:creationId xmlns:p14="http://schemas.microsoft.com/office/powerpoint/2010/main" val="6393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443" y="2151728"/>
            <a:ext cx="33465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Blazes</a:t>
            </a:r>
            <a:r>
              <a:rPr lang="en-US" sz="4000" b="1" dirty="0" smtClean="0">
                <a:latin typeface="Raleway"/>
                <a:cs typeface="Raleway"/>
              </a:rPr>
              <a:t>:</a:t>
            </a:r>
          </a:p>
          <a:p>
            <a:r>
              <a:rPr lang="en-US" sz="4000" b="1" dirty="0" smtClean="0">
                <a:latin typeface="Raleway"/>
                <a:cs typeface="Raleway"/>
              </a:rPr>
              <a:t>Intelligent</a:t>
            </a:r>
          </a:p>
          <a:p>
            <a:r>
              <a:rPr lang="en-US" sz="4000" b="1" dirty="0" smtClean="0">
                <a:latin typeface="Raleway"/>
                <a:cs typeface="Raleway"/>
              </a:rPr>
              <a:t>Coordination</a:t>
            </a:r>
          </a:p>
          <a:p>
            <a:r>
              <a:rPr lang="en-US" sz="4000" b="1" dirty="0" smtClean="0">
                <a:latin typeface="Raleway"/>
                <a:cs typeface="Raleway"/>
              </a:rPr>
              <a:t>Synthesis</a:t>
            </a:r>
          </a:p>
        </p:txBody>
      </p:sp>
      <p:pic>
        <p:nvPicPr>
          <p:cNvPr id="6" name="Picture 5" descr="710937main_climate-fire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38" y="1403074"/>
            <a:ext cx="5402469" cy="40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Mixing Order and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these ideas scale to large systems?</a:t>
            </a:r>
          </a:p>
          <a:p>
            <a:pPr lvl="1"/>
            <a:r>
              <a:rPr lang="en-US" dirty="0" smtClean="0"/>
              <a:t>Ordering can rarely be avoided entirely</a:t>
            </a:r>
          </a:p>
          <a:p>
            <a:r>
              <a:rPr lang="en-US" dirty="0" smtClean="0"/>
              <a:t>Make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part of the </a:t>
            </a:r>
            <a:r>
              <a:rPr lang="en-US" dirty="0" smtClean="0">
                <a:solidFill>
                  <a:srgbClr val="FF0000"/>
                </a:solidFill>
              </a:rPr>
              <a:t>design process</a:t>
            </a:r>
          </a:p>
          <a:p>
            <a:pPr lvl="1"/>
            <a:r>
              <a:rPr lang="en-US" dirty="0" smtClean="0"/>
              <a:t>Annotate modules with ordering semantics</a:t>
            </a:r>
          </a:p>
          <a:p>
            <a:pPr lvl="1"/>
            <a:r>
              <a:rPr lang="en-US" dirty="0" smtClean="0"/>
              <a:t>If needed, coordinate at module boundaries</a:t>
            </a:r>
            <a:endParaRPr lang="en-US" dirty="0"/>
          </a:p>
          <a:p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Start with what we’re given (disorder)</a:t>
            </a:r>
          </a:p>
          <a:p>
            <a:pPr lvl="1"/>
            <a:r>
              <a:rPr lang="en-US" dirty="0" smtClean="0"/>
              <a:t>Create only what we need (order)</a:t>
            </a:r>
          </a:p>
        </p:txBody>
      </p:sp>
    </p:spTree>
    <p:extLst>
      <p:ext uri="{BB962C8B-B14F-4D97-AF65-F5344CB8AC3E}">
        <p14:creationId xmlns:p14="http://schemas.microsoft.com/office/powerpoint/2010/main" val="28348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b="1" dirty="0"/>
              <a:t>Path analysis</a:t>
            </a:r>
          </a:p>
          <a:p>
            <a:pPr lvl="1"/>
            <a:r>
              <a:rPr lang="en-US" dirty="0"/>
              <a:t>How does disorder flow through a program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Persistent vs. transient divergence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b="1" dirty="0"/>
              <a:t>Coordination synthesis</a:t>
            </a:r>
          </a:p>
          <a:p>
            <a:pPr lvl="1"/>
            <a:r>
              <a:rPr lang="en-US" dirty="0"/>
              <a:t>Add “missing” coordination logic automatically</a:t>
            </a:r>
          </a:p>
        </p:txBody>
      </p:sp>
    </p:spTree>
    <p:extLst>
      <p:ext uri="{BB962C8B-B14F-4D97-AF65-F5344CB8AC3E}">
        <p14:creationId xmlns:p14="http://schemas.microsoft.com/office/powerpoint/2010/main" val="42934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Coordination is </a:t>
            </a:r>
            <a:r>
              <a:rPr lang="en-US" dirty="0" smtClean="0"/>
              <a:t>costly</a:t>
            </a:r>
          </a:p>
          <a:p>
            <a:pPr lvl="1"/>
            <a:r>
              <a:rPr lang="en-US" dirty="0" smtClean="0"/>
              <a:t>Help programmers use it wisely!</a:t>
            </a:r>
            <a:endParaRPr lang="en-US" dirty="0"/>
          </a:p>
          <a:p>
            <a:r>
              <a:rPr lang="en-US" dirty="0"/>
              <a:t>Automatic synthesis of coordination logic</a:t>
            </a:r>
          </a:p>
          <a:p>
            <a:r>
              <a:rPr lang="en-US" dirty="0"/>
              <a:t>Customize coordination code to match: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Application semantics (</a:t>
            </a:r>
            <a:r>
              <a:rPr lang="en-US" dirty="0">
                <a:solidFill>
                  <a:srgbClr val="FF0000"/>
                </a:solidFill>
              </a:rPr>
              <a:t>logical</a:t>
            </a:r>
            <a:r>
              <a:rPr lang="en-US" dirty="0"/>
              <a:t>)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Network topology (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pattern: “sessions”</a:t>
            </a:r>
          </a:p>
          <a:p>
            <a:pPr lvl="1"/>
            <a:r>
              <a:rPr lang="en-US" dirty="0" smtClean="0"/>
              <a:t>(Mostly) independent, finite duration</a:t>
            </a:r>
          </a:p>
          <a:p>
            <a:r>
              <a:rPr lang="en-US" dirty="0" smtClean="0"/>
              <a:t>During a session: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Only coordinate among </a:t>
            </a:r>
            <a:r>
              <a:rPr lang="en-US" dirty="0" smtClean="0">
                <a:solidFill>
                  <a:srgbClr val="FF0000"/>
                </a:solidFill>
              </a:rPr>
              <a:t>participants</a:t>
            </a:r>
            <a:endParaRPr lang="en-US" dirty="0" smtClean="0"/>
          </a:p>
          <a:p>
            <a:r>
              <a:rPr lang="en-US" dirty="0" smtClean="0"/>
              <a:t>After a session:</a:t>
            </a:r>
          </a:p>
          <a:p>
            <a:pPr lvl="1"/>
            <a:r>
              <a:rPr lang="en-US" dirty="0" smtClean="0"/>
              <a:t>Session contents are </a:t>
            </a:r>
            <a:r>
              <a:rPr lang="en-US" dirty="0" smtClean="0">
                <a:solidFill>
                  <a:srgbClr val="FF0000"/>
                </a:solidFill>
              </a:rPr>
              <a:t>sealed</a:t>
            </a:r>
            <a:r>
              <a:rPr lang="en-US" dirty="0" smtClean="0">
                <a:solidFill>
                  <a:srgbClr val="000000"/>
                </a:solidFill>
              </a:rPr>
              <a:t> (immutable)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Coordination is unnecessary</a:t>
            </a:r>
            <a:r>
              <a:rPr lang="en-US" dirty="0">
                <a:solidFill>
                  <a:srgbClr val="000000"/>
                </a:solidFill>
              </a:rPr>
              <a:t>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Non-monotonicity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arbitrary change</a:t>
            </a:r>
          </a:p>
          <a:p>
            <a:pPr lvl="1"/>
            <a:r>
              <a:rPr lang="en-US" dirty="0" smtClean="0"/>
              <a:t>Very conservative!</a:t>
            </a:r>
          </a:p>
          <a:p>
            <a:r>
              <a:rPr lang="en-US" dirty="0"/>
              <a:t>C</a:t>
            </a:r>
            <a:r>
              <a:rPr lang="en-US" dirty="0" smtClean="0"/>
              <a:t>ommon pattern in practice: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Mutable for a short period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Immutable forever after</a:t>
            </a:r>
          </a:p>
          <a:p>
            <a:r>
              <a:rPr lang="en-US" dirty="0" smtClean="0"/>
              <a:t>Example: bank accounts at end-of-day</a:t>
            </a:r>
          </a:p>
          <a:p>
            <a:r>
              <a:rPr lang="en-US" dirty="0" smtClean="0"/>
              <a:t>Example: distributed GC</a:t>
            </a:r>
          </a:p>
          <a:p>
            <a:pPr lvl="1"/>
            <a:r>
              <a:rPr lang="en-US" dirty="0" smtClean="0"/>
              <a:t>Once (global) </a:t>
            </a:r>
            <a:r>
              <a:rPr lang="en-US" dirty="0" err="1" smtClean="0"/>
              <a:t>refcount</a:t>
            </a:r>
            <a:r>
              <a:rPr lang="en-US" dirty="0" smtClean="0"/>
              <a:t> = 0, remains 0</a:t>
            </a:r>
          </a:p>
        </p:txBody>
      </p:sp>
    </p:spTree>
    <p:extLst>
      <p:ext uri="{BB962C8B-B14F-4D97-AF65-F5344CB8AC3E}">
        <p14:creationId xmlns:p14="http://schemas.microsoft.com/office/powerpoint/2010/main" val="35513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409" y="2459504"/>
            <a:ext cx="7507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Problem:</a:t>
            </a:r>
          </a:p>
          <a:p>
            <a:pPr algn="ctr"/>
            <a:r>
              <a:rPr lang="en-US" sz="4000" dirty="0" smtClean="0">
                <a:latin typeface="Raleway"/>
                <a:cs typeface="Raleway"/>
              </a:rPr>
              <a:t>Different nodes might perceive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different event orders</a:t>
            </a:r>
            <a:endParaRPr lang="en-US" sz="40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641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 structure affects coordination cost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clients, </a:t>
            </a:r>
            <a:r>
              <a:rPr lang="en-US" i="1" dirty="0" smtClean="0"/>
              <a:t>n</a:t>
            </a:r>
            <a:r>
              <a:rPr lang="en-US" dirty="0" smtClean="0"/>
              <a:t> storage servers</a:t>
            </a:r>
          </a:p>
          <a:p>
            <a:pPr lvl="1"/>
            <a:r>
              <a:rPr lang="en-US" dirty="0" smtClean="0"/>
              <a:t>1 client request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many storage messages</a:t>
            </a:r>
          </a:p>
          <a:p>
            <a:pPr lvl="1"/>
            <a:r>
              <a:rPr lang="en-US" dirty="0" smtClean="0"/>
              <a:t>Possible strategies:</a:t>
            </a:r>
          </a:p>
          <a:p>
            <a:pPr lvl="2"/>
            <a:r>
              <a:rPr lang="en-US" dirty="0" smtClean="0"/>
              <a:t>Coordinate among (slow?) clients</a:t>
            </a:r>
          </a:p>
          <a:p>
            <a:pPr lvl="2"/>
            <a:r>
              <a:rPr lang="en-US" dirty="0" smtClean="0"/>
              <a:t>Coordinate among (fast?) servers</a:t>
            </a:r>
          </a:p>
          <a:p>
            <a:r>
              <a:rPr lang="en-US" dirty="0" smtClean="0"/>
              <a:t>Related: geo-replication, intra- vs. inter-DC coordination, “sticky”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443" y="2496356"/>
            <a:ext cx="3536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Raleway"/>
                <a:cs typeface="Raleway"/>
              </a:rPr>
              <a:t>Algebraic</a:t>
            </a:r>
          </a:p>
          <a:p>
            <a:r>
              <a:rPr lang="en-US" sz="4000" b="1" dirty="0" smtClean="0">
                <a:latin typeface="Raleway"/>
                <a:cs typeface="Raleway"/>
              </a:rPr>
              <a:t>Programming</a:t>
            </a:r>
          </a:p>
        </p:txBody>
      </p:sp>
      <p:pic>
        <p:nvPicPr>
          <p:cNvPr id="3" name="Picture 2" descr="huge-left-outer-jo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89" y="1411825"/>
            <a:ext cx="3759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confluent program must behave correctly for any network schedule</a:t>
            </a:r>
          </a:p>
          <a:p>
            <a:pPr lvl="1"/>
            <a:r>
              <a:rPr lang="en-US" dirty="0" smtClean="0"/>
              <a:t>Network as “adversary”</a:t>
            </a:r>
          </a:p>
          <a:p>
            <a:r>
              <a:rPr lang="en-US" dirty="0" smtClean="0"/>
              <a:t>What if we could control the network?</a:t>
            </a:r>
          </a:p>
          <a:p>
            <a:pPr lvl="1"/>
            <a:r>
              <a:rPr lang="en-US" dirty="0" smtClean="0"/>
              <a:t>Schedule only influences performance,</a:t>
            </a:r>
            <a:br>
              <a:rPr lang="en-US" dirty="0" smtClean="0"/>
            </a:br>
            <a:r>
              <a:rPr lang="en-US" dirty="0" smtClean="0"/>
              <a:t>not correctness</a:t>
            </a:r>
          </a:p>
          <a:p>
            <a:pPr lvl="1"/>
            <a:r>
              <a:rPr lang="en-US" dirty="0" smtClean="0"/>
              <a:t>Sounds like an optimizer!</a:t>
            </a:r>
          </a:p>
        </p:txBody>
      </p:sp>
    </p:spTree>
    <p:extLst>
      <p:ext uri="{BB962C8B-B14F-4D97-AF65-F5344CB8AC3E}">
        <p14:creationId xmlns:p14="http://schemas.microsoft.com/office/powerpoint/2010/main" val="23249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vs.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developer writes two programs: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Algebra</a:t>
            </a:r>
            <a:r>
              <a:rPr lang="en-US" dirty="0" smtClean="0"/>
              <a:t> defines program behavior</a:t>
            </a:r>
          </a:p>
          <a:p>
            <a:pPr marL="914400" lvl="1" indent="-514350"/>
            <a:r>
              <a:rPr lang="en-US" dirty="0" smtClean="0"/>
              <a:t>Guaranteed to be order independent</a:t>
            </a:r>
          </a:p>
          <a:p>
            <a:pPr marL="914400" lvl="1" indent="-514350"/>
            <a:r>
              <a:rPr lang="en-US" dirty="0" smtClean="0"/>
              <a:t>Language: high-level, declarative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Ordering Spec</a:t>
            </a:r>
            <a:r>
              <a:rPr lang="en-US" dirty="0" smtClean="0"/>
              <a:t> controls input order</a:t>
            </a:r>
          </a:p>
          <a:p>
            <a:pPr marL="914400" lvl="1" indent="-514350"/>
            <a:r>
              <a:rPr lang="en-US" dirty="0" smtClean="0"/>
              <a:t>Ordering, batching, timing</a:t>
            </a:r>
          </a:p>
          <a:p>
            <a:pPr marL="914400" lvl="1" indent="-514350"/>
            <a:r>
              <a:rPr lang="en-US" dirty="0" smtClean="0"/>
              <a:t>Language: arbitrary (e.g., imperative)</a:t>
            </a:r>
          </a:p>
          <a:p>
            <a:pPr marL="1314450" lvl="2" indent="-514350"/>
            <a:r>
              <a:rPr lang="en-US" dirty="0" smtClean="0"/>
              <a:t>Need not be deterministic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</a:t>
            </a:r>
            <a:r>
              <a:rPr lang="en-US" dirty="0" smtClean="0">
                <a:solidFill>
                  <a:srgbClr val="FF0000"/>
                </a:solidFill>
              </a:rPr>
              <a:t>correctness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</a:p>
          <a:p>
            <a:pPr lvl="1"/>
            <a:r>
              <a:rPr lang="en-US" dirty="0" smtClean="0"/>
              <a:t>Might be developed independently!</a:t>
            </a:r>
          </a:p>
          <a:p>
            <a:r>
              <a:rPr lang="en-US" dirty="0" smtClean="0"/>
              <a:t>Wide range of freedom for optimization</a:t>
            </a:r>
          </a:p>
          <a:p>
            <a:pPr lvl="1"/>
            <a:r>
              <a:rPr lang="en-US" dirty="0" smtClean="0"/>
              <a:t>No risk of harming correctness</a:t>
            </a:r>
          </a:p>
          <a:p>
            <a:pPr lvl="2"/>
            <a:r>
              <a:rPr lang="en-US" dirty="0" smtClean="0"/>
              <a:t>Randomness, batching, parallelism,</a:t>
            </a:r>
            <a:br>
              <a:rPr lang="en-US" dirty="0" smtClean="0"/>
            </a:br>
            <a:r>
              <a:rPr lang="en-US" dirty="0" smtClean="0"/>
              <a:t>CPU affinity, data locality, …</a:t>
            </a:r>
          </a:p>
          <a:p>
            <a:pPr lvl="1"/>
            <a:r>
              <a:rPr lang="en-US" dirty="0" smtClean="0"/>
              <a:t>Auto-tuning/synthesis of ordering spec?</a:t>
            </a:r>
          </a:p>
        </p:txBody>
      </p:sp>
    </p:spTree>
    <p:extLst>
      <p:ext uri="{BB962C8B-B14F-4D97-AF65-F5344CB8AC3E}">
        <p14:creationId xmlns:p14="http://schemas.microsoft.com/office/powerpoint/2010/main" val="27988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Quicksort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Algebra:</a:t>
            </a:r>
          </a:p>
          <a:p>
            <a:pPr lvl="1"/>
            <a:r>
              <a:rPr lang="en-US" dirty="0" smtClean="0"/>
              <a:t>Input: values to sort, pivot elements</a:t>
            </a:r>
          </a:p>
          <a:p>
            <a:pPr lvl="1"/>
            <a:r>
              <a:rPr lang="en-US" dirty="0" smtClean="0"/>
              <a:t>Output: sorted list</a:t>
            </a:r>
          </a:p>
          <a:p>
            <a:pPr marL="0" indent="0">
              <a:buNone/>
            </a:pPr>
            <a:r>
              <a:rPr lang="en-US" b="1" dirty="0" smtClean="0"/>
              <a:t>Ordering Spec:</a:t>
            </a:r>
          </a:p>
          <a:p>
            <a:pPr lvl="1"/>
            <a:r>
              <a:rPr lang="en-US" dirty="0" smtClean="0"/>
              <a:t>Ordering of pivots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Matrix Multiplication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Algebra:</a:t>
            </a:r>
          </a:p>
          <a:p>
            <a:pPr lvl="1"/>
            <a:r>
              <a:rPr lang="en-US" dirty="0" smtClean="0"/>
              <a:t>Input: sub-matrices</a:t>
            </a:r>
          </a:p>
          <a:p>
            <a:pPr lvl="1"/>
            <a:r>
              <a:rPr lang="en-US" dirty="0" smtClean="0"/>
              <a:t>Output: result of matrix multiply</a:t>
            </a:r>
          </a:p>
          <a:p>
            <a:pPr marL="0" indent="0">
              <a:buNone/>
            </a:pPr>
            <a:r>
              <a:rPr lang="en-US" b="1" dirty="0" smtClean="0"/>
              <a:t>Ordering Spec:</a:t>
            </a:r>
          </a:p>
          <a:p>
            <a:pPr lvl="1"/>
            <a:r>
              <a:rPr lang="en-US" dirty="0" smtClean="0"/>
              <a:t>Tiling</a:t>
            </a:r>
          </a:p>
          <a:p>
            <a:pPr lvl="2"/>
            <a:r>
              <a:rPr lang="en-US" dirty="0" smtClean="0"/>
              <a:t>i.e., division of input matrices into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460" y="2367171"/>
            <a:ext cx="80310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Raleway"/>
                <a:cs typeface="Raleway"/>
              </a:rPr>
              <a:t>In a distributed system,</a:t>
            </a:r>
          </a:p>
          <a:p>
            <a:r>
              <a:rPr lang="en-US" sz="4400" b="1" dirty="0" smtClean="0">
                <a:latin typeface="Raleway"/>
                <a:cs typeface="Raleway"/>
              </a:rPr>
              <a:t>Order is precious!</a:t>
            </a:r>
          </a:p>
          <a:p>
            <a:endParaRPr lang="en-US" sz="4400" dirty="0">
              <a:latin typeface="Raleway"/>
              <a:cs typeface="Raleway"/>
            </a:endParaRPr>
          </a:p>
          <a:p>
            <a:r>
              <a:rPr lang="en-US" sz="4400" dirty="0" smtClean="0">
                <a:latin typeface="Raleway"/>
                <a:cs typeface="Raleway"/>
              </a:rPr>
              <a:t>Let’s stop taking it for granted.</a:t>
            </a:r>
            <a:endParaRPr lang="en-US" sz="44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351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 network is disorderly – embrace it!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How can we write disorderly programs?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State:</a:t>
            </a:r>
            <a:r>
              <a:rPr lang="en-US" dirty="0" smtClean="0"/>
              <a:t> join </a:t>
            </a:r>
            <a:r>
              <a:rPr lang="en-US" dirty="0" err="1" smtClean="0"/>
              <a:t>semilattices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Computation:</a:t>
            </a:r>
            <a:r>
              <a:rPr lang="en-US" dirty="0" smtClean="0"/>
              <a:t> monotone functions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When order is necessary, use it wisely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program’s ordering requirements should be a first-class concern!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5688" y="2459504"/>
            <a:ext cx="5152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Raleway"/>
                <a:cs typeface="Raleway"/>
              </a:rPr>
              <a:t>Thank You!</a:t>
            </a:r>
          </a:p>
          <a:p>
            <a:endParaRPr lang="en-US" sz="4000" b="1" dirty="0">
              <a:latin typeface="Raleway"/>
              <a:cs typeface="Raleway"/>
            </a:endParaRPr>
          </a:p>
          <a:p>
            <a:r>
              <a:rPr lang="en-US" sz="4000" b="1" dirty="0" smtClean="0">
                <a:latin typeface="Raleway"/>
                <a:cs typeface="Raleway"/>
              </a:rPr>
              <a:t>Questions Welcome</a:t>
            </a:r>
            <a:endParaRPr lang="en-US" sz="4000" b="1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320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Order For Granted</a:t>
            </a:r>
            <a:endParaRPr lang="en-US" dirty="0"/>
          </a:p>
        </p:txBody>
      </p:sp>
      <p:pic>
        <p:nvPicPr>
          <p:cNvPr id="4" name="Picture 3" descr="compu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0" y="1999399"/>
            <a:ext cx="4500651" cy="36502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02089"/>
              </p:ext>
            </p:extLst>
          </p:nvPr>
        </p:nvGraphicFramePr>
        <p:xfrm>
          <a:off x="5064567" y="1999399"/>
          <a:ext cx="3980622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629"/>
                <a:gridCol w="2414993"/>
              </a:tblGrid>
              <a:tr h="7846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Raleway"/>
                          <a:cs typeface="Raleway"/>
                        </a:rPr>
                        <a:t>Data</a:t>
                      </a:r>
                      <a:endParaRPr lang="en-US" sz="2400" b="1" dirty="0">
                        <a:latin typeface="Raleway"/>
                        <a:cs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Raleway"/>
                          <a:cs typeface="Raleway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Raleway"/>
                          <a:cs typeface="Raleway"/>
                        </a:rPr>
                        <a:t>Ordered</a:t>
                      </a:r>
                      <a:r>
                        <a:rPr lang="en-US" sz="2400" dirty="0" smtClean="0">
                          <a:latin typeface="Raleway"/>
                          <a:cs typeface="Raleway"/>
                        </a:rPr>
                        <a:t>)</a:t>
                      </a:r>
                      <a:br>
                        <a:rPr lang="en-US" sz="2400" dirty="0" smtClean="0">
                          <a:latin typeface="Raleway"/>
                          <a:cs typeface="Raleway"/>
                        </a:rPr>
                      </a:br>
                      <a:r>
                        <a:rPr lang="en-US" sz="2400" dirty="0" smtClean="0">
                          <a:latin typeface="Raleway"/>
                          <a:cs typeface="Raleway"/>
                        </a:rPr>
                        <a:t>array of bytes</a:t>
                      </a:r>
                      <a:endParaRPr lang="en-US" sz="2400" dirty="0">
                        <a:latin typeface="Raleway"/>
                        <a:cs typeface="Raleway"/>
                      </a:endParaRPr>
                    </a:p>
                  </a:txBody>
                  <a:tcPr/>
                </a:tc>
              </a:tr>
              <a:tr h="112085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Raleway"/>
                          <a:cs typeface="Raleway"/>
                        </a:rPr>
                        <a:t>Compute</a:t>
                      </a:r>
                      <a:endParaRPr lang="en-US" sz="2400" b="1" dirty="0">
                        <a:latin typeface="Raleway"/>
                        <a:cs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Raleway"/>
                          <a:cs typeface="Raleway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Raleway"/>
                          <a:cs typeface="Raleway"/>
                        </a:rPr>
                        <a:t>Ordered</a:t>
                      </a:r>
                      <a:r>
                        <a:rPr lang="en-US" sz="2400" dirty="0" smtClean="0">
                          <a:latin typeface="Raleway"/>
                          <a:cs typeface="Raleway"/>
                        </a:rPr>
                        <a:t>) sequence of instructions</a:t>
                      </a:r>
                      <a:endParaRPr lang="en-US" sz="2400" dirty="0">
                        <a:latin typeface="Raleway"/>
                        <a:cs typeface="Raleway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4632" y="5436548"/>
            <a:ext cx="39505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Writing order-sensitive</a:t>
            </a:r>
            <a:br>
              <a:rPr lang="en-US" sz="2800" dirty="0" smtClean="0">
                <a:latin typeface="Raleway"/>
                <a:cs typeface="Raleway"/>
              </a:rPr>
            </a:br>
            <a:r>
              <a:rPr lang="en-US" sz="2800" dirty="0" smtClean="0">
                <a:latin typeface="Raleway"/>
                <a:cs typeface="Raleway"/>
              </a:rPr>
              <a:t>programs is </a:t>
            </a:r>
            <a:r>
              <a:rPr lang="en-US" sz="2800" b="1" dirty="0" smtClean="0">
                <a:solidFill>
                  <a:srgbClr val="FF0000"/>
                </a:solidFill>
                <a:latin typeface="Raleway"/>
                <a:cs typeface="Raleway"/>
              </a:rPr>
              <a:t>too easy!</a:t>
            </a:r>
            <a:endParaRPr lang="en-US" sz="2800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cxnSp>
        <p:nvCxnSpPr>
          <p:cNvPr id="14" name="Straight Arrow Connector 13"/>
          <p:cNvCxnSpPr>
            <a:stCxn id="3" idx="0"/>
            <a:endCxn id="6" idx="2"/>
          </p:cNvCxnSpPr>
          <p:nvPr/>
        </p:nvCxnSpPr>
        <p:spPr>
          <a:xfrm flipH="1" flipV="1">
            <a:off x="7054878" y="4011079"/>
            <a:ext cx="15033" cy="1425469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40" y="841429"/>
            <a:ext cx="59818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#1:</a:t>
            </a:r>
          </a:p>
          <a:p>
            <a:r>
              <a:rPr lang="en-US" sz="4000" dirty="0" smtClean="0">
                <a:latin typeface="Raleway"/>
                <a:cs typeface="Raleway"/>
              </a:rPr>
              <a:t>Enforce consistent event order at all nodes</a:t>
            </a: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3200" dirty="0" smtClean="0">
                <a:latin typeface="Raleway"/>
                <a:cs typeface="Raleway"/>
              </a:rPr>
              <a:t>Extensive literature: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>
                <a:latin typeface="Raleway"/>
                <a:cs typeface="Raleway"/>
              </a:rPr>
              <a:t>Replicated state machines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>
                <a:latin typeface="Raleway"/>
                <a:cs typeface="Raleway"/>
              </a:rPr>
              <a:t>Consensus, coordination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>
                <a:latin typeface="Raleway"/>
                <a:cs typeface="Raleway"/>
              </a:rPr>
              <a:t>Group communication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>
                <a:latin typeface="Raleway"/>
                <a:cs typeface="Raleway"/>
              </a:rPr>
              <a:t>“</a:t>
            </a:r>
            <a:r>
              <a:rPr lang="en-US" sz="3200" b="1" dirty="0" smtClean="0">
                <a:latin typeface="Raleway"/>
                <a:cs typeface="Raleway"/>
              </a:rPr>
              <a:t>Strong Consistency</a:t>
            </a:r>
            <a:r>
              <a:rPr lang="en-US" sz="3200" dirty="0" smtClean="0">
                <a:latin typeface="Raleway"/>
                <a:cs typeface="Raleway"/>
              </a:rPr>
              <a:t>”</a:t>
            </a:r>
            <a:endParaRPr lang="en-US" sz="3200" dirty="0">
              <a:latin typeface="Raleway"/>
              <a:cs typeface="Raleway"/>
            </a:endParaRPr>
          </a:p>
        </p:txBody>
      </p:sp>
      <p:pic>
        <p:nvPicPr>
          <p:cNvPr id="3" name="Picture 2" descr="head_in_s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17" y="1335266"/>
            <a:ext cx="2969398" cy="23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40" y="841429"/>
            <a:ext cx="59818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#1:</a:t>
            </a:r>
          </a:p>
          <a:p>
            <a:r>
              <a:rPr lang="en-US" sz="4000" dirty="0" smtClean="0">
                <a:latin typeface="Raleway"/>
                <a:cs typeface="Raleway"/>
              </a:rPr>
              <a:t>Enforce consistent event order at all nodes</a:t>
            </a:r>
          </a:p>
          <a:p>
            <a:endParaRPr lang="en-US" sz="4000" dirty="0" smtClean="0">
              <a:latin typeface="Raleway"/>
              <a:cs typeface="Raleway"/>
            </a:endParaRP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Problems: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latin typeface="Raleway"/>
                <a:cs typeface="Raleway"/>
              </a:rPr>
              <a:t>Latency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latin typeface="Raleway"/>
                <a:cs typeface="Raleway"/>
              </a:rPr>
              <a:t>Availability</a:t>
            </a:r>
            <a:endParaRPr lang="en-US" sz="40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03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39" y="841429"/>
            <a:ext cx="7606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#2:</a:t>
            </a:r>
          </a:p>
          <a:p>
            <a:r>
              <a:rPr lang="en-US" sz="4000" dirty="0" smtClean="0">
                <a:latin typeface="Raleway"/>
                <a:cs typeface="Raleway"/>
              </a:rPr>
              <a:t>Analyze all event orders,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ensure correct behavior</a:t>
            </a:r>
          </a:p>
        </p:txBody>
      </p:sp>
    </p:spTree>
    <p:extLst>
      <p:ext uri="{BB962C8B-B14F-4D97-AF65-F5344CB8AC3E}">
        <p14:creationId xmlns:p14="http://schemas.microsoft.com/office/powerpoint/2010/main" val="34733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39" y="841429"/>
            <a:ext cx="76061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#2:</a:t>
            </a:r>
          </a:p>
          <a:p>
            <a:r>
              <a:rPr lang="en-US" sz="4000" dirty="0" smtClean="0">
                <a:latin typeface="Raleway"/>
                <a:cs typeface="Raleway"/>
              </a:rPr>
              <a:t>Analyze all event orders to ensure correct behavior</a:t>
            </a:r>
          </a:p>
          <a:p>
            <a:endParaRPr lang="en-US" sz="4000" dirty="0" smtClean="0">
              <a:latin typeface="Raleway"/>
              <a:cs typeface="Raleway"/>
            </a:endParaRP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Problem:</a:t>
            </a:r>
          </a:p>
          <a:p>
            <a:r>
              <a:rPr lang="en-US" sz="4000" dirty="0" smtClean="0">
                <a:latin typeface="Raleway"/>
                <a:cs typeface="Raleway"/>
              </a:rPr>
              <a:t>That is really,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really hard</a:t>
            </a:r>
            <a:endParaRPr lang="en-US" sz="4000" dirty="0">
              <a:latin typeface="Raleway"/>
              <a:cs typeface="Raleway"/>
            </a:endParaRPr>
          </a:p>
        </p:txBody>
      </p:sp>
      <p:pic>
        <p:nvPicPr>
          <p:cNvPr id="2" name="Picture 1" descr="mind_blow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97" y="3533537"/>
            <a:ext cx="4211322" cy="23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1352</Words>
  <Application>Microsoft Office PowerPoint</Application>
  <PresentationFormat>On-screen Show (4:3)</PresentationFormat>
  <Paragraphs>332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Raleway ExtraBold</vt:lpstr>
      <vt:lpstr>Symbol</vt:lpstr>
      <vt:lpstr>Raleway</vt:lpstr>
      <vt:lpstr>Helvetica Neue</vt:lpstr>
      <vt:lpstr>Inconsolata-dz</vt:lpstr>
      <vt:lpstr>cmsy10</vt:lpstr>
      <vt:lpstr>Calibri</vt:lpstr>
      <vt:lpstr>Office Theme</vt:lpstr>
      <vt:lpstr>PowerPoint Presentation</vt:lpstr>
      <vt:lpstr>Conventional Programming</vt:lpstr>
      <vt:lpstr>Distributed Programming</vt:lpstr>
      <vt:lpstr>PowerPoint Presentation</vt:lpstr>
      <vt:lpstr>Taking Order For Granted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Disorderly Programming</vt:lpstr>
      <vt:lpstr>PowerPoint Presentation</vt:lpstr>
      <vt:lpstr>History</vt:lpstr>
      <vt:lpstr>PowerPoint Presentation</vt:lpstr>
      <vt:lpstr>PowerPoint Presentation</vt:lpstr>
      <vt:lpstr>PowerPoint Presentation</vt:lpstr>
      <vt:lpstr>Confluent Programming</vt:lpstr>
      <vt:lpstr>PowerPoint Presentation</vt:lpstr>
      <vt:lpstr>CALM: Beyond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Bloom Basics</vt:lpstr>
      <vt:lpstr>Bloom Operational Model</vt:lpstr>
      <vt:lpstr>Quorum Vote</vt:lpstr>
      <vt:lpstr>Some Features of Bloom</vt:lpstr>
      <vt:lpstr>Ongoing Work</vt:lpstr>
      <vt:lpstr>CRDTs vs. Bloom</vt:lpstr>
      <vt:lpstr>Ongoing Work</vt:lpstr>
      <vt:lpstr>PowerPoint Presentation</vt:lpstr>
      <vt:lpstr>Mixing Order and Disorder</vt:lpstr>
      <vt:lpstr>Tool Support</vt:lpstr>
      <vt:lpstr>Coordination Synthesis</vt:lpstr>
      <vt:lpstr>Application Semantics</vt:lpstr>
      <vt:lpstr>Sealing</vt:lpstr>
      <vt:lpstr>Affinity</vt:lpstr>
      <vt:lpstr>PowerPoint Presentation</vt:lpstr>
      <vt:lpstr>Adversarial Programming</vt:lpstr>
      <vt:lpstr>Algebra vs. Ordering</vt:lpstr>
      <vt:lpstr>Benefits</vt:lpstr>
      <vt:lpstr>Examples</vt:lpstr>
      <vt:lpstr>PowerPoint Presentation</vt:lpstr>
      <vt:lpstr>Recap</vt:lpstr>
      <vt:lpstr>PowerPoint Presentation</vt:lpstr>
    </vt:vector>
  </TitlesOfParts>
  <Company>University of California,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Conway</dc:creator>
  <cp:lastModifiedBy>NeilC</cp:lastModifiedBy>
  <cp:revision>338</cp:revision>
  <dcterms:created xsi:type="dcterms:W3CDTF">2013-01-16T19:33:17Z</dcterms:created>
  <dcterms:modified xsi:type="dcterms:W3CDTF">2013-02-28T04:10:57Z</dcterms:modified>
</cp:coreProperties>
</file>