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4"/>
  </p:notesMasterIdLst>
  <p:sldIdLst>
    <p:sldId id="256" r:id="rId2"/>
    <p:sldId id="257" r:id="rId3"/>
    <p:sldId id="337" r:id="rId4"/>
    <p:sldId id="260" r:id="rId5"/>
    <p:sldId id="370" r:id="rId6"/>
    <p:sldId id="338" r:id="rId7"/>
    <p:sldId id="261" r:id="rId8"/>
    <p:sldId id="262" r:id="rId9"/>
    <p:sldId id="340" r:id="rId10"/>
    <p:sldId id="342" r:id="rId11"/>
    <p:sldId id="341" r:id="rId12"/>
    <p:sldId id="265" r:id="rId13"/>
    <p:sldId id="266" r:id="rId14"/>
    <p:sldId id="267" r:id="rId15"/>
    <p:sldId id="268" r:id="rId16"/>
    <p:sldId id="269" r:id="rId17"/>
    <p:sldId id="270" r:id="rId18"/>
    <p:sldId id="271" r:id="rId19"/>
    <p:sldId id="272" r:id="rId20"/>
    <p:sldId id="273" r:id="rId21"/>
    <p:sldId id="349" r:id="rId22"/>
    <p:sldId id="350" r:id="rId23"/>
    <p:sldId id="351" r:id="rId24"/>
    <p:sldId id="280" r:id="rId25"/>
    <p:sldId id="282" r:id="rId26"/>
    <p:sldId id="366" r:id="rId27"/>
    <p:sldId id="283" r:id="rId28"/>
    <p:sldId id="298" r:id="rId29"/>
    <p:sldId id="299" r:id="rId30"/>
    <p:sldId id="300" r:id="rId31"/>
    <p:sldId id="301" r:id="rId32"/>
    <p:sldId id="302" r:id="rId33"/>
    <p:sldId id="303" r:id="rId34"/>
    <p:sldId id="304" r:id="rId35"/>
    <p:sldId id="386" r:id="rId36"/>
    <p:sldId id="387" r:id="rId37"/>
    <p:sldId id="379" r:id="rId38"/>
    <p:sldId id="307" r:id="rId39"/>
    <p:sldId id="380" r:id="rId40"/>
    <p:sldId id="308" r:id="rId41"/>
    <p:sldId id="309" r:id="rId42"/>
    <p:sldId id="388" r:id="rId43"/>
    <p:sldId id="374" r:id="rId44"/>
    <p:sldId id="371" r:id="rId45"/>
    <p:sldId id="373" r:id="rId46"/>
    <p:sldId id="381" r:id="rId47"/>
    <p:sldId id="367" r:id="rId48"/>
    <p:sldId id="368" r:id="rId49"/>
    <p:sldId id="316" r:id="rId50"/>
    <p:sldId id="317" r:id="rId51"/>
    <p:sldId id="318" r:id="rId52"/>
    <p:sldId id="319" r:id="rId53"/>
    <p:sldId id="320" r:id="rId54"/>
    <p:sldId id="321" r:id="rId55"/>
    <p:sldId id="323" r:id="rId56"/>
    <p:sldId id="382" r:id="rId57"/>
    <p:sldId id="383" r:id="rId58"/>
    <p:sldId id="369" r:id="rId59"/>
    <p:sldId id="385" r:id="rId60"/>
    <p:sldId id="325" r:id="rId61"/>
    <p:sldId id="326" r:id="rId62"/>
    <p:sldId id="376" r:id="rId63"/>
    <p:sldId id="327" r:id="rId64"/>
    <p:sldId id="328" r:id="rId65"/>
    <p:sldId id="329" r:id="rId66"/>
    <p:sldId id="330" r:id="rId67"/>
    <p:sldId id="331" r:id="rId68"/>
    <p:sldId id="332" r:id="rId69"/>
    <p:sldId id="333" r:id="rId70"/>
    <p:sldId id="375" r:id="rId71"/>
    <p:sldId id="334" r:id="rId72"/>
    <p:sldId id="377" r:id="rId73"/>
    <p:sldId id="336" r:id="rId74"/>
    <p:sldId id="335" r:id="rId75"/>
    <p:sldId id="343" r:id="rId76"/>
    <p:sldId id="344" r:id="rId77"/>
    <p:sldId id="345" r:id="rId78"/>
    <p:sldId id="346" r:id="rId79"/>
    <p:sldId id="347" r:id="rId80"/>
    <p:sldId id="348" r:id="rId81"/>
    <p:sldId id="352" r:id="rId82"/>
    <p:sldId id="353" r:id="rId83"/>
    <p:sldId id="354" r:id="rId84"/>
    <p:sldId id="355" r:id="rId85"/>
    <p:sldId id="356" r:id="rId86"/>
    <p:sldId id="357" r:id="rId87"/>
    <p:sldId id="359" r:id="rId88"/>
    <p:sldId id="360" r:id="rId89"/>
    <p:sldId id="361" r:id="rId90"/>
    <p:sldId id="362" r:id="rId91"/>
    <p:sldId id="363" r:id="rId92"/>
    <p:sldId id="364" r:id="rId93"/>
  </p:sldIdLst>
  <p:sldSz cx="9144000" cy="6858000" type="screen4x3"/>
  <p:notesSz cx="6858000" cy="9144000"/>
  <p:embeddedFontLst>
    <p:embeddedFont>
      <p:font typeface="Calibri" pitchFamily="34" charset="0"/>
      <p:regular r:id="rId95"/>
      <p:bold r:id="rId96"/>
      <p:italic r:id="rId97"/>
      <p:boldItalic r:id="rId98"/>
    </p:embeddedFont>
    <p:embeddedFont>
      <p:font typeface="cmsy10" pitchFamily="34" charset="0"/>
      <p:regular r:id="rId99"/>
    </p:embeddedFont>
    <p:embeddedFont>
      <p:font typeface="Raleway" pitchFamily="34" charset="0"/>
      <p:regular r:id="rId100"/>
      <p:bold r:id="rId10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7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F6AE4-0C62-CC4B-B29F-41B1EFFA6DC3}"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6B0F4-3573-4349-9D2B-9DAC6B595C85}" type="slidenum">
              <a:rPr lang="en-US" smtClean="0"/>
              <a:t>‹#›</a:t>
            </a:fld>
            <a:endParaRPr lang="en-US"/>
          </a:p>
        </p:txBody>
      </p:sp>
    </p:spTree>
    <p:extLst>
      <p:ext uri="{BB962C8B-B14F-4D97-AF65-F5344CB8AC3E}">
        <p14:creationId xmlns:p14="http://schemas.microsoft.com/office/powerpoint/2010/main" val="108733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Systems as queries</a:t>
            </a:r>
            <a:r>
              <a:rPr lang="en-US" baseline="0" dirty="0" smtClean="0"/>
              <a:t> – a nice idea.  Particularly nice because it was </a:t>
            </a:r>
            <a:r>
              <a:rPr lang="en-US" i="1" baseline="0" dirty="0" smtClean="0"/>
              <a:t>disorderly</a:t>
            </a:r>
            <a:r>
              <a:rPr lang="en-US" i="0" baseline="0" dirty="0" smtClean="0"/>
              <a:t> – programmers never specified order, and yet the language/system was very versatile.</a:t>
            </a:r>
          </a:p>
          <a:p>
            <a:r>
              <a:rPr lang="en-US" i="0" baseline="0" dirty="0" smtClean="0"/>
              <a:t>It turned out that allowing programmers to view distributed state issues as parallel data management issues made many things easy.</a:t>
            </a:r>
          </a:p>
        </p:txBody>
      </p:sp>
      <p:sp>
        <p:nvSpPr>
          <p:cNvPr id="4" name="Slide Number Placeholder 3"/>
          <p:cNvSpPr>
            <a:spLocks noGrp="1"/>
          </p:cNvSpPr>
          <p:nvPr>
            <p:ph type="sldNum" sz="quarter" idx="10"/>
          </p:nvPr>
        </p:nvSpPr>
        <p:spPr/>
        <p:txBody>
          <a:bodyPr/>
          <a:lstStyle/>
          <a:p>
            <a:fld id="{AD58EA54-D586-B344-B4F3-4632D1C2835F}" type="slidenum">
              <a:rPr lang="en-US" smtClean="0"/>
              <a:t>4</a:t>
            </a:fld>
            <a:endParaRPr lang="en-US"/>
          </a:p>
        </p:txBody>
      </p:sp>
    </p:spTree>
    <p:extLst>
      <p:ext uri="{BB962C8B-B14F-4D97-AF65-F5344CB8AC3E}">
        <p14:creationId xmlns:p14="http://schemas.microsoft.com/office/powerpoint/2010/main" val="3285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17</a:t>
            </a:fld>
            <a:endParaRPr lang="en-US"/>
          </a:p>
        </p:txBody>
      </p:sp>
    </p:spTree>
    <p:extLst>
      <p:ext uri="{BB962C8B-B14F-4D97-AF65-F5344CB8AC3E}">
        <p14:creationId xmlns:p14="http://schemas.microsoft.com/office/powerpoint/2010/main" val="2775992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Model: a </a:t>
            </a:r>
            <a:r>
              <a:rPr lang="en-US" i="1" dirty="0" smtClean="0"/>
              <a:t>structure </a:t>
            </a:r>
            <a:r>
              <a:rPr lang="en-US" dirty="0" smtClean="0"/>
              <a:t>(here, a database) consistent with the program statements:</a:t>
            </a:r>
          </a:p>
          <a:p>
            <a:pPr lvl="3"/>
            <a:r>
              <a:rPr lang="en-US" dirty="0" smtClean="0"/>
              <a:t>Complete (all implications hold)</a:t>
            </a:r>
          </a:p>
          <a:p>
            <a:pPr lvl="3"/>
            <a:r>
              <a:rPr lang="en-US" dirty="0" smtClean="0"/>
              <a:t>Supported (no spurious facts)</a:t>
            </a:r>
          </a:p>
          <a:p>
            <a:endParaRPr lang="en-US" dirty="0"/>
          </a:p>
          <a:p>
            <a:r>
              <a:rPr lang="en-US" dirty="0"/>
              <a:t>----- Meeting Notes (3/1/13 13:23) -----</a:t>
            </a:r>
          </a:p>
          <a:p>
            <a:r>
              <a:rPr lang="en-US" dirty="0"/>
              <a:t>what does it mean when we say that a model is a "meaning"</a:t>
            </a:r>
          </a:p>
          <a:p>
            <a:r>
              <a:rPr lang="en-US" dirty="0"/>
              <a:t>mult of minimal models.</a:t>
            </a:r>
          </a:p>
        </p:txBody>
      </p:sp>
      <p:sp>
        <p:nvSpPr>
          <p:cNvPr id="4" name="Slide Number Placeholder 3"/>
          <p:cNvSpPr>
            <a:spLocks noGrp="1"/>
          </p:cNvSpPr>
          <p:nvPr>
            <p:ph type="sldNum" sz="quarter" idx="10"/>
          </p:nvPr>
        </p:nvSpPr>
        <p:spPr/>
        <p:txBody>
          <a:bodyPr/>
          <a:lstStyle/>
          <a:p>
            <a:fld id="{AD58EA54-D586-B344-B4F3-4632D1C2835F}" type="slidenum">
              <a:rPr lang="en-US" smtClean="0"/>
              <a:t>18</a:t>
            </a:fld>
            <a:endParaRPr lang="en-US"/>
          </a:p>
        </p:txBody>
      </p:sp>
    </p:spTree>
    <p:extLst>
      <p:ext uri="{BB962C8B-B14F-4D97-AF65-F5344CB8AC3E}">
        <p14:creationId xmlns:p14="http://schemas.microsoft.com/office/powerpoint/2010/main" val="220664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19</a:t>
            </a:fld>
            <a:endParaRPr lang="en-US"/>
          </a:p>
        </p:txBody>
      </p:sp>
    </p:spTree>
    <p:extLst>
      <p:ext uri="{BB962C8B-B14F-4D97-AF65-F5344CB8AC3E}">
        <p14:creationId xmlns:p14="http://schemas.microsoft.com/office/powerpoint/2010/main" val="308397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21</a:t>
            </a:fld>
            <a:endParaRPr lang="en-US"/>
          </a:p>
        </p:txBody>
      </p:sp>
    </p:spTree>
    <p:extLst>
      <p:ext uri="{BB962C8B-B14F-4D97-AF65-F5344CB8AC3E}">
        <p14:creationId xmlns:p14="http://schemas.microsoft.com/office/powerpoint/2010/main" val="47157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actually different program outcomes are possible?</a:t>
            </a:r>
          </a:p>
        </p:txBody>
      </p:sp>
      <p:sp>
        <p:nvSpPr>
          <p:cNvPr id="4" name="Slide Number Placeholder 3"/>
          <p:cNvSpPr>
            <a:spLocks noGrp="1"/>
          </p:cNvSpPr>
          <p:nvPr>
            <p:ph type="sldNum" sz="quarter" idx="10"/>
          </p:nvPr>
        </p:nvSpPr>
        <p:spPr/>
        <p:txBody>
          <a:bodyPr/>
          <a:lstStyle/>
          <a:p>
            <a:fld id="{AD58EA54-D586-B344-B4F3-4632D1C2835F}" type="slidenum">
              <a:rPr lang="en-US" smtClean="0"/>
              <a:t>24</a:t>
            </a:fld>
            <a:endParaRPr lang="en-US"/>
          </a:p>
        </p:txBody>
      </p:sp>
    </p:spTree>
    <p:extLst>
      <p:ext uri="{BB962C8B-B14F-4D97-AF65-F5344CB8AC3E}">
        <p14:creationId xmlns:p14="http://schemas.microsoft.com/office/powerpoint/2010/main" val="390729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8EA54-D586-B344-B4F3-4632D1C2835F}" type="slidenum">
              <a:rPr lang="en-US" smtClean="0"/>
              <a:t>27</a:t>
            </a:fld>
            <a:endParaRPr lang="en-US"/>
          </a:p>
        </p:txBody>
      </p:sp>
    </p:spTree>
    <p:extLst>
      <p:ext uri="{BB962C8B-B14F-4D97-AF65-F5344CB8AC3E}">
        <p14:creationId xmlns:p14="http://schemas.microsoft.com/office/powerpoint/2010/main" val="187961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C79AB-A716-4145-A762-B6EEA5DABEC8}" type="slidenum">
              <a:rPr lang="en-US" smtClean="0"/>
              <a:t>48</a:t>
            </a:fld>
            <a:endParaRPr lang="en-US"/>
          </a:p>
        </p:txBody>
      </p:sp>
    </p:spTree>
    <p:extLst>
      <p:ext uri="{BB962C8B-B14F-4D97-AF65-F5344CB8AC3E}">
        <p14:creationId xmlns:p14="http://schemas.microsoft.com/office/powerpoint/2010/main" val="232329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58</a:t>
            </a:fld>
            <a:endParaRPr lang="en-US"/>
          </a:p>
        </p:txBody>
      </p:sp>
    </p:spTree>
    <p:extLst>
      <p:ext uri="{BB962C8B-B14F-4D97-AF65-F5344CB8AC3E}">
        <p14:creationId xmlns:p14="http://schemas.microsoft.com/office/powerpoint/2010/main" val="87914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76</a:t>
            </a:fld>
            <a:endParaRPr lang="en-US"/>
          </a:p>
        </p:txBody>
      </p:sp>
    </p:spTree>
    <p:extLst>
      <p:ext uri="{BB962C8B-B14F-4D97-AF65-F5344CB8AC3E}">
        <p14:creationId xmlns:p14="http://schemas.microsoft.com/office/powerpoint/2010/main" val="238024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80</a:t>
            </a:fld>
            <a:endParaRPr lang="en-US"/>
          </a:p>
        </p:txBody>
      </p:sp>
    </p:spTree>
    <p:extLst>
      <p:ext uri="{BB962C8B-B14F-4D97-AF65-F5344CB8AC3E}">
        <p14:creationId xmlns:p14="http://schemas.microsoft.com/office/powerpoint/2010/main" val="27395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a:t>
            </a:r>
            <a:r>
              <a:rPr lang="en-US" baseline="0" dirty="0" smtClean="0"/>
              <a:t> difficult to implement systems that were supposed to have – or to provide -- consistency guarantees.</a:t>
            </a:r>
          </a:p>
        </p:txBody>
      </p:sp>
      <p:sp>
        <p:nvSpPr>
          <p:cNvPr id="4" name="Slide Number Placeholder 3"/>
          <p:cNvSpPr>
            <a:spLocks noGrp="1"/>
          </p:cNvSpPr>
          <p:nvPr>
            <p:ph type="sldNum" sz="quarter" idx="10"/>
          </p:nvPr>
        </p:nvSpPr>
        <p:spPr/>
        <p:txBody>
          <a:bodyPr/>
          <a:lstStyle/>
          <a:p>
            <a:fld id="{AD58EA54-D586-B344-B4F3-4632D1C2835F}" type="slidenum">
              <a:rPr lang="en-US" smtClean="0"/>
              <a:t>7</a:t>
            </a:fld>
            <a:endParaRPr lang="en-US"/>
          </a:p>
        </p:txBody>
      </p:sp>
    </p:spTree>
    <p:extLst>
      <p:ext uri="{BB962C8B-B14F-4D97-AF65-F5344CB8AC3E}">
        <p14:creationId xmlns:p14="http://schemas.microsoft.com/office/powerpoint/2010/main" val="190866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Implication is commutative and associative,</a:t>
            </a:r>
            <a:r>
              <a:rPr lang="en-US" baseline="0" dirty="0" smtClean="0"/>
              <a:t> idempotent.  Alice and bob learn about q’s in different orders but conclude the same p’s, for ALL </a:t>
            </a:r>
            <a:r>
              <a:rPr lang="en-US" baseline="0" dirty="0" err="1" smtClean="0"/>
              <a:t>edbs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81</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82</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Persisting (or</a:t>
            </a:r>
            <a:r>
              <a:rPr lang="en-US" baseline="0" dirty="0" smtClean="0"/>
              <a:t> “guarding”) one of the inputs makes the rendezvous more likely.  But it produces the same ultimate models: either the q’s arrive first and p’s are derived, or the r’s arrive first and nothing is derived.</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83</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Phew, that did it.  Guarding</a:t>
            </a:r>
            <a:r>
              <a:rPr lang="en-US" baseline="0" dirty="0" smtClean="0"/>
              <a:t> all inputs to the rendezvous</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84</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a:t>
            </a:r>
            <a:r>
              <a:rPr lang="en-US" dirty="0" err="1" smtClean="0"/>
              <a:t>nonmonotonic</a:t>
            </a:r>
            <a:r>
              <a:rPr lang="en-US" dirty="0" smtClean="0"/>
              <a:t> operation (NOT</a:t>
            </a:r>
            <a:r>
              <a:rPr lang="en-US" baseline="0" dirty="0" smtClean="0"/>
              <a:t> IN r) leads to multiple models, and there is no (local) strategy to prevent it.</a:t>
            </a:r>
          </a:p>
          <a:p>
            <a:r>
              <a:rPr lang="en-US" baseline="0" dirty="0" smtClean="0"/>
              <a:t>We’ll return to this example…</a:t>
            </a:r>
          </a:p>
          <a:p>
            <a:r>
              <a:rPr lang="en-US" baseline="0" dirty="0" smtClean="0"/>
              <a:t>p is asserted at time 1, persisted by a separate rule.</a:t>
            </a:r>
          </a:p>
          <a:p>
            <a:r>
              <a:rPr lang="en-US" baseline="0" dirty="0" smtClean="0"/>
              <a:t>rule 3 is false at time 2 irrespective of location</a:t>
            </a:r>
          </a:p>
          <a:p>
            <a:endParaRPr lang="en-US" baseline="0" dirty="0" smtClean="0"/>
          </a:p>
          <a:p>
            <a:r>
              <a:rPr lang="en-US" baseline="0" dirty="0" smtClean="0"/>
              <a:t>think about retracted</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85</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Begins</a:t>
            </a:r>
            <a:r>
              <a:rPr lang="en-US" baseline="0" dirty="0" smtClean="0"/>
              <a:t> to answer: which programs have a UUM?  Conjecture: the monotone ones. Theorem M =&gt; C.</a:t>
            </a:r>
          </a:p>
          <a:p>
            <a:r>
              <a:rPr lang="en-US" baseline="0" dirty="0" smtClean="0"/>
              <a:t>We now have a program test for EC.</a:t>
            </a:r>
          </a:p>
          <a:p>
            <a:r>
              <a:rPr lang="en-US" baseline="0" dirty="0" smtClean="0"/>
              <a:t>If we can express all DS monotonically, we have won the game and saved the world – arbitrary scale, coordination free distributed systems.</a:t>
            </a:r>
            <a:endParaRPr lang="en-US" dirty="0"/>
          </a:p>
        </p:txBody>
      </p:sp>
      <p:sp>
        <p:nvSpPr>
          <p:cNvPr id="4" name="Slide Number Placeholder 3"/>
          <p:cNvSpPr>
            <a:spLocks noGrp="1"/>
          </p:cNvSpPr>
          <p:nvPr>
            <p:ph type="sldNum" sz="quarter" idx="10"/>
          </p:nvPr>
        </p:nvSpPr>
        <p:spPr/>
        <p:txBody>
          <a:bodyPr/>
          <a:lstStyle/>
          <a:p>
            <a:fld id="{AD58EA54-D586-B344-B4F3-4632D1C2835F}" type="slidenum">
              <a:rPr lang="en-US" smtClean="0"/>
              <a:t>86</a:t>
            </a:fld>
            <a:endParaRPr lang="en-US"/>
          </a:p>
        </p:txBody>
      </p:sp>
    </p:spTree>
    <p:extLst>
      <p:ext uri="{BB962C8B-B14F-4D97-AF65-F5344CB8AC3E}">
        <p14:creationId xmlns:p14="http://schemas.microsoft.com/office/powerpoint/2010/main" val="71736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88</a:t>
            </a:fld>
            <a:endParaRPr lang="en-US"/>
          </a:p>
        </p:txBody>
      </p:sp>
    </p:spTree>
    <p:extLst>
      <p:ext uri="{BB962C8B-B14F-4D97-AF65-F5344CB8AC3E}">
        <p14:creationId xmlns:p14="http://schemas.microsoft.com/office/powerpoint/2010/main" val="3584503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a:t>
            </a:r>
            <a:r>
              <a:rPr lang="en-US" dirty="0" err="1" smtClean="0"/>
              <a:t>nonmonotonic</a:t>
            </a:r>
            <a:r>
              <a:rPr lang="en-US" dirty="0" smtClean="0"/>
              <a:t> operation (NOT</a:t>
            </a:r>
            <a:r>
              <a:rPr lang="en-US" baseline="0" dirty="0" smtClean="0"/>
              <a:t> IN r) leads to multiple models, and there is no (local) strategy to prevent it.</a:t>
            </a:r>
          </a:p>
          <a:p>
            <a:r>
              <a:rPr lang="en-US" baseline="0" dirty="0" smtClean="0"/>
              <a:t>We’ll return to this example…</a:t>
            </a:r>
          </a:p>
          <a:p>
            <a:r>
              <a:rPr lang="en-US" baseline="0" dirty="0" smtClean="0"/>
              <a:t>p is asserted at time 1, persisted by a separate rule.</a:t>
            </a:r>
          </a:p>
          <a:p>
            <a:r>
              <a:rPr lang="en-US" baseline="0" dirty="0" smtClean="0"/>
              <a:t>rule 3 is false at time 2 irrespective of location</a:t>
            </a:r>
          </a:p>
          <a:p>
            <a:endParaRPr lang="en-US" baseline="0" dirty="0" smtClean="0"/>
          </a:p>
          <a:p>
            <a:r>
              <a:rPr lang="en-US" baseline="0" dirty="0" smtClean="0"/>
              <a:t>think about retracted</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89</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a:t>
            </a:r>
            <a:r>
              <a:rPr lang="en-US" dirty="0" err="1" smtClean="0"/>
              <a:t>nonmonotonic</a:t>
            </a:r>
            <a:r>
              <a:rPr lang="en-US" dirty="0" smtClean="0"/>
              <a:t> operation (NOT</a:t>
            </a:r>
            <a:r>
              <a:rPr lang="en-US" baseline="0" dirty="0" smtClean="0"/>
              <a:t> IN r) leads to multiple models, and there is no (local) strategy to prevent it.</a:t>
            </a:r>
          </a:p>
          <a:p>
            <a:r>
              <a:rPr lang="en-US" baseline="0" dirty="0" smtClean="0"/>
              <a:t>We’ll return to this example…</a:t>
            </a:r>
          </a:p>
          <a:p>
            <a:r>
              <a:rPr lang="en-US" baseline="0" dirty="0" smtClean="0"/>
              <a:t>p is asserted at time 1, persisted by a separate rule.</a:t>
            </a:r>
          </a:p>
          <a:p>
            <a:r>
              <a:rPr lang="en-US" baseline="0" dirty="0" smtClean="0"/>
              <a:t>rule 3 is false at time 2 irrespective of location</a:t>
            </a:r>
          </a:p>
          <a:p>
            <a:endParaRPr lang="en-US" baseline="0" dirty="0" smtClean="0"/>
          </a:p>
          <a:p>
            <a:r>
              <a:rPr lang="en-US" baseline="0" dirty="0" smtClean="0"/>
              <a:t>think about retracted</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90</a:t>
            </a:fld>
            <a:endParaRPr lang="en-US"/>
          </a:p>
        </p:txBody>
      </p:sp>
    </p:spTree>
    <p:extLst>
      <p:ext uri="{BB962C8B-B14F-4D97-AF65-F5344CB8AC3E}">
        <p14:creationId xmlns:p14="http://schemas.microsoft.com/office/powerpoint/2010/main" val="1913259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92</a:t>
            </a:fld>
            <a:endParaRPr lang="en-US"/>
          </a:p>
        </p:txBody>
      </p:sp>
    </p:spTree>
    <p:extLst>
      <p:ext uri="{BB962C8B-B14F-4D97-AF65-F5344CB8AC3E}">
        <p14:creationId xmlns:p14="http://schemas.microsoft.com/office/powerpoint/2010/main" val="320911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counter contain at the time a</a:t>
            </a:r>
            <a:r>
              <a:rPr lang="en-US" baseline="0" dirty="0" smtClean="0"/>
              <a:t> request is received?  What is included in the response.</a:t>
            </a:r>
            <a:endParaRPr lang="en-US" dirty="0" smtClean="0"/>
          </a:p>
        </p:txBody>
      </p:sp>
      <p:sp>
        <p:nvSpPr>
          <p:cNvPr id="4" name="Slide Number Placeholder 3"/>
          <p:cNvSpPr>
            <a:spLocks noGrp="1"/>
          </p:cNvSpPr>
          <p:nvPr>
            <p:ph type="sldNum" sz="quarter" idx="10"/>
          </p:nvPr>
        </p:nvSpPr>
        <p:spPr/>
        <p:txBody>
          <a:bodyPr/>
          <a:lstStyle/>
          <a:p>
            <a:fld id="{7F46B0F4-3573-4349-9D2B-9DAC6B595C85}" type="slidenum">
              <a:rPr lang="en-US" smtClean="0"/>
              <a:t>8</a:t>
            </a:fld>
            <a:endParaRPr lang="en-US"/>
          </a:p>
        </p:txBody>
      </p:sp>
    </p:spTree>
    <p:extLst>
      <p:ext uri="{BB962C8B-B14F-4D97-AF65-F5344CB8AC3E}">
        <p14:creationId xmlns:p14="http://schemas.microsoft.com/office/powerpoint/2010/main" val="144038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DJs MEAN in the presence of partial failure?  How do we know when a DJ is “complete?”</a:t>
            </a:r>
          </a:p>
          <a:p>
            <a:r>
              <a:rPr lang="en-US" baseline="0" dirty="0" smtClean="0"/>
              <a:t>How do we even express real techniques like retry in such an abstraction?</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9</a:t>
            </a:fld>
            <a:endParaRPr lang="en-US"/>
          </a:p>
        </p:txBody>
      </p:sp>
    </p:spTree>
    <p:extLst>
      <p:ext uri="{BB962C8B-B14F-4D97-AF65-F5344CB8AC3E}">
        <p14:creationId xmlns:p14="http://schemas.microsoft.com/office/powerpoint/2010/main" val="151904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design maxim: the right language for a domain brings into focus</a:t>
            </a:r>
            <a:r>
              <a:rPr lang="en-US" baseline="0" dirty="0" smtClean="0"/>
              <a:t> the hard things about the domain, hides the other stuff</a:t>
            </a:r>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10</a:t>
            </a:fld>
            <a:endParaRPr lang="en-US"/>
          </a:p>
        </p:txBody>
      </p:sp>
    </p:spTree>
    <p:extLst>
      <p:ext uri="{BB962C8B-B14F-4D97-AF65-F5344CB8AC3E}">
        <p14:creationId xmlns:p14="http://schemas.microsoft.com/office/powerpoint/2010/main" val="219763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signature feature of </a:t>
            </a:r>
            <a:r>
              <a:rPr lang="en-US" dirty="0" err="1"/>
              <a:t>dedalus</a:t>
            </a:r>
            <a:r>
              <a:rPr lang="en-US" dirty="0"/>
              <a:t> is reification of logical time into facts, along with strict constraints on how and when time "moves forward"</a:t>
            </a:r>
          </a:p>
        </p:txBody>
      </p:sp>
      <p:sp>
        <p:nvSpPr>
          <p:cNvPr id="4" name="Slide Number Placeholder 3"/>
          <p:cNvSpPr>
            <a:spLocks noGrp="1"/>
          </p:cNvSpPr>
          <p:nvPr>
            <p:ph type="sldNum" sz="quarter" idx="10"/>
          </p:nvPr>
        </p:nvSpPr>
        <p:spPr/>
        <p:txBody>
          <a:bodyPr/>
          <a:lstStyle/>
          <a:p>
            <a:fld id="{AD58EA54-D586-B344-B4F3-4632D1C2835F}" type="slidenum">
              <a:rPr lang="en-US" smtClean="0"/>
              <a:t>11</a:t>
            </a:fld>
            <a:endParaRPr lang="en-US"/>
          </a:p>
        </p:txBody>
      </p:sp>
    </p:spTree>
    <p:extLst>
      <p:ext uri="{BB962C8B-B14F-4D97-AF65-F5344CB8AC3E}">
        <p14:creationId xmlns:p14="http://schemas.microsoft.com/office/powerpoint/2010/main" val="193299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8EA54-D586-B344-B4F3-4632D1C2835F}" type="slidenum">
              <a:rPr lang="en-US" smtClean="0"/>
              <a:t>12</a:t>
            </a:fld>
            <a:endParaRPr lang="en-US"/>
          </a:p>
        </p:txBody>
      </p:sp>
    </p:spTree>
    <p:extLst>
      <p:ext uri="{BB962C8B-B14F-4D97-AF65-F5344CB8AC3E}">
        <p14:creationId xmlns:p14="http://schemas.microsoft.com/office/powerpoint/2010/main" val="235058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15</a:t>
            </a:fld>
            <a:endParaRPr lang="en-US"/>
          </a:p>
        </p:txBody>
      </p:sp>
    </p:spTree>
    <p:extLst>
      <p:ext uri="{BB962C8B-B14F-4D97-AF65-F5344CB8AC3E}">
        <p14:creationId xmlns:p14="http://schemas.microsoft.com/office/powerpoint/2010/main" val="196018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Atomicity</a:t>
            </a:r>
            <a:r>
              <a:rPr lang="en-US" baseline="0" dirty="0" smtClean="0"/>
              <a:t> -- </a:t>
            </a:r>
            <a:r>
              <a:rPr lang="en-US" dirty="0" smtClean="0"/>
              <a:t>Certain facts must occur </a:t>
            </a:r>
            <a:r>
              <a:rPr lang="en-US" i="1" dirty="0" smtClean="0"/>
              <a:t>together</a:t>
            </a:r>
            <a:endParaRPr lang="en-US" dirty="0" smtClean="0"/>
          </a:p>
          <a:p>
            <a:r>
              <a:rPr lang="en-US" dirty="0" err="1" smtClean="0"/>
              <a:t>Sequentiality</a:t>
            </a:r>
            <a:r>
              <a:rPr lang="en-US" baseline="0" dirty="0" smtClean="0"/>
              <a:t> -- </a:t>
            </a:r>
            <a:r>
              <a:rPr lang="en-US" dirty="0" smtClean="0"/>
              <a:t>Certain facts must occur </a:t>
            </a:r>
            <a:r>
              <a:rPr lang="en-US" i="1" dirty="0" smtClean="0"/>
              <a:t>in order</a:t>
            </a:r>
          </a:p>
          <a:p>
            <a:r>
              <a:rPr lang="en-US" dirty="0" smtClean="0"/>
              <a:t>Mutual exclusion</a:t>
            </a:r>
            <a:r>
              <a:rPr lang="en-US" baseline="0" dirty="0" smtClean="0"/>
              <a:t> -- </a:t>
            </a:r>
            <a:r>
              <a:rPr lang="en-US" dirty="0" smtClean="0"/>
              <a:t>Certain facts </a:t>
            </a:r>
            <a:r>
              <a:rPr lang="en-US" i="1" dirty="0" smtClean="0"/>
              <a:t>cannot</a:t>
            </a:r>
            <a:r>
              <a:rPr lang="en-US" dirty="0" smtClean="0"/>
              <a:t> occur together.</a:t>
            </a:r>
          </a:p>
          <a:p>
            <a:r>
              <a:rPr lang="en-US" dirty="0" smtClean="0"/>
              <a:t>We did</a:t>
            </a:r>
            <a:r>
              <a:rPr lang="en-US" baseline="0" dirty="0" smtClean="0"/>
              <a:t> not go whole-hog temporal logic.  It turns out we need a very small </a:t>
            </a:r>
            <a:r>
              <a:rPr lang="en-US" baseline="0" dirty="0" err="1" smtClean="0"/>
              <a:t>addtion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F46B0F4-3573-4349-9D2B-9DAC6B595C85}" type="slidenum">
              <a:rPr lang="en-US" smtClean="0"/>
              <a:t>16</a:t>
            </a:fld>
            <a:endParaRPr lang="en-US"/>
          </a:p>
        </p:txBody>
      </p:sp>
    </p:spTree>
    <p:extLst>
      <p:ext uri="{BB962C8B-B14F-4D97-AF65-F5344CB8AC3E}">
        <p14:creationId xmlns:p14="http://schemas.microsoft.com/office/powerpoint/2010/main" val="419592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FD35F5-F715-BA4D-B2DC-ADDECB532275}"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400963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D35F5-F715-BA4D-B2DC-ADDECB532275}"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72108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D35F5-F715-BA4D-B2DC-ADDECB532275}"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310786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D35F5-F715-BA4D-B2DC-ADDECB532275}"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414101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D35F5-F715-BA4D-B2DC-ADDECB532275}"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232909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FD35F5-F715-BA4D-B2DC-ADDECB532275}"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9312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D35F5-F715-BA4D-B2DC-ADDECB532275}" type="datetimeFigureOut">
              <a:rPr lang="en-US" smtClean="0"/>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358393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FD35F5-F715-BA4D-B2DC-ADDECB532275}" type="datetimeFigureOut">
              <a:rPr lang="en-US" smtClean="0"/>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75464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D35F5-F715-BA4D-B2DC-ADDECB532275}" type="datetimeFigureOut">
              <a:rPr lang="en-US" smtClean="0"/>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82203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D35F5-F715-BA4D-B2DC-ADDECB532275}"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29275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D35F5-F715-BA4D-B2DC-ADDECB532275}"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15188-3EEB-6144-904E-758520C71A5A}" type="slidenum">
              <a:rPr lang="en-US" smtClean="0"/>
              <a:t>‹#›</a:t>
            </a:fld>
            <a:endParaRPr lang="en-US"/>
          </a:p>
        </p:txBody>
      </p:sp>
    </p:spTree>
    <p:extLst>
      <p:ext uri="{BB962C8B-B14F-4D97-AF65-F5344CB8AC3E}">
        <p14:creationId xmlns:p14="http://schemas.microsoft.com/office/powerpoint/2010/main" val="385428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D35F5-F715-BA4D-B2DC-ADDECB532275}" type="datetimeFigureOut">
              <a:rPr lang="en-US" smtClean="0"/>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15188-3EEB-6144-904E-758520C71A5A}" type="slidenum">
              <a:rPr lang="en-US" smtClean="0"/>
              <a:t>‹#›</a:t>
            </a:fld>
            <a:endParaRPr lang="en-US"/>
          </a:p>
        </p:txBody>
      </p:sp>
    </p:spTree>
    <p:extLst>
      <p:ext uri="{BB962C8B-B14F-4D97-AF65-F5344CB8AC3E}">
        <p14:creationId xmlns:p14="http://schemas.microsoft.com/office/powerpoint/2010/main" val="30700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8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24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bloom-lang.net"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379" y="451536"/>
            <a:ext cx="8751765" cy="3984906"/>
          </a:xfrm>
        </p:spPr>
        <p:txBody>
          <a:bodyPr>
            <a:normAutofit/>
          </a:bodyPr>
          <a:lstStyle/>
          <a:p>
            <a:pPr algn="l"/>
            <a:r>
              <a:rPr lang="en-US" dirty="0" smtClean="0"/>
              <a:t>Declarative Distributed Programming with</a:t>
            </a:r>
            <a:br>
              <a:rPr lang="en-US" dirty="0" smtClean="0"/>
            </a:br>
            <a:r>
              <a:rPr lang="en-US" dirty="0" err="1" smtClean="0">
                <a:solidFill>
                  <a:srgbClr val="FF0000"/>
                </a:solidFill>
              </a:rPr>
              <a:t>Dedalus</a:t>
            </a:r>
            <a:r>
              <a:rPr lang="en-US" dirty="0" smtClean="0">
                <a:solidFill>
                  <a:srgbClr val="FF0000"/>
                </a:solidFill>
              </a:rPr>
              <a:t> </a:t>
            </a:r>
            <a:r>
              <a:rPr lang="en-US" dirty="0" smtClean="0"/>
              <a:t>and </a:t>
            </a:r>
            <a:r>
              <a:rPr lang="en-US" dirty="0" smtClean="0">
                <a:solidFill>
                  <a:srgbClr val="FF0000"/>
                </a:solidFill>
              </a:rPr>
              <a:t>Bloom</a:t>
            </a:r>
            <a:endParaRPr lang="en-US" dirty="0">
              <a:solidFill>
                <a:srgbClr val="FF0000"/>
              </a:solidFill>
            </a:endParaRPr>
          </a:p>
        </p:txBody>
      </p:sp>
      <p:sp>
        <p:nvSpPr>
          <p:cNvPr id="3" name="Subtitle 2"/>
          <p:cNvSpPr>
            <a:spLocks noGrp="1"/>
          </p:cNvSpPr>
          <p:nvPr>
            <p:ph type="subTitle" idx="1"/>
          </p:nvPr>
        </p:nvSpPr>
        <p:spPr>
          <a:xfrm>
            <a:off x="294379" y="4460328"/>
            <a:ext cx="6400800" cy="1752600"/>
          </a:xfrm>
        </p:spPr>
        <p:txBody>
          <a:bodyPr/>
          <a:lstStyle/>
          <a:p>
            <a:pPr algn="l"/>
            <a:r>
              <a:rPr lang="en-US" dirty="0" smtClean="0"/>
              <a:t>Peter Alvaro, Neil Conway</a:t>
            </a:r>
          </a:p>
          <a:p>
            <a:pPr algn="l"/>
            <a:r>
              <a:rPr lang="en-US" dirty="0" smtClean="0"/>
              <a:t>UC Berkeley</a:t>
            </a:r>
            <a:endParaRPr lang="en-US" dirty="0"/>
          </a:p>
        </p:txBody>
      </p:sp>
      <p:pic>
        <p:nvPicPr>
          <p:cNvPr id="5" name="Picture 4" descr="ucseal_line_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09" y="4227668"/>
            <a:ext cx="2257672" cy="2257672"/>
          </a:xfrm>
          <a:prstGeom prst="rect">
            <a:avLst/>
          </a:prstGeom>
        </p:spPr>
      </p:pic>
    </p:spTree>
    <p:extLst>
      <p:ext uri="{BB962C8B-B14F-4D97-AF65-F5344CB8AC3E}">
        <p14:creationId xmlns:p14="http://schemas.microsoft.com/office/powerpoint/2010/main" val="292695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Received Wisdom</a:t>
            </a:r>
            <a:endParaRPr lang="en-US" dirty="0"/>
          </a:p>
        </p:txBody>
      </p:sp>
      <p:sp>
        <p:nvSpPr>
          <p:cNvPr id="4" name="Rectangle 3"/>
          <p:cNvSpPr/>
          <p:nvPr/>
        </p:nvSpPr>
        <p:spPr>
          <a:xfrm>
            <a:off x="457200" y="1482297"/>
            <a:ext cx="8229600" cy="5262980"/>
          </a:xfrm>
          <a:prstGeom prst="rect">
            <a:avLst/>
          </a:prstGeom>
        </p:spPr>
        <p:txBody>
          <a:bodyPr wrap="square">
            <a:spAutoFit/>
          </a:bodyPr>
          <a:lstStyle/>
          <a:p>
            <a:r>
              <a:rPr lang="en-US" sz="2800" dirty="0">
                <a:latin typeface="Raleway"/>
                <a:cs typeface="Raleway"/>
              </a:rPr>
              <a:t>We argue that objects that interact in a distributed system need to </a:t>
            </a:r>
            <a:r>
              <a:rPr lang="en-US" sz="2800" dirty="0" smtClean="0">
                <a:latin typeface="Raleway"/>
                <a:cs typeface="Raleway"/>
              </a:rPr>
              <a:t>be dealt </a:t>
            </a:r>
            <a:r>
              <a:rPr lang="en-US" sz="2800" dirty="0">
                <a:latin typeface="Raleway"/>
                <a:cs typeface="Raleway"/>
              </a:rPr>
              <a:t>with in ways that </a:t>
            </a:r>
            <a:r>
              <a:rPr lang="en-US" sz="2800" dirty="0" smtClean="0">
                <a:latin typeface="Raleway"/>
                <a:cs typeface="Raleway"/>
              </a:rPr>
              <a:t>are intrinsically </a:t>
            </a:r>
            <a:r>
              <a:rPr lang="en-US" sz="2800" dirty="0">
                <a:latin typeface="Raleway"/>
                <a:cs typeface="Raleway"/>
              </a:rPr>
              <a:t>different from objects that interact in a single </a:t>
            </a:r>
            <a:r>
              <a:rPr lang="en-US" sz="2800" dirty="0" smtClean="0">
                <a:latin typeface="Raleway"/>
                <a:cs typeface="Raleway"/>
              </a:rPr>
              <a:t>address space</a:t>
            </a:r>
            <a:r>
              <a:rPr lang="en-US" sz="2800" dirty="0">
                <a:latin typeface="Raleway"/>
                <a:cs typeface="Raleway"/>
              </a:rPr>
              <a:t>. These differences </a:t>
            </a:r>
            <a:r>
              <a:rPr lang="en-US" sz="2800" dirty="0" smtClean="0">
                <a:latin typeface="Raleway"/>
                <a:cs typeface="Raleway"/>
              </a:rPr>
              <a:t>are required </a:t>
            </a:r>
            <a:r>
              <a:rPr lang="en-US" sz="2800" dirty="0">
                <a:latin typeface="Raleway"/>
                <a:cs typeface="Raleway"/>
              </a:rPr>
              <a:t>because distributed systems require that the programmer </a:t>
            </a:r>
            <a:r>
              <a:rPr lang="en-US" sz="2800" dirty="0" smtClean="0">
                <a:latin typeface="Raleway"/>
                <a:cs typeface="Raleway"/>
              </a:rPr>
              <a:t>be aware </a:t>
            </a:r>
            <a:r>
              <a:rPr lang="en-US" sz="2800" dirty="0">
                <a:latin typeface="Raleway"/>
                <a:cs typeface="Raleway"/>
              </a:rPr>
              <a:t>of latency, have a </a:t>
            </a:r>
            <a:r>
              <a:rPr lang="en-US" sz="2800" dirty="0" smtClean="0">
                <a:latin typeface="Raleway"/>
                <a:cs typeface="Raleway"/>
              </a:rPr>
              <a:t>different </a:t>
            </a:r>
            <a:r>
              <a:rPr lang="en-US" sz="2800" dirty="0">
                <a:latin typeface="Raleway"/>
                <a:cs typeface="Raleway"/>
              </a:rPr>
              <a:t>model of memory access, and take into account issues </a:t>
            </a:r>
            <a:r>
              <a:rPr lang="en-US" sz="2800" dirty="0" smtClean="0">
                <a:latin typeface="Raleway"/>
                <a:cs typeface="Raleway"/>
              </a:rPr>
              <a:t>of concurrency </a:t>
            </a:r>
            <a:r>
              <a:rPr lang="en-US" sz="2800" dirty="0">
                <a:latin typeface="Raleway"/>
                <a:cs typeface="Raleway"/>
              </a:rPr>
              <a:t>and partial failure</a:t>
            </a:r>
            <a:r>
              <a:rPr lang="en-US" sz="2800" dirty="0" smtClean="0">
                <a:latin typeface="Raleway"/>
                <a:cs typeface="Raleway"/>
              </a:rPr>
              <a:t>.</a:t>
            </a:r>
          </a:p>
          <a:p>
            <a:endParaRPr lang="en-US" sz="2800" dirty="0" smtClean="0">
              <a:latin typeface="Raleway"/>
              <a:cs typeface="Raleway"/>
            </a:endParaRPr>
          </a:p>
          <a:p>
            <a:pPr algn="r"/>
            <a:r>
              <a:rPr lang="en-US" sz="2800" dirty="0" smtClean="0">
                <a:latin typeface="Raleway"/>
                <a:cs typeface="Raleway"/>
              </a:rPr>
              <a:t>Jim Waldo et al.,</a:t>
            </a:r>
          </a:p>
          <a:p>
            <a:pPr algn="r"/>
            <a:r>
              <a:rPr lang="en-US" sz="2800" b="1" dirty="0">
                <a:latin typeface="Raleway"/>
                <a:cs typeface="Raleway"/>
              </a:rPr>
              <a:t>A Note on Distributed </a:t>
            </a:r>
            <a:r>
              <a:rPr lang="en-US" sz="2800" b="1" dirty="0" smtClean="0">
                <a:latin typeface="Raleway"/>
                <a:cs typeface="Raleway"/>
              </a:rPr>
              <a:t>Computing</a:t>
            </a:r>
            <a:r>
              <a:rPr lang="en-US" sz="2800" dirty="0" smtClean="0">
                <a:latin typeface="Raleway"/>
                <a:cs typeface="Raleway"/>
              </a:rPr>
              <a:t> (1994)</a:t>
            </a:r>
            <a:endParaRPr lang="en-US" sz="2800" b="1" dirty="0">
              <a:latin typeface="Raleway"/>
              <a:cs typeface="Raleway"/>
            </a:endParaRPr>
          </a:p>
        </p:txBody>
      </p:sp>
    </p:spTree>
    <p:extLst>
      <p:ext uri="{BB962C8B-B14F-4D97-AF65-F5344CB8AC3E}">
        <p14:creationId xmlns:p14="http://schemas.microsoft.com/office/powerpoint/2010/main" val="272286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err="1" smtClean="0"/>
              <a:t>Dedalus</a:t>
            </a:r>
            <a:r>
              <a:rPr lang="en-US" dirty="0" smtClean="0"/>
              <a:t/>
            </a:r>
            <a:br>
              <a:rPr lang="en-US" dirty="0" smtClean="0"/>
            </a:br>
            <a:r>
              <a:rPr lang="en-US" dirty="0" smtClean="0"/>
              <a:t>(it’s about time)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4000" dirty="0" smtClean="0"/>
              <a:t>Explicitly </a:t>
            </a:r>
            <a:r>
              <a:rPr lang="en-US" sz="4000" dirty="0"/>
              <a:t>represent </a:t>
            </a:r>
            <a:r>
              <a:rPr lang="en-US" sz="4000" b="1" dirty="0">
                <a:solidFill>
                  <a:srgbClr val="FF0000"/>
                </a:solidFill>
              </a:rPr>
              <a:t>logical time</a:t>
            </a:r>
            <a:r>
              <a:rPr lang="en-US" sz="4000" dirty="0"/>
              <a:t> as </a:t>
            </a:r>
            <a:r>
              <a:rPr lang="en-US" sz="4000" dirty="0" smtClean="0"/>
              <a:t>an attribute </a:t>
            </a:r>
            <a:r>
              <a:rPr lang="en-US" sz="4000" dirty="0"/>
              <a:t>of all </a:t>
            </a:r>
            <a:r>
              <a:rPr lang="en-US" sz="4000" dirty="0" smtClean="0"/>
              <a:t>knowledge</a:t>
            </a:r>
            <a:endParaRPr lang="en-US" sz="4000" dirty="0"/>
          </a:p>
          <a:p>
            <a:pPr marL="0" indent="0">
              <a:buNone/>
            </a:pPr>
            <a:endParaRPr lang="en-US" dirty="0"/>
          </a:p>
        </p:txBody>
      </p:sp>
      <p:sp>
        <p:nvSpPr>
          <p:cNvPr id="5" name="Content Placeholder 2"/>
          <p:cNvSpPr txBox="1">
            <a:spLocks/>
          </p:cNvSpPr>
          <p:nvPr/>
        </p:nvSpPr>
        <p:spPr>
          <a:xfrm>
            <a:off x="457200" y="5177284"/>
            <a:ext cx="8229600" cy="168071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8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24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r>
              <a:rPr lang="en-US" dirty="0" smtClean="0"/>
              <a:t>“</a:t>
            </a:r>
            <a:r>
              <a:rPr lang="en-US" i="1" dirty="0" smtClean="0"/>
              <a:t>Time is a device that was invented to keep everything from happening at once.</a:t>
            </a:r>
            <a:r>
              <a:rPr lang="en-US" dirty="0" smtClean="0"/>
              <a:t>”</a:t>
            </a:r>
          </a:p>
          <a:p>
            <a:pPr marL="0" indent="0" algn="r">
              <a:buFont typeface="Arial"/>
              <a:buNone/>
            </a:pPr>
            <a:r>
              <a:rPr lang="en-US" dirty="0" smtClean="0"/>
              <a:t>(Unattributed)</a:t>
            </a:r>
            <a:endParaRPr lang="en-US" dirty="0"/>
          </a:p>
        </p:txBody>
      </p:sp>
    </p:spTree>
    <p:extLst>
      <p:ext uri="{BB962C8B-B14F-4D97-AF65-F5344CB8AC3E}">
        <p14:creationId xmlns:p14="http://schemas.microsoft.com/office/powerpoint/2010/main" val="22645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Dedalus</a:t>
            </a:r>
            <a:r>
              <a:rPr lang="en-US" dirty="0" smtClean="0"/>
              <a:t>: Syntax</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Datalog + temporal modifiers</a:t>
            </a:r>
            <a:endParaRPr lang="en-US" sz="3600" dirty="0"/>
          </a:p>
          <a:p>
            <a:pPr marL="971550" lvl="1" indent="-514350">
              <a:buFont typeface="+mj-lt"/>
              <a:buAutoNum type="arabicPeriod"/>
            </a:pPr>
            <a:r>
              <a:rPr lang="en-US" sz="3200" b="1" dirty="0" smtClean="0"/>
              <a:t>Instantaneous </a:t>
            </a:r>
            <a:r>
              <a:rPr lang="en-US" sz="3200" dirty="0" smtClean="0"/>
              <a:t>(</a:t>
            </a:r>
            <a:r>
              <a:rPr lang="en-US" sz="3200" i="1" dirty="0" smtClean="0"/>
              <a:t>deduction</a:t>
            </a:r>
            <a:r>
              <a:rPr lang="en-US" sz="3200" dirty="0" smtClean="0"/>
              <a:t>)</a:t>
            </a:r>
            <a:endParaRPr lang="en-US" sz="3200" dirty="0"/>
          </a:p>
          <a:p>
            <a:pPr marL="971550" lvl="1" indent="-514350">
              <a:buFont typeface="+mj-lt"/>
              <a:buAutoNum type="arabicPeriod"/>
            </a:pPr>
            <a:r>
              <a:rPr lang="en-US" sz="3200" b="1" dirty="0" smtClean="0"/>
              <a:t>Deferred</a:t>
            </a:r>
            <a:r>
              <a:rPr lang="en-US" sz="3200" dirty="0" smtClean="0"/>
              <a:t> (</a:t>
            </a:r>
            <a:r>
              <a:rPr lang="en-US" sz="3200" i="1" dirty="0" smtClean="0"/>
              <a:t>sequencing</a:t>
            </a:r>
            <a:r>
              <a:rPr lang="en-US" sz="3200" dirty="0" smtClean="0"/>
              <a:t>)</a:t>
            </a:r>
          </a:p>
          <a:p>
            <a:pPr lvl="2"/>
            <a:r>
              <a:rPr lang="en-US" sz="2800" dirty="0" smtClean="0"/>
              <a:t>True at </a:t>
            </a:r>
            <a:r>
              <a:rPr lang="en-US" sz="2800" dirty="0" smtClean="0">
                <a:solidFill>
                  <a:srgbClr val="FF0000"/>
                </a:solidFill>
              </a:rPr>
              <a:t>successor</a:t>
            </a:r>
            <a:r>
              <a:rPr lang="en-US" sz="2800" dirty="0" smtClean="0"/>
              <a:t> time</a:t>
            </a:r>
            <a:endParaRPr lang="en-US" sz="2800" i="1" dirty="0" smtClean="0"/>
          </a:p>
          <a:p>
            <a:pPr marL="971550" lvl="1" indent="-514350">
              <a:buFont typeface="+mj-lt"/>
              <a:buAutoNum type="arabicPeriod"/>
            </a:pPr>
            <a:r>
              <a:rPr lang="en-US" sz="3200" b="1" dirty="0" smtClean="0"/>
              <a:t>Asynchronous</a:t>
            </a:r>
            <a:r>
              <a:rPr lang="en-US" sz="3200" dirty="0" smtClean="0"/>
              <a:t> </a:t>
            </a:r>
            <a:r>
              <a:rPr lang="en-US" sz="3200" dirty="0"/>
              <a:t>(</a:t>
            </a:r>
            <a:r>
              <a:rPr lang="en-US" sz="3200" i="1" dirty="0" smtClean="0"/>
              <a:t>communication</a:t>
            </a:r>
            <a:r>
              <a:rPr lang="en-US" sz="3200" dirty="0" smtClean="0"/>
              <a:t>)</a:t>
            </a:r>
          </a:p>
          <a:p>
            <a:pPr lvl="2"/>
            <a:r>
              <a:rPr lang="en-US" sz="2800" dirty="0" smtClean="0"/>
              <a:t>True at </a:t>
            </a:r>
            <a:r>
              <a:rPr lang="en-US" sz="2800" dirty="0" smtClean="0">
                <a:solidFill>
                  <a:srgbClr val="FF0000"/>
                </a:solidFill>
              </a:rPr>
              <a:t>nondeterministic</a:t>
            </a:r>
            <a:r>
              <a:rPr lang="en-US" sz="2800" dirty="0" smtClean="0"/>
              <a:t> future time</a:t>
            </a:r>
          </a:p>
        </p:txBody>
      </p:sp>
    </p:spTree>
    <p:extLst>
      <p:ext uri="{BB962C8B-B14F-4D97-AF65-F5344CB8AC3E}">
        <p14:creationId xmlns:p14="http://schemas.microsoft.com/office/powerpoint/2010/main" val="352456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Dedalus: Syntax</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pPr marL="514350" indent="-514350">
              <a:buAutoNum type="arabicParenBoth"/>
            </a:pPr>
            <a:r>
              <a:rPr lang="en-US" sz="2600" b="1" dirty="0" smtClean="0"/>
              <a:t>Deductive rule: </a:t>
            </a:r>
            <a:r>
              <a:rPr lang="en-US" sz="2600" dirty="0" smtClean="0"/>
              <a:t>(Plain Datalog)</a:t>
            </a:r>
          </a:p>
          <a:p>
            <a:pPr marL="514350" indent="-514350">
              <a:buNone/>
            </a:pPr>
            <a:r>
              <a:rPr lang="en-US" sz="2600" dirty="0" smtClean="0"/>
              <a:t/>
            </a:r>
            <a:br>
              <a:rPr lang="en-US" sz="2600" dirty="0" smtClean="0"/>
            </a:br>
            <a:endParaRPr lang="en-US" sz="2600" dirty="0" smtClean="0"/>
          </a:p>
          <a:p>
            <a:pPr>
              <a:buNone/>
            </a:pPr>
            <a:r>
              <a:rPr lang="en-US" sz="2600" b="1" dirty="0" smtClean="0"/>
              <a:t>(2) Inductive rule: </a:t>
            </a:r>
            <a:r>
              <a:rPr lang="en-US" sz="2600" dirty="0" smtClean="0"/>
              <a:t>(Constraint across “next” </a:t>
            </a:r>
            <a:r>
              <a:rPr lang="en-US" sz="2600" dirty="0" err="1" smtClean="0"/>
              <a:t>timestep</a:t>
            </a:r>
            <a:r>
              <a:rPr lang="en-US" sz="2600" dirty="0" smtClean="0"/>
              <a:t>)</a:t>
            </a:r>
          </a:p>
          <a:p>
            <a:pPr>
              <a:buNone/>
            </a:pPr>
            <a:endParaRPr lang="en-US" sz="2600" dirty="0" smtClean="0"/>
          </a:p>
          <a:p>
            <a:pPr>
              <a:buNone/>
            </a:pPr>
            <a:endParaRPr lang="en-US" sz="2600" dirty="0" smtClean="0"/>
          </a:p>
          <a:p>
            <a:pPr>
              <a:buNone/>
            </a:pPr>
            <a:r>
              <a:rPr lang="en-US" sz="2600" b="1" dirty="0" smtClean="0"/>
              <a:t>(3) </a:t>
            </a:r>
            <a:r>
              <a:rPr lang="en-US" sz="2600" b="1" dirty="0" err="1" smtClean="0"/>
              <a:t>Async</a:t>
            </a:r>
            <a:r>
              <a:rPr lang="en-US" sz="2600" b="1" dirty="0" smtClean="0"/>
              <a:t> rule: </a:t>
            </a:r>
            <a:r>
              <a:rPr lang="en-US" sz="2600" dirty="0" smtClean="0"/>
              <a:t>(Constraint across arbitrary </a:t>
            </a:r>
            <a:r>
              <a:rPr lang="en-US" sz="2600" dirty="0" err="1" smtClean="0"/>
              <a:t>timesteps</a:t>
            </a:r>
            <a:r>
              <a:rPr lang="en-US" sz="2600" dirty="0" smtClean="0"/>
              <a:t>)</a:t>
            </a:r>
          </a:p>
        </p:txBody>
      </p:sp>
      <p:sp>
        <p:nvSpPr>
          <p:cNvPr id="4" name="TextBox 3"/>
          <p:cNvSpPr txBox="1"/>
          <p:nvPr/>
        </p:nvSpPr>
        <p:spPr>
          <a:xfrm>
            <a:off x="1193800" y="2012632"/>
            <a:ext cx="7048499" cy="523220"/>
          </a:xfrm>
          <a:prstGeom prst="rect">
            <a:avLst/>
          </a:prstGeom>
          <a:noFill/>
          <a:ln w="25400" cap="flat" cmpd="sng" algn="ctr">
            <a:solidFill>
              <a:srgbClr val="4F81BD"/>
            </a:solidFill>
            <a:prstDash val="solid"/>
            <a:round/>
            <a:headEnd type="none" w="med" len="med"/>
            <a:tailEnd type="none" w="med" len="med"/>
          </a:ln>
        </p:spPr>
        <p:txBody>
          <a:bodyPr wrap="square" rtlCol="0">
            <a:spAutoFit/>
          </a:bodyPr>
          <a:lstStyle/>
          <a:p>
            <a:pPr algn="ctr"/>
            <a:r>
              <a:rPr lang="en-US" sz="2800" b="1" dirty="0" smtClean="0">
                <a:latin typeface="Inconsolata-dz"/>
                <a:cs typeface="Inconsolata-dz"/>
              </a:rPr>
              <a:t>p</a:t>
            </a:r>
            <a:r>
              <a:rPr lang="en-US" sz="2800" dirty="0" smtClean="0">
                <a:latin typeface="Inconsolata-dz"/>
                <a:cs typeface="Inconsolata-dz"/>
              </a:rPr>
              <a:t>(A,B,</a:t>
            </a:r>
            <a:r>
              <a:rPr lang="en-US" sz="2800" dirty="0" smtClean="0">
                <a:solidFill>
                  <a:srgbClr val="0000FF"/>
                </a:solidFill>
                <a:latin typeface="Inconsolata-dz"/>
                <a:cs typeface="Inconsolata-dz"/>
              </a:rPr>
              <a:t>S</a:t>
            </a:r>
            <a:r>
              <a:rPr lang="en-US" sz="2800" dirty="0" smtClean="0">
                <a:latin typeface="Inconsolata-dz"/>
                <a:cs typeface="Inconsolata-dz"/>
              </a:rPr>
              <a:t>) :- </a:t>
            </a:r>
            <a:r>
              <a:rPr lang="en-US" sz="2800" b="1" dirty="0" smtClean="0">
                <a:latin typeface="Inconsolata-dz"/>
                <a:cs typeface="Inconsolata-dz"/>
              </a:rPr>
              <a:t>q</a:t>
            </a:r>
            <a:r>
              <a:rPr lang="en-US" sz="2800" dirty="0" smtClean="0">
                <a:latin typeface="Inconsolata-dz"/>
                <a:cs typeface="Inconsolata-dz"/>
              </a:rPr>
              <a:t>(A,B,</a:t>
            </a:r>
            <a:r>
              <a:rPr lang="en-US" sz="2800" dirty="0" smtClean="0">
                <a:solidFill>
                  <a:srgbClr val="FF0000"/>
                </a:solidFill>
                <a:latin typeface="Inconsolata-dz"/>
                <a:cs typeface="Inconsolata-dz"/>
              </a:rPr>
              <a:t>T</a:t>
            </a:r>
            <a:r>
              <a:rPr lang="en-US" sz="2800" dirty="0" smtClean="0">
                <a:latin typeface="Inconsolata-dz"/>
                <a:cs typeface="Inconsolata-dz"/>
              </a:rPr>
              <a:t>), </a:t>
            </a:r>
            <a:r>
              <a:rPr lang="en-US" sz="2800" dirty="0" smtClean="0">
                <a:solidFill>
                  <a:srgbClr val="FF0000"/>
                </a:solidFill>
                <a:latin typeface="Inconsolata-dz"/>
                <a:cs typeface="Inconsolata-dz"/>
              </a:rPr>
              <a:t>T</a:t>
            </a:r>
            <a:r>
              <a:rPr lang="en-US" sz="2800" dirty="0" smtClean="0">
                <a:latin typeface="Inconsolata-dz"/>
                <a:cs typeface="Inconsolata-dz"/>
              </a:rPr>
              <a:t>=</a:t>
            </a:r>
            <a:r>
              <a:rPr lang="en-US" sz="2800" dirty="0" smtClean="0">
                <a:solidFill>
                  <a:srgbClr val="0000FF"/>
                </a:solidFill>
                <a:latin typeface="Inconsolata-dz"/>
                <a:cs typeface="Inconsolata-dz"/>
              </a:rPr>
              <a:t>S</a:t>
            </a:r>
            <a:r>
              <a:rPr lang="en-US" sz="2800" dirty="0">
                <a:latin typeface="Inconsolata-dz"/>
                <a:cs typeface="Inconsolata-dz"/>
              </a:rPr>
              <a:t>.</a:t>
            </a:r>
          </a:p>
        </p:txBody>
      </p:sp>
      <p:sp>
        <p:nvSpPr>
          <p:cNvPr id="7" name="TextBox 6"/>
          <p:cNvSpPr txBox="1"/>
          <p:nvPr/>
        </p:nvSpPr>
        <p:spPr>
          <a:xfrm>
            <a:off x="1335113" y="3350428"/>
            <a:ext cx="6473774" cy="523220"/>
          </a:xfrm>
          <a:prstGeom prst="rect">
            <a:avLst/>
          </a:prstGeom>
          <a:noFill/>
          <a:ln w="25400" cap="flat" cmpd="sng" algn="ctr">
            <a:solidFill>
              <a:srgbClr val="4F81BD"/>
            </a:solidFill>
            <a:prstDash val="solid"/>
            <a:round/>
            <a:headEnd type="none" w="med" len="med"/>
            <a:tailEnd type="none" w="med" len="med"/>
          </a:ln>
        </p:spPr>
        <p:txBody>
          <a:bodyPr wrap="square" rtlCol="0">
            <a:spAutoFit/>
          </a:bodyPr>
          <a:lstStyle/>
          <a:p>
            <a:r>
              <a:rPr lang="en-US" sz="2800" b="1" dirty="0" smtClean="0">
                <a:latin typeface="Inconsolata-dz"/>
                <a:cs typeface="Inconsolata-dz"/>
              </a:rPr>
              <a:t>p</a:t>
            </a:r>
            <a:r>
              <a:rPr lang="en-US" sz="2800" dirty="0" smtClean="0">
                <a:latin typeface="Inconsolata-dz"/>
                <a:cs typeface="Inconsolata-dz"/>
              </a:rPr>
              <a:t>(A,B,</a:t>
            </a:r>
            <a:r>
              <a:rPr lang="en-US" sz="2800" dirty="0" smtClean="0">
                <a:solidFill>
                  <a:srgbClr val="0000FF"/>
                </a:solidFill>
                <a:latin typeface="Inconsolata-dz"/>
                <a:cs typeface="Inconsolata-dz"/>
              </a:rPr>
              <a:t>S</a:t>
            </a:r>
            <a:r>
              <a:rPr lang="en-US" sz="2800" dirty="0" smtClean="0">
                <a:latin typeface="Inconsolata-dz"/>
                <a:cs typeface="Inconsolata-dz"/>
              </a:rPr>
              <a:t>) :- </a:t>
            </a:r>
            <a:r>
              <a:rPr lang="en-US" sz="2800" b="1" dirty="0" smtClean="0">
                <a:latin typeface="Inconsolata-dz"/>
                <a:cs typeface="Inconsolata-dz"/>
              </a:rPr>
              <a:t>q</a:t>
            </a:r>
            <a:r>
              <a:rPr lang="en-US" sz="2800" dirty="0" smtClean="0">
                <a:latin typeface="Inconsolata-dz"/>
                <a:cs typeface="Inconsolata-dz"/>
              </a:rPr>
              <a:t>(A,B,</a:t>
            </a:r>
            <a:r>
              <a:rPr lang="en-US" sz="2800" dirty="0" smtClean="0">
                <a:solidFill>
                  <a:srgbClr val="FF0000"/>
                </a:solidFill>
                <a:latin typeface="Inconsolata-dz"/>
                <a:cs typeface="Inconsolata-dz"/>
              </a:rPr>
              <a:t>T</a:t>
            </a:r>
            <a:r>
              <a:rPr lang="en-US" sz="2800" dirty="0" smtClean="0">
                <a:latin typeface="Inconsolata-dz"/>
                <a:cs typeface="Inconsolata-dz"/>
              </a:rPr>
              <a:t>),</a:t>
            </a:r>
            <a:r>
              <a:rPr lang="en-US" sz="2800" dirty="0">
                <a:latin typeface="Inconsolata-dz"/>
                <a:cs typeface="Inconsolata-dz"/>
              </a:rPr>
              <a:t> </a:t>
            </a:r>
            <a:r>
              <a:rPr lang="en-US" sz="2800" dirty="0" smtClean="0">
                <a:solidFill>
                  <a:srgbClr val="0000FF"/>
                </a:solidFill>
                <a:latin typeface="Inconsolata-dz"/>
                <a:cs typeface="Inconsolata-dz"/>
              </a:rPr>
              <a:t>S</a:t>
            </a:r>
            <a:r>
              <a:rPr lang="en-US" sz="2800" dirty="0" smtClean="0">
                <a:latin typeface="Inconsolata-dz"/>
                <a:cs typeface="Inconsolata-dz"/>
              </a:rPr>
              <a:t>=</a:t>
            </a:r>
            <a:r>
              <a:rPr lang="en-US" sz="2800" dirty="0" smtClean="0">
                <a:solidFill>
                  <a:srgbClr val="FF0000"/>
                </a:solidFill>
                <a:latin typeface="Inconsolata-dz"/>
                <a:cs typeface="Inconsolata-dz"/>
              </a:rPr>
              <a:t>T</a:t>
            </a:r>
            <a:r>
              <a:rPr lang="en-US" sz="2800" dirty="0" smtClean="0">
                <a:latin typeface="Inconsolata-dz"/>
                <a:cs typeface="Inconsolata-dz"/>
              </a:rPr>
              <a:t>+1</a:t>
            </a:r>
            <a:r>
              <a:rPr lang="en-US" sz="2800" dirty="0">
                <a:latin typeface="Inconsolata-dz"/>
                <a:cs typeface="Inconsolata-dz"/>
              </a:rPr>
              <a:t>.</a:t>
            </a:r>
          </a:p>
        </p:txBody>
      </p:sp>
      <p:sp>
        <p:nvSpPr>
          <p:cNvPr id="8" name="TextBox 7"/>
          <p:cNvSpPr txBox="1"/>
          <p:nvPr/>
        </p:nvSpPr>
        <p:spPr>
          <a:xfrm>
            <a:off x="625828" y="4950978"/>
            <a:ext cx="7892345" cy="954107"/>
          </a:xfrm>
          <a:prstGeom prst="rect">
            <a:avLst/>
          </a:prstGeom>
          <a:noFill/>
          <a:ln w="25400" cap="flat" cmpd="sng" algn="ctr">
            <a:solidFill>
              <a:srgbClr val="4F81BD"/>
            </a:solidFill>
            <a:prstDash val="solid"/>
            <a:round/>
            <a:headEnd type="none" w="med" len="med"/>
            <a:tailEnd type="none" w="med" len="med"/>
          </a:ln>
        </p:spPr>
        <p:txBody>
          <a:bodyPr wrap="square" rtlCol="0">
            <a:spAutoFit/>
          </a:bodyPr>
          <a:lstStyle/>
          <a:p>
            <a:r>
              <a:rPr lang="en-US" sz="2800" b="1" dirty="0" smtClean="0">
                <a:latin typeface="Inconsolata-dz"/>
                <a:cs typeface="Inconsolata-dz"/>
              </a:rPr>
              <a:t>p</a:t>
            </a:r>
            <a:r>
              <a:rPr lang="en-US" sz="2800" dirty="0" smtClean="0">
                <a:latin typeface="Inconsolata-dz"/>
                <a:cs typeface="Inconsolata-dz"/>
              </a:rPr>
              <a:t>(A,B,</a:t>
            </a:r>
            <a:r>
              <a:rPr lang="en-US" sz="2800" dirty="0" smtClean="0">
                <a:solidFill>
                  <a:srgbClr val="0000FF"/>
                </a:solidFill>
                <a:latin typeface="Inconsolata-dz"/>
                <a:cs typeface="Inconsolata-dz"/>
              </a:rPr>
              <a:t>S</a:t>
            </a:r>
            <a:r>
              <a:rPr lang="en-US" sz="2800" dirty="0" smtClean="0">
                <a:latin typeface="Inconsolata-dz"/>
                <a:cs typeface="Inconsolata-dz"/>
              </a:rPr>
              <a:t>)</a:t>
            </a:r>
            <a:r>
              <a:rPr lang="en-US" sz="2800" dirty="0" smtClean="0">
                <a:solidFill>
                  <a:srgbClr val="0000FF"/>
                </a:solidFill>
                <a:latin typeface="Inconsolata-dz"/>
                <a:cs typeface="Inconsolata-dz"/>
              </a:rPr>
              <a:t> </a:t>
            </a:r>
            <a:r>
              <a:rPr lang="en-US" sz="2800" dirty="0" smtClean="0">
                <a:latin typeface="Inconsolata-dz"/>
                <a:cs typeface="Inconsolata-dz"/>
              </a:rPr>
              <a:t>:- </a:t>
            </a:r>
            <a:r>
              <a:rPr lang="en-US" sz="2800" b="1" dirty="0" smtClean="0">
                <a:latin typeface="Inconsolata-dz"/>
                <a:cs typeface="Inconsolata-dz"/>
              </a:rPr>
              <a:t>q</a:t>
            </a:r>
            <a:r>
              <a:rPr lang="en-US" sz="2800" dirty="0" smtClean="0">
                <a:latin typeface="Inconsolata-dz"/>
                <a:cs typeface="Inconsolata-dz"/>
              </a:rPr>
              <a:t>(A,B,</a:t>
            </a:r>
            <a:r>
              <a:rPr lang="en-US" sz="2800" dirty="0" smtClean="0">
                <a:solidFill>
                  <a:srgbClr val="FF0000"/>
                </a:solidFill>
                <a:latin typeface="Inconsolata-dz"/>
                <a:cs typeface="Inconsolata-dz"/>
              </a:rPr>
              <a:t>T</a:t>
            </a:r>
            <a:r>
              <a:rPr lang="en-US" sz="2800" dirty="0" smtClean="0">
                <a:latin typeface="Inconsolata-dz"/>
                <a:cs typeface="Inconsolata-dz"/>
              </a:rPr>
              <a:t>), </a:t>
            </a:r>
            <a:r>
              <a:rPr lang="en-US" sz="2800" b="1" dirty="0" smtClean="0">
                <a:latin typeface="Inconsolata-dz"/>
                <a:cs typeface="Inconsolata-dz"/>
              </a:rPr>
              <a:t>time</a:t>
            </a:r>
            <a:r>
              <a:rPr lang="en-US" sz="2800" dirty="0" smtClean="0">
                <a:latin typeface="Inconsolata-dz"/>
                <a:cs typeface="Inconsolata-dz"/>
              </a:rPr>
              <a:t>(</a:t>
            </a:r>
            <a:r>
              <a:rPr lang="en-US" sz="2800" dirty="0" smtClean="0">
                <a:solidFill>
                  <a:srgbClr val="0000FF"/>
                </a:solidFill>
                <a:latin typeface="Inconsolata-dz"/>
                <a:cs typeface="Inconsolata-dz"/>
              </a:rPr>
              <a:t>S</a:t>
            </a:r>
            <a:r>
              <a:rPr lang="en-US" sz="2800" dirty="0" smtClean="0">
                <a:latin typeface="Inconsolata-dz"/>
                <a:cs typeface="Inconsolata-dz"/>
              </a:rPr>
              <a:t>),</a:t>
            </a:r>
            <a:br>
              <a:rPr lang="en-US" sz="2800" dirty="0" smtClean="0">
                <a:latin typeface="Inconsolata-dz"/>
                <a:cs typeface="Inconsolata-dz"/>
              </a:rPr>
            </a:br>
            <a:r>
              <a:rPr lang="en-US" sz="2800" dirty="0" smtClean="0">
                <a:latin typeface="Inconsolata-dz"/>
                <a:cs typeface="Inconsolata-dz"/>
              </a:rPr>
              <a:t>            </a:t>
            </a:r>
            <a:r>
              <a:rPr lang="en-US" sz="2800" b="1" dirty="0" smtClean="0">
                <a:latin typeface="Inconsolata-dz"/>
                <a:cs typeface="Inconsolata-dz"/>
              </a:rPr>
              <a:t>choose</a:t>
            </a:r>
            <a:r>
              <a:rPr lang="en-US" sz="2800" dirty="0" smtClean="0">
                <a:latin typeface="Inconsolata-dz"/>
                <a:cs typeface="Inconsolata-dz"/>
              </a:rPr>
              <a:t>((A,B,</a:t>
            </a:r>
            <a:r>
              <a:rPr lang="en-US" sz="2800" dirty="0" smtClean="0">
                <a:solidFill>
                  <a:srgbClr val="FF0000"/>
                </a:solidFill>
                <a:latin typeface="Inconsolata-dz"/>
                <a:cs typeface="Inconsolata-dz"/>
              </a:rPr>
              <a:t>T</a:t>
            </a:r>
            <a:r>
              <a:rPr lang="en-US" sz="2800" dirty="0" smtClean="0">
                <a:latin typeface="Inconsolata-dz"/>
                <a:cs typeface="Inconsolata-dz"/>
              </a:rPr>
              <a:t>), (</a:t>
            </a:r>
            <a:r>
              <a:rPr lang="en-US" sz="2800" dirty="0" smtClean="0">
                <a:solidFill>
                  <a:srgbClr val="0000FF"/>
                </a:solidFill>
                <a:latin typeface="Inconsolata-dz"/>
                <a:cs typeface="Inconsolata-dz"/>
              </a:rPr>
              <a:t>S</a:t>
            </a:r>
            <a:r>
              <a:rPr lang="en-US" sz="2800" dirty="0" smtClean="0">
                <a:latin typeface="Inconsolata-dz"/>
                <a:cs typeface="Inconsolata-dz"/>
              </a:rPr>
              <a:t>)).</a:t>
            </a:r>
            <a:endParaRPr lang="en-US" sz="2800" dirty="0">
              <a:latin typeface="Inconsolata-dz"/>
              <a:cs typeface="Inconsolata-dz"/>
            </a:endParaRPr>
          </a:p>
        </p:txBody>
      </p:sp>
      <p:cxnSp>
        <p:nvCxnSpPr>
          <p:cNvPr id="12" name="Straight Arrow Connector 11"/>
          <p:cNvCxnSpPr/>
          <p:nvPr/>
        </p:nvCxnSpPr>
        <p:spPr>
          <a:xfrm flipH="1">
            <a:off x="6007100" y="1578111"/>
            <a:ext cx="998875" cy="6411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05975" y="1328201"/>
            <a:ext cx="2002978" cy="461665"/>
          </a:xfrm>
          <a:prstGeom prst="rect">
            <a:avLst/>
          </a:prstGeom>
          <a:noFill/>
        </p:spPr>
        <p:txBody>
          <a:bodyPr wrap="none" rtlCol="0">
            <a:spAutoFit/>
          </a:bodyPr>
          <a:lstStyle/>
          <a:p>
            <a:r>
              <a:rPr lang="en-US" sz="2400" b="1" dirty="0" smtClean="0">
                <a:solidFill>
                  <a:srgbClr val="FF0000"/>
                </a:solidFill>
                <a:latin typeface="Raleway"/>
                <a:cs typeface="Raleway"/>
              </a:rPr>
              <a:t>Logical time</a:t>
            </a:r>
            <a:endParaRPr lang="en-US" sz="2400" b="1" dirty="0">
              <a:solidFill>
                <a:srgbClr val="FF0000"/>
              </a:solidFill>
              <a:latin typeface="Raleway"/>
              <a:cs typeface="Raleway"/>
            </a:endParaRPr>
          </a:p>
        </p:txBody>
      </p:sp>
    </p:spTree>
    <p:extLst>
      <p:ext uri="{BB962C8B-B14F-4D97-AF65-F5344CB8AC3E}">
        <p14:creationId xmlns:p14="http://schemas.microsoft.com/office/powerpoint/2010/main" val="2498159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Sugar</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pPr marL="514350" indent="-514350">
              <a:buAutoNum type="arabicParenBoth"/>
            </a:pPr>
            <a:r>
              <a:rPr lang="en-US" sz="2600" b="1" dirty="0" smtClean="0"/>
              <a:t>Deductive rule: </a:t>
            </a:r>
            <a:r>
              <a:rPr lang="en-US" sz="2600" dirty="0" smtClean="0"/>
              <a:t>(Plain Datalog)</a:t>
            </a:r>
          </a:p>
          <a:p>
            <a:pPr marL="514350" indent="-514350">
              <a:buNone/>
            </a:pPr>
            <a:r>
              <a:rPr lang="en-US" sz="2600" dirty="0" smtClean="0"/>
              <a:t/>
            </a:r>
            <a:br>
              <a:rPr lang="en-US" sz="2600" dirty="0" smtClean="0"/>
            </a:br>
            <a:r>
              <a:rPr lang="en-US" sz="2600" dirty="0" smtClean="0"/>
              <a:t> </a:t>
            </a:r>
          </a:p>
          <a:p>
            <a:pPr>
              <a:buNone/>
            </a:pPr>
            <a:r>
              <a:rPr lang="en-US" sz="2600" b="1" dirty="0" smtClean="0"/>
              <a:t>(2) Inductive rule: </a:t>
            </a:r>
            <a:r>
              <a:rPr lang="en-US" sz="2600" dirty="0" smtClean="0"/>
              <a:t>(Constraint across “next” </a:t>
            </a:r>
            <a:r>
              <a:rPr lang="en-US" sz="2600" dirty="0" err="1" smtClean="0"/>
              <a:t>timestep</a:t>
            </a:r>
            <a:r>
              <a:rPr lang="en-US" sz="2600" dirty="0" smtClean="0"/>
              <a:t>)</a:t>
            </a:r>
          </a:p>
          <a:p>
            <a:pPr>
              <a:buNone/>
            </a:pPr>
            <a:endParaRPr lang="en-US" sz="2600" dirty="0" smtClean="0"/>
          </a:p>
          <a:p>
            <a:pPr>
              <a:buNone/>
            </a:pPr>
            <a:endParaRPr lang="en-US" sz="2600" dirty="0" smtClean="0"/>
          </a:p>
          <a:p>
            <a:pPr>
              <a:buNone/>
            </a:pPr>
            <a:r>
              <a:rPr lang="en-US" sz="2600" b="1" dirty="0" smtClean="0"/>
              <a:t>(3) </a:t>
            </a:r>
            <a:r>
              <a:rPr lang="en-US" sz="2600" b="1" dirty="0" err="1" smtClean="0"/>
              <a:t>Async</a:t>
            </a:r>
            <a:r>
              <a:rPr lang="en-US" sz="2600" b="1" dirty="0" smtClean="0"/>
              <a:t> rule: </a:t>
            </a:r>
            <a:r>
              <a:rPr lang="en-US" sz="2600" dirty="0" smtClean="0"/>
              <a:t>(Constraint across arbitrary </a:t>
            </a:r>
            <a:r>
              <a:rPr lang="en-US" sz="2600" dirty="0" err="1" smtClean="0"/>
              <a:t>timesteps</a:t>
            </a:r>
            <a:r>
              <a:rPr lang="en-US" sz="2600" dirty="0" smtClean="0"/>
              <a:t>)</a:t>
            </a:r>
          </a:p>
        </p:txBody>
      </p:sp>
      <p:sp>
        <p:nvSpPr>
          <p:cNvPr id="4" name="TextBox 3"/>
          <p:cNvSpPr txBox="1"/>
          <p:nvPr/>
        </p:nvSpPr>
        <p:spPr>
          <a:xfrm>
            <a:off x="1793559" y="2093593"/>
            <a:ext cx="5556882" cy="523220"/>
          </a:xfrm>
          <a:prstGeom prst="rect">
            <a:avLst/>
          </a:prstGeom>
          <a:noFill/>
          <a:ln w="25400" cap="flat" cmpd="sng" algn="ctr">
            <a:solidFill>
              <a:srgbClr val="4F81BD"/>
            </a:solidFill>
            <a:prstDash val="solid"/>
            <a:round/>
            <a:headEnd type="none" w="med" len="med"/>
            <a:tailEnd type="none" w="med" len="med"/>
          </a:ln>
        </p:spPr>
        <p:txBody>
          <a:bodyPr wrap="square" rtlCol="0">
            <a:spAutoFit/>
          </a:bodyPr>
          <a:lstStyle/>
          <a:p>
            <a:pPr algn="ctr"/>
            <a:r>
              <a:rPr lang="en-US" sz="2800" b="1" dirty="0" smtClean="0">
                <a:latin typeface="Inconsolata-dz"/>
                <a:cs typeface="Inconsolata-dz"/>
              </a:rPr>
              <a:t>p</a:t>
            </a:r>
            <a:r>
              <a:rPr lang="en-US" sz="2800" dirty="0" smtClean="0">
                <a:latin typeface="Inconsolata-dz"/>
                <a:cs typeface="Inconsolata-dz"/>
              </a:rPr>
              <a:t>(A,B) :- </a:t>
            </a:r>
            <a:r>
              <a:rPr lang="en-US" sz="2800" b="1" dirty="0" smtClean="0">
                <a:latin typeface="Inconsolata-dz"/>
                <a:cs typeface="Inconsolata-dz"/>
              </a:rPr>
              <a:t>q</a:t>
            </a:r>
            <a:r>
              <a:rPr lang="en-US" sz="2800" dirty="0" smtClean="0">
                <a:latin typeface="Inconsolata-dz"/>
                <a:cs typeface="Inconsolata-dz"/>
              </a:rPr>
              <a:t>(A,B).</a:t>
            </a:r>
            <a:endParaRPr lang="en-US" sz="2800" dirty="0">
              <a:latin typeface="Inconsolata-dz"/>
              <a:cs typeface="Inconsolata-dz"/>
            </a:endParaRPr>
          </a:p>
        </p:txBody>
      </p:sp>
      <p:sp>
        <p:nvSpPr>
          <p:cNvPr id="7" name="TextBox 6"/>
          <p:cNvSpPr txBox="1"/>
          <p:nvPr/>
        </p:nvSpPr>
        <p:spPr>
          <a:xfrm>
            <a:off x="1793559" y="3470168"/>
            <a:ext cx="5556882" cy="523220"/>
          </a:xfrm>
          <a:prstGeom prst="rect">
            <a:avLst/>
          </a:prstGeom>
          <a:noFill/>
          <a:ln w="25400" cap="flat" cmpd="sng" algn="ctr">
            <a:solidFill>
              <a:srgbClr val="4F81BD"/>
            </a:solidFill>
            <a:prstDash val="solid"/>
            <a:round/>
            <a:headEnd type="none" w="med" len="med"/>
            <a:tailEnd type="none" w="med" len="med"/>
          </a:ln>
        </p:spPr>
        <p:txBody>
          <a:bodyPr wrap="square" rtlCol="0">
            <a:spAutoFit/>
          </a:bodyPr>
          <a:lstStyle/>
          <a:p>
            <a:pPr algn="ctr"/>
            <a:r>
              <a:rPr lang="en-US" sz="2800" b="1" dirty="0" smtClean="0">
                <a:latin typeface="Inconsolata-dz"/>
                <a:cs typeface="Inconsolata-dz"/>
              </a:rPr>
              <a:t>p</a:t>
            </a:r>
            <a:r>
              <a:rPr lang="en-US" sz="2800" dirty="0" smtClean="0">
                <a:latin typeface="Inconsolata-dz"/>
                <a:cs typeface="Inconsolata-dz"/>
              </a:rPr>
              <a:t>(A,B)</a:t>
            </a:r>
            <a:r>
              <a:rPr lang="en-US" sz="2800" dirty="0" smtClean="0">
                <a:solidFill>
                  <a:srgbClr val="0000FF"/>
                </a:solidFill>
                <a:latin typeface="Inconsolata-dz"/>
                <a:cs typeface="Inconsolata-dz"/>
              </a:rPr>
              <a:t>@next</a:t>
            </a:r>
            <a:r>
              <a:rPr lang="en-US" sz="2800" dirty="0" smtClean="0">
                <a:latin typeface="Inconsolata-dz"/>
                <a:cs typeface="Inconsolata-dz"/>
              </a:rPr>
              <a:t> :- </a:t>
            </a:r>
            <a:r>
              <a:rPr lang="en-US" sz="2800" b="1" dirty="0" smtClean="0">
                <a:latin typeface="Inconsolata-dz"/>
                <a:cs typeface="Inconsolata-dz"/>
              </a:rPr>
              <a:t>q</a:t>
            </a:r>
            <a:r>
              <a:rPr lang="en-US" sz="2800" dirty="0" smtClean="0">
                <a:latin typeface="Inconsolata-dz"/>
                <a:cs typeface="Inconsolata-dz"/>
              </a:rPr>
              <a:t>(A,B).</a:t>
            </a:r>
            <a:endParaRPr lang="en-US" sz="2800" dirty="0">
              <a:latin typeface="Inconsolata-dz"/>
              <a:cs typeface="Inconsolata-dz"/>
            </a:endParaRPr>
          </a:p>
        </p:txBody>
      </p:sp>
      <p:sp>
        <p:nvSpPr>
          <p:cNvPr id="8" name="TextBox 7"/>
          <p:cNvSpPr txBox="1"/>
          <p:nvPr/>
        </p:nvSpPr>
        <p:spPr>
          <a:xfrm>
            <a:off x="1793559" y="4978417"/>
            <a:ext cx="5556883" cy="523220"/>
          </a:xfrm>
          <a:prstGeom prst="rect">
            <a:avLst/>
          </a:prstGeom>
          <a:noFill/>
          <a:ln w="25400" cap="flat" cmpd="sng" algn="ctr">
            <a:solidFill>
              <a:srgbClr val="4F81BD"/>
            </a:solidFill>
            <a:prstDash val="solid"/>
            <a:round/>
            <a:headEnd type="none" w="med" len="med"/>
            <a:tailEnd type="none" w="med" len="med"/>
          </a:ln>
        </p:spPr>
        <p:txBody>
          <a:bodyPr wrap="square" rtlCol="0">
            <a:spAutoFit/>
          </a:bodyPr>
          <a:lstStyle/>
          <a:p>
            <a:pPr algn="ctr"/>
            <a:r>
              <a:rPr lang="en-US" sz="2800" b="1" dirty="0" smtClean="0">
                <a:latin typeface="Inconsolata-dz"/>
                <a:cs typeface="Inconsolata-dz"/>
              </a:rPr>
              <a:t>p</a:t>
            </a:r>
            <a:r>
              <a:rPr lang="en-US" sz="2800" dirty="0" smtClean="0">
                <a:latin typeface="Inconsolata-dz"/>
                <a:cs typeface="Inconsolata-dz"/>
              </a:rPr>
              <a:t>(A,B)</a:t>
            </a:r>
            <a:r>
              <a:rPr lang="en-US" sz="2800" dirty="0" smtClean="0">
                <a:solidFill>
                  <a:srgbClr val="0000FF"/>
                </a:solidFill>
                <a:latin typeface="Inconsolata-dz"/>
                <a:cs typeface="Inconsolata-dz"/>
              </a:rPr>
              <a:t>@</a:t>
            </a:r>
            <a:r>
              <a:rPr lang="en-US" sz="2800" dirty="0" err="1" smtClean="0">
                <a:solidFill>
                  <a:srgbClr val="0000FF"/>
                </a:solidFill>
                <a:latin typeface="Inconsolata-dz"/>
                <a:cs typeface="Inconsolata-dz"/>
              </a:rPr>
              <a:t>async</a:t>
            </a:r>
            <a:r>
              <a:rPr lang="en-US" sz="2800" dirty="0" smtClean="0">
                <a:latin typeface="Inconsolata-dz"/>
                <a:cs typeface="Inconsolata-dz"/>
              </a:rPr>
              <a:t>:- </a:t>
            </a:r>
            <a:r>
              <a:rPr lang="en-US" sz="2800" b="1" dirty="0" smtClean="0">
                <a:latin typeface="Inconsolata-dz"/>
                <a:cs typeface="Inconsolata-dz"/>
              </a:rPr>
              <a:t>q</a:t>
            </a:r>
            <a:r>
              <a:rPr lang="en-US" sz="2800" dirty="0" smtClean="0">
                <a:latin typeface="Inconsolata-dz"/>
                <a:cs typeface="Inconsolata-dz"/>
              </a:rPr>
              <a:t>(A,B).</a:t>
            </a:r>
            <a:endParaRPr lang="en-US" sz="2800" dirty="0">
              <a:latin typeface="Inconsolata-dz"/>
              <a:cs typeface="Inconsolata-dz"/>
            </a:endParaRPr>
          </a:p>
        </p:txBody>
      </p:sp>
    </p:spTree>
    <p:extLst>
      <p:ext uri="{BB962C8B-B14F-4D97-AF65-F5344CB8AC3E}">
        <p14:creationId xmlns:p14="http://schemas.microsoft.com/office/powerpoint/2010/main" val="2367841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Update</a:t>
            </a:r>
            <a:endParaRPr lang="en-US" dirty="0"/>
          </a:p>
        </p:txBody>
      </p:sp>
      <p:sp>
        <p:nvSpPr>
          <p:cNvPr id="3" name="Content Placeholder 2"/>
          <p:cNvSpPr>
            <a:spLocks noGrp="1"/>
          </p:cNvSpPr>
          <p:nvPr>
            <p:ph idx="1"/>
          </p:nvPr>
        </p:nvSpPr>
        <p:spPr/>
        <p:txBody>
          <a:bodyPr/>
          <a:lstStyle/>
          <a:p>
            <a:pPr>
              <a:buNone/>
            </a:pPr>
            <a:r>
              <a:rPr lang="en-US" b="1" dirty="0" smtClean="0"/>
              <a:t>p</a:t>
            </a:r>
            <a:r>
              <a:rPr lang="en-US" dirty="0" smtClean="0"/>
              <a:t>(A, B)@next :- </a:t>
            </a:r>
            <a:r>
              <a:rPr lang="en-US" b="1" dirty="0" smtClean="0"/>
              <a:t>p</a:t>
            </a:r>
            <a:r>
              <a:rPr lang="en-US" dirty="0" smtClean="0"/>
              <a:t>(A, B), </a:t>
            </a:r>
            <a:r>
              <a:rPr lang="en-US" dirty="0" err="1" smtClean="0"/>
              <a:t>notin</a:t>
            </a:r>
            <a:r>
              <a:rPr lang="en-US" dirty="0" smtClean="0"/>
              <a:t> </a:t>
            </a:r>
            <a:r>
              <a:rPr lang="en-US" b="1" dirty="0" err="1" smtClean="0"/>
              <a:t>p_del</a:t>
            </a:r>
            <a:r>
              <a:rPr lang="en-US" dirty="0" smtClean="0"/>
              <a:t>(A, B).</a:t>
            </a:r>
          </a:p>
          <a:p>
            <a:pPr>
              <a:buNone/>
            </a:pPr>
            <a:endParaRPr lang="en-US" dirty="0" smtClean="0"/>
          </a:p>
          <a:p>
            <a:pPr>
              <a:buNone/>
            </a:pPr>
            <a:endParaRPr lang="en-US" dirty="0" smtClean="0"/>
          </a:p>
          <a:p>
            <a:pPr>
              <a:buNone/>
            </a:pPr>
            <a:r>
              <a:rPr lang="en-US" i="1" dirty="0" smtClean="0"/>
              <a:t>Example Trace:</a:t>
            </a:r>
          </a:p>
          <a:p>
            <a:pPr>
              <a:buNone/>
            </a:pPr>
            <a:r>
              <a:rPr lang="en-US" b="1" dirty="0" smtClean="0"/>
              <a:t>p</a:t>
            </a:r>
            <a:r>
              <a:rPr lang="en-US" dirty="0" smtClean="0"/>
              <a:t>(1, 2)@101;</a:t>
            </a:r>
          </a:p>
          <a:p>
            <a:pPr>
              <a:buNone/>
            </a:pPr>
            <a:r>
              <a:rPr lang="en-US" b="1" dirty="0" smtClean="0"/>
              <a:t>p</a:t>
            </a:r>
            <a:r>
              <a:rPr lang="en-US" dirty="0" smtClean="0"/>
              <a:t>(1, 3)@102;</a:t>
            </a:r>
          </a:p>
          <a:p>
            <a:pPr>
              <a:buNone/>
            </a:pPr>
            <a:r>
              <a:rPr lang="en-US" b="1" dirty="0" smtClean="0"/>
              <a:t>p_del</a:t>
            </a:r>
            <a:r>
              <a:rPr lang="en-US" dirty="0" smtClean="0"/>
              <a:t>(1, 3)@300;</a:t>
            </a:r>
          </a:p>
        </p:txBody>
      </p:sp>
      <p:graphicFrame>
        <p:nvGraphicFramePr>
          <p:cNvPr id="4" name="Table 3"/>
          <p:cNvGraphicFramePr>
            <a:graphicFrameLocks noGrp="1"/>
          </p:cNvGraphicFramePr>
          <p:nvPr>
            <p:extLst>
              <p:ext uri="{D42A27DB-BD31-4B8C-83A1-F6EECF244321}">
                <p14:modId xmlns:p14="http://schemas.microsoft.com/office/powerpoint/2010/main" val="858154410"/>
              </p:ext>
            </p:extLst>
          </p:nvPr>
        </p:nvGraphicFramePr>
        <p:xfrm>
          <a:off x="3810001" y="3472857"/>
          <a:ext cx="5090694" cy="2360078"/>
        </p:xfrm>
        <a:graphic>
          <a:graphicData uri="http://schemas.openxmlformats.org/drawingml/2006/table">
            <a:tbl>
              <a:tblPr firstRow="1" bandRow="1">
                <a:tableStyleId>{5C22544A-7EE6-4342-B048-85BDC9FD1C3A}</a:tableStyleId>
              </a:tblPr>
              <a:tblGrid>
                <a:gridCol w="755214"/>
                <a:gridCol w="1445160"/>
                <a:gridCol w="1445160"/>
                <a:gridCol w="1445160"/>
              </a:tblGrid>
              <a:tr h="400643">
                <a:tc>
                  <a:txBody>
                    <a:bodyPr/>
                    <a:lstStyle/>
                    <a:p>
                      <a:r>
                        <a:rPr lang="en-US" dirty="0" smtClean="0">
                          <a:latin typeface="Raleway"/>
                          <a:cs typeface="Raleway"/>
                        </a:rPr>
                        <a:t>Time</a:t>
                      </a:r>
                      <a:endParaRPr lang="en-US" dirty="0">
                        <a:latin typeface="Raleway"/>
                        <a:cs typeface="Raleway"/>
                      </a:endParaRPr>
                    </a:p>
                  </a:txBody>
                  <a:tcPr/>
                </a:tc>
                <a:tc>
                  <a:txBody>
                    <a:bodyPr/>
                    <a:lstStyle/>
                    <a:p>
                      <a:r>
                        <a:rPr lang="en-US" dirty="0" smtClean="0">
                          <a:latin typeface="Raleway"/>
                          <a:cs typeface="Raleway"/>
                        </a:rPr>
                        <a:t>p(1, 2)</a:t>
                      </a:r>
                      <a:endParaRPr lang="en-US" dirty="0">
                        <a:latin typeface="Raleway"/>
                        <a:cs typeface="Raleway"/>
                      </a:endParaRPr>
                    </a:p>
                  </a:txBody>
                  <a:tcPr/>
                </a:tc>
                <a:tc>
                  <a:txBody>
                    <a:bodyPr/>
                    <a:lstStyle/>
                    <a:p>
                      <a:r>
                        <a:rPr lang="en-US" dirty="0" smtClean="0">
                          <a:latin typeface="Raleway"/>
                          <a:cs typeface="Raleway"/>
                        </a:rPr>
                        <a:t>p(1, 3)</a:t>
                      </a:r>
                      <a:endParaRPr lang="en-US" dirty="0">
                        <a:latin typeface="Raleway"/>
                        <a:cs typeface="Raleway"/>
                      </a:endParaRPr>
                    </a:p>
                  </a:txBody>
                  <a:tcPr/>
                </a:tc>
                <a:tc>
                  <a:txBody>
                    <a:bodyPr/>
                    <a:lstStyle/>
                    <a:p>
                      <a:r>
                        <a:rPr lang="en-US" dirty="0" smtClean="0">
                          <a:latin typeface="Raleway"/>
                          <a:cs typeface="Raleway"/>
                        </a:rPr>
                        <a:t>p_del(1, 3)</a:t>
                      </a:r>
                      <a:endParaRPr lang="en-US" dirty="0">
                        <a:latin typeface="Raleway"/>
                        <a:cs typeface="Raleway"/>
                      </a:endParaRPr>
                    </a:p>
                  </a:txBody>
                  <a:tcPr/>
                </a:tc>
              </a:tr>
              <a:tr h="391887">
                <a:tc>
                  <a:txBody>
                    <a:bodyPr/>
                    <a:lstStyle/>
                    <a:p>
                      <a:r>
                        <a:rPr lang="en-US" dirty="0" smtClean="0">
                          <a:latin typeface="Raleway"/>
                          <a:cs typeface="Raleway"/>
                        </a:rPr>
                        <a:t>101</a:t>
                      </a:r>
                      <a:endParaRPr lang="en-US" dirty="0">
                        <a:latin typeface="Raleway"/>
                        <a:cs typeface="Raleway"/>
                      </a:endParaRPr>
                    </a:p>
                  </a:txBody>
                  <a:tcPr/>
                </a:tc>
                <a:tc>
                  <a:txBody>
                    <a:bodyPr/>
                    <a:lstStyle/>
                    <a:p>
                      <a:endParaRPr lang="en-US" dirty="0">
                        <a:latin typeface="Raleway"/>
                        <a:cs typeface="Raleway"/>
                      </a:endParaRPr>
                    </a:p>
                  </a:txBody>
                  <a:tcPr>
                    <a:solidFill>
                      <a:schemeClr val="tx2"/>
                    </a:solidFill>
                  </a:tcPr>
                </a:tc>
                <a:tc>
                  <a:txBody>
                    <a:bodyPr/>
                    <a:lstStyle/>
                    <a:p>
                      <a:endParaRPr lang="en-US" dirty="0">
                        <a:latin typeface="Raleway"/>
                        <a:cs typeface="Raleway"/>
                      </a:endParaRPr>
                    </a:p>
                  </a:txBody>
                  <a:tcPr/>
                </a:tc>
                <a:tc>
                  <a:txBody>
                    <a:bodyPr/>
                    <a:lstStyle/>
                    <a:p>
                      <a:endParaRPr lang="en-US" dirty="0">
                        <a:latin typeface="Raleway"/>
                        <a:cs typeface="Raleway"/>
                      </a:endParaRPr>
                    </a:p>
                  </a:txBody>
                  <a:tcPr/>
                </a:tc>
              </a:tr>
              <a:tr h="391887">
                <a:tc>
                  <a:txBody>
                    <a:bodyPr/>
                    <a:lstStyle/>
                    <a:p>
                      <a:r>
                        <a:rPr lang="en-US" dirty="0" smtClean="0">
                          <a:latin typeface="Raleway"/>
                          <a:cs typeface="Raleway"/>
                        </a:rPr>
                        <a:t>102</a:t>
                      </a:r>
                      <a:endParaRPr lang="en-US" dirty="0">
                        <a:latin typeface="Raleway"/>
                        <a:cs typeface="Raleway"/>
                      </a:endParaRPr>
                    </a:p>
                  </a:txBody>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tc>
              </a:tr>
              <a:tr h="391887">
                <a:tc>
                  <a:txBody>
                    <a:bodyPr/>
                    <a:lstStyle/>
                    <a:p>
                      <a:r>
                        <a:rPr lang="en-US" dirty="0" smtClean="0">
                          <a:latin typeface="Raleway"/>
                          <a:cs typeface="Raleway"/>
                        </a:rPr>
                        <a:t>...</a:t>
                      </a:r>
                      <a:endParaRPr lang="en-US" dirty="0">
                        <a:latin typeface="Raleway"/>
                        <a:cs typeface="Raleway"/>
                      </a:endParaRPr>
                    </a:p>
                  </a:txBody>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tc>
              </a:tr>
              <a:tr h="391887">
                <a:tc>
                  <a:txBody>
                    <a:bodyPr/>
                    <a:lstStyle/>
                    <a:p>
                      <a:r>
                        <a:rPr lang="en-US" dirty="0" smtClean="0">
                          <a:latin typeface="Raleway"/>
                          <a:cs typeface="Raleway"/>
                        </a:rPr>
                        <a:t>300</a:t>
                      </a:r>
                      <a:endParaRPr lang="en-US" dirty="0">
                        <a:latin typeface="Raleway"/>
                        <a:cs typeface="Raleway"/>
                      </a:endParaRPr>
                    </a:p>
                  </a:txBody>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solidFill>
                      <a:schemeClr val="accent2"/>
                    </a:solidFill>
                  </a:tcPr>
                </a:tc>
              </a:tr>
              <a:tr h="391887">
                <a:tc>
                  <a:txBody>
                    <a:bodyPr/>
                    <a:lstStyle/>
                    <a:p>
                      <a:r>
                        <a:rPr lang="en-US" dirty="0" smtClean="0">
                          <a:latin typeface="Raleway"/>
                          <a:cs typeface="Raleway"/>
                        </a:rPr>
                        <a:t>301</a:t>
                      </a:r>
                      <a:endParaRPr lang="en-US" dirty="0">
                        <a:latin typeface="Raleway"/>
                        <a:cs typeface="Raleway"/>
                      </a:endParaRPr>
                    </a:p>
                  </a:txBody>
                  <a:tcPr/>
                </a:tc>
                <a:tc>
                  <a:txBody>
                    <a:bodyPr/>
                    <a:lstStyle/>
                    <a:p>
                      <a:endParaRPr lang="en-US" dirty="0">
                        <a:latin typeface="Raleway"/>
                        <a:cs typeface="Raleway"/>
                      </a:endParaRPr>
                    </a:p>
                  </a:txBody>
                  <a:tcPr>
                    <a:solidFill>
                      <a:srgbClr val="1F497D"/>
                    </a:solidFill>
                  </a:tcPr>
                </a:tc>
                <a:tc>
                  <a:txBody>
                    <a:bodyPr/>
                    <a:lstStyle/>
                    <a:p>
                      <a:endParaRPr lang="en-US" dirty="0">
                        <a:latin typeface="Raleway"/>
                        <a:cs typeface="Raleway"/>
                      </a:endParaRPr>
                    </a:p>
                  </a:txBody>
                  <a:tcPr/>
                </a:tc>
                <a:tc>
                  <a:txBody>
                    <a:bodyPr/>
                    <a:lstStyle/>
                    <a:p>
                      <a:endParaRPr lang="en-US" dirty="0">
                        <a:latin typeface="Raleway"/>
                        <a:cs typeface="Raleway"/>
                      </a:endParaRPr>
                    </a:p>
                  </a:txBody>
                  <a:tcPr/>
                </a:tc>
              </a:tr>
            </a:tbl>
          </a:graphicData>
        </a:graphic>
      </p:graphicFrame>
    </p:spTree>
    <p:extLst>
      <p:ext uri="{BB962C8B-B14F-4D97-AF65-F5344CB8AC3E}">
        <p14:creationId xmlns:p14="http://schemas.microsoft.com/office/powerpoint/2010/main" val="1022071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and time</a:t>
            </a:r>
            <a:endParaRPr lang="en-US" dirty="0"/>
          </a:p>
        </p:txBody>
      </p:sp>
      <p:sp>
        <p:nvSpPr>
          <p:cNvPr id="3" name="Content Placeholder 2"/>
          <p:cNvSpPr>
            <a:spLocks noGrp="1"/>
          </p:cNvSpPr>
          <p:nvPr>
            <p:ph idx="1"/>
          </p:nvPr>
        </p:nvSpPr>
        <p:spPr>
          <a:xfrm>
            <a:off x="1092201" y="4191000"/>
            <a:ext cx="6985000" cy="2303463"/>
          </a:xfrm>
        </p:spPr>
        <p:txBody>
          <a:bodyPr>
            <a:normAutofit lnSpcReduction="10000"/>
          </a:bodyPr>
          <a:lstStyle/>
          <a:p>
            <a:pPr marL="0" indent="0">
              <a:buNone/>
            </a:pPr>
            <a:r>
              <a:rPr lang="en-US" b="1" dirty="0" smtClean="0"/>
              <a:t>Key relationships:</a:t>
            </a:r>
          </a:p>
          <a:p>
            <a:r>
              <a:rPr lang="en-US" dirty="0" smtClean="0"/>
              <a:t>Atomicity</a:t>
            </a:r>
          </a:p>
          <a:p>
            <a:r>
              <a:rPr lang="en-US" dirty="0"/>
              <a:t>Mutual </a:t>
            </a:r>
            <a:r>
              <a:rPr lang="en-US" dirty="0" smtClean="0"/>
              <a:t>exclusion</a:t>
            </a:r>
          </a:p>
          <a:p>
            <a:r>
              <a:rPr lang="en-US" dirty="0" err="1" smtClean="0"/>
              <a:t>Sequentiality</a:t>
            </a:r>
            <a:endParaRPr lang="en-US" dirty="0" smtClean="0"/>
          </a:p>
        </p:txBody>
      </p:sp>
      <p:sp>
        <p:nvSpPr>
          <p:cNvPr id="4" name="Rectangle 3"/>
          <p:cNvSpPr/>
          <p:nvPr/>
        </p:nvSpPr>
        <p:spPr>
          <a:xfrm>
            <a:off x="1092201" y="1694934"/>
            <a:ext cx="2984499" cy="1569660"/>
          </a:xfrm>
          <a:prstGeom prst="rect">
            <a:avLst/>
          </a:prstGeom>
          <a:ln>
            <a:solidFill>
              <a:schemeClr val="tx1"/>
            </a:solidFill>
          </a:ln>
        </p:spPr>
        <p:txBody>
          <a:bodyPr wrap="square">
            <a:spAutoFit/>
          </a:bodyPr>
          <a:lstStyle/>
          <a:p>
            <a:r>
              <a:rPr lang="en-US" sz="3200" b="1" dirty="0" err="1">
                <a:latin typeface="Raleway"/>
                <a:cs typeface="Raleway"/>
              </a:rPr>
              <a:t>Overlog</a:t>
            </a:r>
            <a:r>
              <a:rPr lang="en-US" sz="3200" dirty="0">
                <a:latin typeface="Raleway"/>
                <a:cs typeface="Raleway"/>
              </a:rPr>
              <a:t>: </a:t>
            </a:r>
            <a:r>
              <a:rPr lang="en-US" sz="3200" dirty="0" smtClean="0">
                <a:latin typeface="Raleway"/>
                <a:cs typeface="Raleway"/>
              </a:rPr>
              <a:t>Relationships among </a:t>
            </a:r>
            <a:r>
              <a:rPr lang="en-US" sz="3200" dirty="0">
                <a:latin typeface="Raleway"/>
                <a:cs typeface="Raleway"/>
              </a:rPr>
              <a:t>facts</a:t>
            </a:r>
          </a:p>
        </p:txBody>
      </p:sp>
      <p:sp>
        <p:nvSpPr>
          <p:cNvPr id="5" name="Rectangle 4"/>
          <p:cNvSpPr/>
          <p:nvPr/>
        </p:nvSpPr>
        <p:spPr>
          <a:xfrm>
            <a:off x="4610100" y="1694934"/>
            <a:ext cx="3467100" cy="1569660"/>
          </a:xfrm>
          <a:prstGeom prst="rect">
            <a:avLst/>
          </a:prstGeom>
          <a:ln>
            <a:solidFill>
              <a:schemeClr val="tx1"/>
            </a:solidFill>
          </a:ln>
        </p:spPr>
        <p:txBody>
          <a:bodyPr wrap="square">
            <a:spAutoFit/>
          </a:bodyPr>
          <a:lstStyle/>
          <a:p>
            <a:r>
              <a:rPr lang="en-US" sz="3200" b="1" dirty="0" err="1">
                <a:latin typeface="Raleway"/>
                <a:cs typeface="Raleway"/>
              </a:rPr>
              <a:t>Dedalus</a:t>
            </a:r>
            <a:r>
              <a:rPr lang="en-US" sz="3200" dirty="0">
                <a:latin typeface="Raleway"/>
                <a:cs typeface="Raleway"/>
              </a:rPr>
              <a:t>: </a:t>
            </a:r>
            <a:r>
              <a:rPr lang="en-US" sz="3200" dirty="0" smtClean="0">
                <a:latin typeface="Raleway"/>
                <a:cs typeface="Raleway"/>
              </a:rPr>
              <a:t>Also, relationships between </a:t>
            </a:r>
            <a:r>
              <a:rPr lang="en-US" sz="3200" dirty="0" smtClean="0">
                <a:solidFill>
                  <a:srgbClr val="FF0000"/>
                </a:solidFill>
                <a:latin typeface="Raleway"/>
                <a:cs typeface="Raleway"/>
              </a:rPr>
              <a:t>states</a:t>
            </a:r>
            <a:endParaRPr lang="en-US" sz="3200" dirty="0">
              <a:solidFill>
                <a:srgbClr val="FF0000"/>
              </a:solidFill>
              <a:latin typeface="Raleway"/>
              <a:cs typeface="Raleway"/>
            </a:endParaRPr>
          </a:p>
        </p:txBody>
      </p:sp>
    </p:spTree>
    <p:extLst>
      <p:ext uri="{BB962C8B-B14F-4D97-AF65-F5344CB8AC3E}">
        <p14:creationId xmlns:p14="http://schemas.microsoft.com/office/powerpoint/2010/main" val="2685120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and Asynchrony</a:t>
            </a:r>
            <a:endParaRPr lang="en-US" dirty="0"/>
          </a:p>
        </p:txBody>
      </p:sp>
      <p:sp>
        <p:nvSpPr>
          <p:cNvPr id="3" name="Content Placeholder 2"/>
          <p:cNvSpPr>
            <a:spLocks noGrp="1"/>
          </p:cNvSpPr>
          <p:nvPr>
            <p:ph idx="1"/>
          </p:nvPr>
        </p:nvSpPr>
        <p:spPr>
          <a:xfrm>
            <a:off x="139700" y="1600200"/>
            <a:ext cx="8826500" cy="4525963"/>
          </a:xfrm>
        </p:spPr>
        <p:txBody>
          <a:bodyPr>
            <a:noAutofit/>
          </a:bodyPr>
          <a:lstStyle/>
          <a:p>
            <a:pPr marL="0" indent="0">
              <a:buNone/>
            </a:pPr>
            <a:r>
              <a:rPr lang="en-US" sz="2800" b="1" u="sng" dirty="0" smtClean="0"/>
              <a:t>Overlog</a:t>
            </a:r>
            <a:endParaRPr lang="en-US" sz="2800" b="1" i="1" u="sng" dirty="0"/>
          </a:p>
          <a:p>
            <a:pPr marL="0" indent="0">
              <a:buNone/>
            </a:pPr>
            <a:r>
              <a:rPr lang="en-US" sz="2000" dirty="0">
                <a:latin typeface="Inconsolata-dz"/>
                <a:cs typeface="Inconsolata-dz"/>
              </a:rPr>
              <a:t>counter</a:t>
            </a:r>
            <a:r>
              <a:rPr lang="en-US" sz="2000" dirty="0" smtClean="0">
                <a:latin typeface="Inconsolata-dz"/>
                <a:cs typeface="Inconsolata-dz"/>
              </a:rPr>
              <a:t>(“hostname”,0</a:t>
            </a:r>
            <a:r>
              <a:rPr lang="en-US" sz="2000" dirty="0">
                <a:latin typeface="Inconsolata-dz"/>
                <a:cs typeface="Inconsolata-dz"/>
              </a:rPr>
              <a:t>).</a:t>
            </a:r>
          </a:p>
          <a:p>
            <a:pPr marL="0" indent="0">
              <a:buNone/>
            </a:pPr>
            <a:r>
              <a:rPr lang="en-US" sz="2000" dirty="0">
                <a:latin typeface="Inconsolata-dz"/>
                <a:cs typeface="Inconsolata-dz"/>
              </a:rPr>
              <a:t>counter</a:t>
            </a:r>
            <a:r>
              <a:rPr lang="en-US" sz="2000" dirty="0" smtClean="0">
                <a:latin typeface="Inconsolata-dz"/>
                <a:cs typeface="Inconsolata-dz"/>
              </a:rPr>
              <a:t>(To,X</a:t>
            </a:r>
            <a:r>
              <a:rPr lang="en-US" sz="2000" dirty="0">
                <a:latin typeface="Inconsolata-dz"/>
                <a:cs typeface="Inconsolata-dz"/>
              </a:rPr>
              <a:t>+1) :- counter</a:t>
            </a:r>
            <a:r>
              <a:rPr lang="en-US" sz="2000" dirty="0" smtClean="0">
                <a:latin typeface="Inconsolata-dz"/>
                <a:cs typeface="Inconsolata-dz"/>
              </a:rPr>
              <a:t>(</a:t>
            </a:r>
            <a:r>
              <a:rPr lang="en-US" sz="2000" dirty="0" err="1" smtClean="0">
                <a:latin typeface="Inconsolata-dz"/>
                <a:cs typeface="Inconsolata-dz"/>
              </a:rPr>
              <a:t>To,X</a:t>
            </a:r>
            <a:r>
              <a:rPr lang="en-US" sz="2000" dirty="0">
                <a:latin typeface="Inconsolata-dz"/>
                <a:cs typeface="Inconsolata-dz"/>
              </a:rPr>
              <a:t>), </a:t>
            </a:r>
            <a:r>
              <a:rPr lang="en-US" sz="2000" dirty="0" err="1" smtClean="0">
                <a:latin typeface="Inconsolata-dz"/>
                <a:cs typeface="Inconsolata-dz"/>
              </a:rPr>
              <a:t>req</a:t>
            </a:r>
            <a:r>
              <a:rPr lang="en-US" sz="2000" dirty="0" smtClean="0">
                <a:latin typeface="Inconsolata-dz"/>
                <a:cs typeface="Inconsolata-dz"/>
              </a:rPr>
              <a:t>(To,_</a:t>
            </a:r>
            <a:r>
              <a:rPr lang="en-US" sz="2000" dirty="0">
                <a:latin typeface="Inconsolata-dz"/>
                <a:cs typeface="Inconsolata-dz"/>
              </a:rPr>
              <a:t>).</a:t>
            </a:r>
          </a:p>
          <a:p>
            <a:pPr marL="0" indent="0">
              <a:buNone/>
            </a:pPr>
            <a:r>
              <a:rPr lang="en-US" sz="2000" dirty="0">
                <a:latin typeface="Inconsolata-dz"/>
                <a:cs typeface="Inconsolata-dz"/>
              </a:rPr>
              <a:t>response(@</a:t>
            </a:r>
            <a:r>
              <a:rPr lang="en-US" sz="2000" dirty="0" err="1">
                <a:latin typeface="Inconsolata-dz"/>
                <a:cs typeface="Inconsolata-dz"/>
              </a:rPr>
              <a:t>From</a:t>
            </a:r>
            <a:r>
              <a:rPr lang="en-US" sz="2000" dirty="0" err="1" smtClean="0">
                <a:latin typeface="Inconsolata-dz"/>
                <a:cs typeface="Inconsolata-dz"/>
              </a:rPr>
              <a:t>,X</a:t>
            </a:r>
            <a:r>
              <a:rPr lang="en-US" sz="2000" dirty="0">
                <a:latin typeface="Inconsolata-dz"/>
                <a:cs typeface="Inconsolata-dz"/>
              </a:rPr>
              <a:t>) :- counter</a:t>
            </a:r>
            <a:r>
              <a:rPr lang="en-US" sz="2000" dirty="0" smtClean="0">
                <a:latin typeface="Inconsolata-dz"/>
                <a:cs typeface="Inconsolata-dz"/>
              </a:rPr>
              <a:t>(@</a:t>
            </a:r>
            <a:r>
              <a:rPr lang="en-US" sz="2000" dirty="0" err="1" smtClean="0">
                <a:latin typeface="Inconsolata-dz"/>
                <a:cs typeface="Inconsolata-dz"/>
              </a:rPr>
              <a:t>To,X</a:t>
            </a:r>
            <a:r>
              <a:rPr lang="en-US" sz="2000" dirty="0">
                <a:latin typeface="Inconsolata-dz"/>
                <a:cs typeface="Inconsolata-dz"/>
              </a:rPr>
              <a:t>), </a:t>
            </a:r>
            <a:r>
              <a:rPr lang="en-US" sz="2000" dirty="0" err="1" smtClean="0">
                <a:latin typeface="Inconsolata-dz"/>
                <a:cs typeface="Inconsolata-dz"/>
              </a:rPr>
              <a:t>req</a:t>
            </a:r>
            <a:r>
              <a:rPr lang="en-US" sz="2000" dirty="0" smtClean="0">
                <a:latin typeface="Inconsolata-dz"/>
                <a:cs typeface="Inconsolata-dz"/>
              </a:rPr>
              <a:t>(@</a:t>
            </a:r>
            <a:r>
              <a:rPr lang="en-US" sz="2000" dirty="0" err="1" smtClean="0">
                <a:latin typeface="Inconsolata-dz"/>
                <a:cs typeface="Inconsolata-dz"/>
              </a:rPr>
              <a:t>To,From</a:t>
            </a:r>
            <a:r>
              <a:rPr lang="en-US" sz="2000" dirty="0">
                <a:latin typeface="Inconsolata-dz"/>
                <a:cs typeface="Inconsolata-dz"/>
              </a:rPr>
              <a:t>).</a:t>
            </a:r>
          </a:p>
          <a:p>
            <a:pPr marL="0" indent="0">
              <a:buNone/>
            </a:pPr>
            <a:endParaRPr lang="en-US" sz="2000" dirty="0">
              <a:latin typeface="Monaco"/>
            </a:endParaRPr>
          </a:p>
          <a:p>
            <a:pPr marL="0" indent="0">
              <a:buNone/>
            </a:pPr>
            <a:r>
              <a:rPr lang="en-US" sz="2800" b="1" u="sng" dirty="0" err="1" smtClean="0"/>
              <a:t>Dedalus</a:t>
            </a:r>
            <a:endParaRPr lang="en-US" sz="2800" b="1" u="sng" dirty="0"/>
          </a:p>
          <a:p>
            <a:pPr marL="0" indent="0">
              <a:buNone/>
            </a:pPr>
            <a:r>
              <a:rPr lang="en-US" sz="2000" dirty="0">
                <a:latin typeface="Inconsolata-dz"/>
                <a:cs typeface="Inconsolata-dz"/>
              </a:rPr>
              <a:t>counter</a:t>
            </a:r>
            <a:r>
              <a:rPr lang="en-US" sz="2000" dirty="0" smtClean="0">
                <a:latin typeface="Inconsolata-dz"/>
                <a:cs typeface="Inconsolata-dz"/>
              </a:rPr>
              <a:t>(“hostname”,0</a:t>
            </a:r>
            <a:r>
              <a:rPr lang="en-US" sz="2000" dirty="0">
                <a:latin typeface="Inconsolata-dz"/>
                <a:cs typeface="Inconsolata-dz"/>
              </a:rPr>
              <a:t>).</a:t>
            </a:r>
          </a:p>
          <a:p>
            <a:pPr marL="0" indent="0">
              <a:buNone/>
            </a:pPr>
            <a:r>
              <a:rPr lang="en-US" sz="2000" dirty="0" smtClean="0">
                <a:latin typeface="Inconsolata-dz"/>
                <a:cs typeface="Inconsolata-dz"/>
              </a:rPr>
              <a:t>counter(To,X+1)     :- counter(</a:t>
            </a:r>
            <a:r>
              <a:rPr lang="en-US" sz="2000" dirty="0" err="1" smtClean="0">
                <a:latin typeface="Inconsolata-dz"/>
                <a:cs typeface="Inconsolata-dz"/>
              </a:rPr>
              <a:t>To,X</a:t>
            </a:r>
            <a:r>
              <a:rPr lang="en-US" sz="2000" dirty="0" smtClean="0">
                <a:latin typeface="Inconsolata-dz"/>
                <a:cs typeface="Inconsolata-dz"/>
              </a:rPr>
              <a:t>), </a:t>
            </a:r>
            <a:r>
              <a:rPr lang="en-US" sz="2000" dirty="0" err="1" smtClean="0">
                <a:latin typeface="Inconsolata-dz"/>
                <a:cs typeface="Inconsolata-dz"/>
              </a:rPr>
              <a:t>req</a:t>
            </a:r>
            <a:r>
              <a:rPr lang="en-US" sz="2000" dirty="0" smtClean="0">
                <a:latin typeface="Inconsolata-dz"/>
                <a:cs typeface="Inconsolata-dz"/>
              </a:rPr>
              <a:t>(To,_).</a:t>
            </a:r>
          </a:p>
          <a:p>
            <a:pPr marL="0" indent="0">
              <a:buNone/>
            </a:pPr>
            <a:r>
              <a:rPr lang="en-US" sz="2000" dirty="0" smtClean="0">
                <a:latin typeface="Inconsolata-dz"/>
                <a:cs typeface="Inconsolata-dz"/>
              </a:rPr>
              <a:t>counter(</a:t>
            </a:r>
            <a:r>
              <a:rPr lang="en-US" sz="2000" dirty="0" err="1" smtClean="0">
                <a:latin typeface="Inconsolata-dz"/>
                <a:cs typeface="Inconsolata-dz"/>
              </a:rPr>
              <a:t>To,X</a:t>
            </a:r>
            <a:r>
              <a:rPr lang="en-US" sz="2000" dirty="0" smtClean="0">
                <a:latin typeface="Inconsolata-dz"/>
                <a:cs typeface="Inconsolata-dz"/>
              </a:rPr>
              <a:t>)</a:t>
            </a:r>
            <a:r>
              <a:rPr lang="en-US" sz="2000" dirty="0">
                <a:latin typeface="Inconsolata-dz"/>
                <a:cs typeface="Inconsolata-dz"/>
              </a:rPr>
              <a:t> </a:t>
            </a:r>
            <a:r>
              <a:rPr lang="en-US" sz="2000" dirty="0" smtClean="0">
                <a:latin typeface="Inconsolata-dz"/>
                <a:cs typeface="Inconsolata-dz"/>
              </a:rPr>
              <a:t>     :- counter(</a:t>
            </a:r>
            <a:r>
              <a:rPr lang="en-US" sz="2000" dirty="0" err="1" smtClean="0">
                <a:latin typeface="Inconsolata-dz"/>
                <a:cs typeface="Inconsolata-dz"/>
              </a:rPr>
              <a:t>To,X</a:t>
            </a:r>
            <a:r>
              <a:rPr lang="en-US" sz="2000" dirty="0" smtClean="0">
                <a:latin typeface="Inconsolata-dz"/>
                <a:cs typeface="Inconsolata-dz"/>
              </a:rPr>
              <a:t>), </a:t>
            </a:r>
            <a:r>
              <a:rPr lang="en-US" sz="2000" dirty="0" err="1" smtClean="0">
                <a:latin typeface="Inconsolata-dz"/>
                <a:cs typeface="Inconsolata-dz"/>
              </a:rPr>
              <a:t>notin</a:t>
            </a:r>
            <a:r>
              <a:rPr lang="en-US" sz="2000" dirty="0" smtClean="0">
                <a:latin typeface="Inconsolata-dz"/>
                <a:cs typeface="Inconsolata-dz"/>
              </a:rPr>
              <a:t> </a:t>
            </a:r>
            <a:r>
              <a:rPr lang="en-US" sz="2000" dirty="0" err="1" smtClean="0">
                <a:latin typeface="Inconsolata-dz"/>
                <a:cs typeface="Inconsolata-dz"/>
              </a:rPr>
              <a:t>req</a:t>
            </a:r>
            <a:r>
              <a:rPr lang="en-US" sz="2000" dirty="0" smtClean="0">
                <a:latin typeface="Inconsolata-dz"/>
                <a:cs typeface="Inconsolata-dz"/>
              </a:rPr>
              <a:t>(To,_).</a:t>
            </a:r>
            <a:endParaRPr lang="en-US" sz="2000" dirty="0">
              <a:latin typeface="Inconsolata-dz"/>
              <a:cs typeface="Inconsolata-dz"/>
            </a:endParaRPr>
          </a:p>
          <a:p>
            <a:pPr marL="0" indent="0">
              <a:buNone/>
            </a:pPr>
            <a:r>
              <a:rPr lang="en-US" sz="2000" dirty="0">
                <a:latin typeface="Inconsolata-dz"/>
                <a:cs typeface="Inconsolata-dz"/>
              </a:rPr>
              <a:t>response(@</a:t>
            </a:r>
            <a:r>
              <a:rPr lang="en-US" sz="2000" dirty="0" err="1">
                <a:latin typeface="Inconsolata-dz"/>
                <a:cs typeface="Inconsolata-dz"/>
              </a:rPr>
              <a:t>From</a:t>
            </a:r>
            <a:r>
              <a:rPr lang="en-US" sz="2000" dirty="0" err="1" smtClean="0">
                <a:latin typeface="Inconsolata-dz"/>
                <a:cs typeface="Inconsolata-dz"/>
              </a:rPr>
              <a:t>,X</a:t>
            </a:r>
            <a:r>
              <a:rPr lang="en-US" sz="2000" dirty="0" smtClean="0">
                <a:latin typeface="Inconsolata-dz"/>
                <a:cs typeface="Inconsolata-dz"/>
              </a:rPr>
              <a:t>)</a:t>
            </a:r>
            <a:r>
              <a:rPr lang="en-US" sz="2000" dirty="0">
                <a:latin typeface="Inconsolata-dz"/>
                <a:cs typeface="Inconsolata-dz"/>
              </a:rPr>
              <a:t> </a:t>
            </a:r>
            <a:r>
              <a:rPr lang="en-US" sz="2000" dirty="0" smtClean="0">
                <a:latin typeface="Inconsolata-dz"/>
                <a:cs typeface="Inconsolata-dz"/>
              </a:rPr>
              <a:t>      </a:t>
            </a:r>
            <a:r>
              <a:rPr lang="en-US" sz="2000" dirty="0">
                <a:latin typeface="Inconsolata-dz"/>
                <a:cs typeface="Inconsolata-dz"/>
              </a:rPr>
              <a:t>:- counter(X), </a:t>
            </a:r>
            <a:r>
              <a:rPr lang="en-US" sz="2000" dirty="0" err="1" smtClean="0">
                <a:latin typeface="Inconsolata-dz"/>
                <a:cs typeface="Inconsolata-dz"/>
              </a:rPr>
              <a:t>req</a:t>
            </a:r>
            <a:r>
              <a:rPr lang="en-US" sz="2000" dirty="0" smtClean="0">
                <a:latin typeface="Inconsolata-dz"/>
                <a:cs typeface="Inconsolata-dz"/>
              </a:rPr>
              <a:t>(@</a:t>
            </a:r>
            <a:r>
              <a:rPr lang="en-US" sz="2000" dirty="0" err="1" smtClean="0">
                <a:latin typeface="Inconsolata-dz"/>
                <a:cs typeface="Inconsolata-dz"/>
              </a:rPr>
              <a:t>To,From</a:t>
            </a:r>
            <a:r>
              <a:rPr lang="en-US" sz="2000" dirty="0">
                <a:latin typeface="Inconsolata-dz"/>
                <a:cs typeface="Inconsolata-dz"/>
              </a:rPr>
              <a:t>).</a:t>
            </a:r>
          </a:p>
          <a:p>
            <a:pPr marL="0" indent="0">
              <a:buNone/>
            </a:pPr>
            <a:endParaRPr lang="en-US" sz="2000" dirty="0"/>
          </a:p>
        </p:txBody>
      </p:sp>
      <p:sp>
        <p:nvSpPr>
          <p:cNvPr id="4" name="TextBox 3"/>
          <p:cNvSpPr txBox="1"/>
          <p:nvPr/>
        </p:nvSpPr>
        <p:spPr>
          <a:xfrm>
            <a:off x="2726625" y="5166870"/>
            <a:ext cx="1107996" cy="400110"/>
          </a:xfrm>
          <a:prstGeom prst="rect">
            <a:avLst/>
          </a:prstGeom>
          <a:noFill/>
        </p:spPr>
        <p:txBody>
          <a:bodyPr wrap="none" rtlCol="0">
            <a:spAutoFit/>
          </a:bodyPr>
          <a:lstStyle/>
          <a:p>
            <a:r>
              <a:rPr lang="en-US" sz="2000" dirty="0" smtClean="0">
                <a:latin typeface="Inconsolata-dz"/>
                <a:cs typeface="Inconsolata-dz"/>
              </a:rPr>
              <a:t>@</a:t>
            </a:r>
            <a:r>
              <a:rPr lang="en-US" sz="2000" dirty="0" err="1" smtClean="0">
                <a:latin typeface="Inconsolata-dz"/>
                <a:cs typeface="Inconsolata-dz"/>
              </a:rPr>
              <a:t>async</a:t>
            </a:r>
            <a:endParaRPr lang="en-US" sz="2000" dirty="0">
              <a:latin typeface="Inconsolata-dz"/>
              <a:cs typeface="Inconsolata-dz"/>
            </a:endParaRPr>
          </a:p>
        </p:txBody>
      </p:sp>
      <p:sp>
        <p:nvSpPr>
          <p:cNvPr id="5" name="TextBox 4"/>
          <p:cNvSpPr txBox="1"/>
          <p:nvPr/>
        </p:nvSpPr>
        <p:spPr>
          <a:xfrm>
            <a:off x="2395631" y="4419317"/>
            <a:ext cx="954107" cy="400110"/>
          </a:xfrm>
          <a:prstGeom prst="rect">
            <a:avLst/>
          </a:prstGeom>
          <a:noFill/>
        </p:spPr>
        <p:txBody>
          <a:bodyPr wrap="none" rtlCol="0">
            <a:spAutoFit/>
          </a:bodyPr>
          <a:lstStyle/>
          <a:p>
            <a:r>
              <a:rPr lang="en-US" sz="2000" dirty="0" smtClean="0">
                <a:latin typeface="Inconsolata-dz"/>
                <a:cs typeface="Inconsolata-dz"/>
              </a:rPr>
              <a:t>@next</a:t>
            </a:r>
            <a:endParaRPr lang="en-US" sz="2000" dirty="0">
              <a:latin typeface="Inconsolata-dz"/>
              <a:cs typeface="Inconsolata-dz"/>
            </a:endParaRPr>
          </a:p>
        </p:txBody>
      </p:sp>
      <p:sp>
        <p:nvSpPr>
          <p:cNvPr id="6" name="TextBox 5"/>
          <p:cNvSpPr txBox="1"/>
          <p:nvPr/>
        </p:nvSpPr>
        <p:spPr>
          <a:xfrm>
            <a:off x="2093041" y="4797533"/>
            <a:ext cx="954107" cy="400110"/>
          </a:xfrm>
          <a:prstGeom prst="rect">
            <a:avLst/>
          </a:prstGeom>
          <a:noFill/>
        </p:spPr>
        <p:txBody>
          <a:bodyPr wrap="none" rtlCol="0">
            <a:spAutoFit/>
          </a:bodyPr>
          <a:lstStyle/>
          <a:p>
            <a:r>
              <a:rPr lang="en-US" sz="2000" dirty="0">
                <a:latin typeface="Inconsolata-dz"/>
                <a:cs typeface="Inconsolata-dz"/>
              </a:rPr>
              <a:t>@</a:t>
            </a:r>
            <a:r>
              <a:rPr lang="en-US" sz="2000" dirty="0" smtClean="0">
                <a:latin typeface="Inconsolata-dz"/>
                <a:cs typeface="Inconsolata-dz"/>
              </a:rPr>
              <a:t>next</a:t>
            </a:r>
            <a:endParaRPr lang="en-US" sz="2000" dirty="0">
              <a:latin typeface="Inconsolata-dz"/>
              <a:cs typeface="Inconsolata-dz"/>
            </a:endParaRPr>
          </a:p>
        </p:txBody>
      </p:sp>
      <p:cxnSp>
        <p:nvCxnSpPr>
          <p:cNvPr id="8" name="Straight Arrow Connector 7"/>
          <p:cNvCxnSpPr/>
          <p:nvPr/>
        </p:nvCxnSpPr>
        <p:spPr>
          <a:xfrm flipH="1">
            <a:off x="3183825" y="4018502"/>
            <a:ext cx="992729" cy="5153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76553" y="3619301"/>
            <a:ext cx="3398417" cy="461665"/>
          </a:xfrm>
          <a:prstGeom prst="rect">
            <a:avLst/>
          </a:prstGeom>
          <a:noFill/>
        </p:spPr>
        <p:txBody>
          <a:bodyPr wrap="none" rtlCol="0">
            <a:spAutoFit/>
          </a:bodyPr>
          <a:lstStyle/>
          <a:p>
            <a:r>
              <a:rPr lang="en-US" sz="2400" b="1" dirty="0" smtClean="0">
                <a:solidFill>
                  <a:srgbClr val="FF0000"/>
                </a:solidFill>
                <a:latin typeface="Raleway"/>
                <a:cs typeface="Raleway"/>
              </a:rPr>
              <a:t>Increment is deferred</a:t>
            </a:r>
            <a:endParaRPr lang="en-US" sz="2400" b="1" dirty="0">
              <a:solidFill>
                <a:srgbClr val="FF0000"/>
              </a:solidFill>
              <a:latin typeface="Raleway"/>
              <a:cs typeface="Raleway"/>
            </a:endParaRPr>
          </a:p>
        </p:txBody>
      </p:sp>
      <p:cxnSp>
        <p:nvCxnSpPr>
          <p:cNvPr id="13" name="Straight Arrow Connector 12"/>
          <p:cNvCxnSpPr/>
          <p:nvPr/>
        </p:nvCxnSpPr>
        <p:spPr>
          <a:xfrm flipV="1">
            <a:off x="1600460" y="5566980"/>
            <a:ext cx="952240" cy="5591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4433" y="6108396"/>
            <a:ext cx="3918549" cy="461665"/>
          </a:xfrm>
          <a:prstGeom prst="rect">
            <a:avLst/>
          </a:prstGeom>
          <a:noFill/>
        </p:spPr>
        <p:txBody>
          <a:bodyPr wrap="none" rtlCol="0">
            <a:spAutoFit/>
          </a:bodyPr>
          <a:lstStyle/>
          <a:p>
            <a:r>
              <a:rPr lang="en-US" sz="2400" b="1" dirty="0" smtClean="0">
                <a:solidFill>
                  <a:srgbClr val="FF0000"/>
                </a:solidFill>
                <a:latin typeface="Raleway"/>
                <a:cs typeface="Raleway"/>
              </a:rPr>
              <a:t>Pre-increment value sent</a:t>
            </a:r>
            <a:endParaRPr lang="en-US" sz="2400" b="1" dirty="0">
              <a:solidFill>
                <a:srgbClr val="FF0000"/>
              </a:solidFill>
              <a:latin typeface="Raleway"/>
              <a:cs typeface="Raleway"/>
            </a:endParaRPr>
          </a:p>
        </p:txBody>
      </p:sp>
      <p:cxnSp>
        <p:nvCxnSpPr>
          <p:cNvPr id="21" name="Straight Arrow Connector 20"/>
          <p:cNvCxnSpPr/>
          <p:nvPr/>
        </p:nvCxnSpPr>
        <p:spPr>
          <a:xfrm flipH="1" flipV="1">
            <a:off x="3669525" y="5566980"/>
            <a:ext cx="1014056" cy="8506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83581" y="6029963"/>
            <a:ext cx="2874892" cy="830997"/>
          </a:xfrm>
          <a:prstGeom prst="rect">
            <a:avLst/>
          </a:prstGeom>
          <a:noFill/>
        </p:spPr>
        <p:txBody>
          <a:bodyPr wrap="none" rtlCol="0">
            <a:spAutoFit/>
          </a:bodyPr>
          <a:lstStyle/>
          <a:p>
            <a:r>
              <a:rPr lang="en-US" sz="2400" b="1" dirty="0" smtClean="0">
                <a:solidFill>
                  <a:srgbClr val="FF0000"/>
                </a:solidFill>
                <a:latin typeface="Raleway"/>
                <a:cs typeface="Raleway"/>
              </a:rPr>
              <a:t>Non-deterministic</a:t>
            </a:r>
            <a:br>
              <a:rPr lang="en-US" sz="2400" b="1" dirty="0" smtClean="0">
                <a:solidFill>
                  <a:srgbClr val="FF0000"/>
                </a:solidFill>
                <a:latin typeface="Raleway"/>
                <a:cs typeface="Raleway"/>
              </a:rPr>
            </a:br>
            <a:r>
              <a:rPr lang="en-US" sz="2400" b="1" dirty="0" smtClean="0">
                <a:solidFill>
                  <a:srgbClr val="FF0000"/>
                </a:solidFill>
                <a:latin typeface="Raleway"/>
                <a:cs typeface="Raleway"/>
              </a:rPr>
              <a:t>delivery time</a:t>
            </a:r>
            <a:endParaRPr lang="en-US" sz="2400" b="1" dirty="0">
              <a:solidFill>
                <a:srgbClr val="FF0000"/>
              </a:solidFill>
              <a:latin typeface="Raleway"/>
              <a:cs typeface="Raleway"/>
            </a:endParaRPr>
          </a:p>
        </p:txBody>
      </p:sp>
    </p:spTree>
    <p:extLst>
      <p:ext uri="{BB962C8B-B14F-4D97-AF65-F5344CB8AC3E}">
        <p14:creationId xmlns:p14="http://schemas.microsoft.com/office/powerpoint/2010/main" val="13534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2" grpId="1"/>
      <p:bldP spid="17" grpId="0"/>
      <p:bldP spid="17" grpId="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Dedalus</a:t>
            </a:r>
            <a:r>
              <a:rPr lang="en-US" dirty="0" smtClean="0"/>
              <a:t>: Semantics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Goal</a:t>
            </a:r>
            <a:r>
              <a:rPr lang="en-US" dirty="0" smtClean="0"/>
              <a:t>: </a:t>
            </a:r>
            <a:r>
              <a:rPr lang="en-US" i="1" dirty="0" smtClean="0"/>
              <a:t>declarative </a:t>
            </a:r>
            <a:r>
              <a:rPr lang="en-US" dirty="0" smtClean="0"/>
              <a:t>semantics</a:t>
            </a:r>
          </a:p>
          <a:p>
            <a:pPr lvl="1"/>
            <a:r>
              <a:rPr lang="en-US" dirty="0" smtClean="0"/>
              <a:t>Reason about a program’s </a:t>
            </a:r>
            <a:r>
              <a:rPr lang="en-US" dirty="0" smtClean="0">
                <a:solidFill>
                  <a:srgbClr val="FF0000"/>
                </a:solidFill>
              </a:rPr>
              <a:t>meaning</a:t>
            </a:r>
            <a:r>
              <a:rPr lang="en-US" i="1" dirty="0" smtClean="0">
                <a:solidFill>
                  <a:srgbClr val="FF0000"/>
                </a:solidFill>
              </a:rPr>
              <a:t> </a:t>
            </a:r>
            <a:r>
              <a:rPr lang="en-US" dirty="0" smtClean="0"/>
              <a:t>rather than its </a:t>
            </a:r>
            <a:r>
              <a:rPr lang="en-US" dirty="0" smtClean="0">
                <a:solidFill>
                  <a:srgbClr val="FF0000"/>
                </a:solidFill>
              </a:rPr>
              <a:t>executions</a:t>
            </a:r>
          </a:p>
          <a:p>
            <a:pPr marL="0" indent="0">
              <a:buNone/>
            </a:pPr>
            <a:endParaRPr lang="en-US" dirty="0" smtClean="0"/>
          </a:p>
          <a:p>
            <a:pPr marL="0" indent="0">
              <a:buNone/>
            </a:pPr>
            <a:r>
              <a:rPr lang="en-US" b="1" dirty="0" smtClean="0"/>
              <a:t>Approach</a:t>
            </a:r>
            <a:r>
              <a:rPr lang="en-US" dirty="0" smtClean="0"/>
              <a:t>: model theory</a:t>
            </a:r>
          </a:p>
        </p:txBody>
      </p:sp>
    </p:spTree>
    <p:extLst>
      <p:ext uri="{BB962C8B-B14F-4D97-AF65-F5344CB8AC3E}">
        <p14:creationId xmlns:p14="http://schemas.microsoft.com/office/powerpoint/2010/main" val="532108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Models</a:t>
            </a:r>
            <a:endParaRPr lang="en-US" dirty="0"/>
          </a:p>
        </p:txBody>
      </p:sp>
      <p:sp>
        <p:nvSpPr>
          <p:cNvPr id="3" name="Content Placeholder 2"/>
          <p:cNvSpPr>
            <a:spLocks noGrp="1"/>
          </p:cNvSpPr>
          <p:nvPr>
            <p:ph idx="1"/>
          </p:nvPr>
        </p:nvSpPr>
        <p:spPr>
          <a:xfrm>
            <a:off x="241300" y="1600201"/>
            <a:ext cx="8559800" cy="1130299"/>
          </a:xfrm>
        </p:spPr>
        <p:txBody>
          <a:bodyPr>
            <a:noAutofit/>
          </a:bodyPr>
          <a:lstStyle/>
          <a:p>
            <a:pPr marL="0" indent="0">
              <a:buNone/>
            </a:pPr>
            <a:r>
              <a:rPr lang="en-US" sz="3600" dirty="0" smtClean="0"/>
              <a:t>A negation-free (monotonic) Datalog program has a </a:t>
            </a:r>
            <a:r>
              <a:rPr lang="en-US" sz="3600" dirty="0" smtClean="0">
                <a:solidFill>
                  <a:srgbClr val="FF0000"/>
                </a:solidFill>
              </a:rPr>
              <a:t>unique minimal model</a:t>
            </a:r>
          </a:p>
        </p:txBody>
      </p:sp>
      <p:graphicFrame>
        <p:nvGraphicFramePr>
          <p:cNvPr id="4" name="Table 3"/>
          <p:cNvGraphicFramePr>
            <a:graphicFrameLocks noGrp="1"/>
          </p:cNvGraphicFramePr>
          <p:nvPr>
            <p:extLst>
              <p:ext uri="{D42A27DB-BD31-4B8C-83A1-F6EECF244321}">
                <p14:modId xmlns:p14="http://schemas.microsoft.com/office/powerpoint/2010/main" val="1692452413"/>
              </p:ext>
            </p:extLst>
          </p:nvPr>
        </p:nvGraphicFramePr>
        <p:xfrm>
          <a:off x="641350" y="3556000"/>
          <a:ext cx="7861300" cy="1737360"/>
        </p:xfrm>
        <a:graphic>
          <a:graphicData uri="http://schemas.openxmlformats.org/drawingml/2006/table">
            <a:tbl>
              <a:tblPr>
                <a:tableStyleId>{5C22544A-7EE6-4342-B048-85BDC9FD1C3A}</a:tableStyleId>
              </a:tblPr>
              <a:tblGrid>
                <a:gridCol w="1966364"/>
                <a:gridCol w="5894936"/>
              </a:tblGrid>
              <a:tr h="370840">
                <a:tc>
                  <a:txBody>
                    <a:bodyPr/>
                    <a:lstStyle/>
                    <a:p>
                      <a:r>
                        <a:rPr lang="en-US" sz="3200" b="1" dirty="0" smtClean="0">
                          <a:latin typeface="Raleway"/>
                          <a:cs typeface="Raleway"/>
                        </a:rPr>
                        <a:t>Model</a:t>
                      </a:r>
                      <a:endParaRPr lang="en-US" sz="3200" b="1" dirty="0">
                        <a:latin typeface="Raleway"/>
                        <a:cs typeface="Raleway"/>
                      </a:endParaRP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c>
                  <a:txBody>
                    <a:bodyPr/>
                    <a:lstStyle/>
                    <a:p>
                      <a:r>
                        <a:rPr lang="en-US" sz="3200" dirty="0" smtClean="0">
                          <a:latin typeface="Raleway"/>
                          <a:cs typeface="Raleway"/>
                        </a:rPr>
                        <a:t>No “missing” facts</a:t>
                      </a:r>
                      <a:endParaRPr lang="en-US" sz="3200" i="1" dirty="0">
                        <a:latin typeface="Raleway"/>
                        <a:cs typeface="Raleway"/>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r>
              <a:tr h="370840">
                <a:tc>
                  <a:txBody>
                    <a:bodyPr/>
                    <a:lstStyle/>
                    <a:p>
                      <a:r>
                        <a:rPr lang="en-US" sz="3200" b="1" dirty="0" smtClean="0">
                          <a:latin typeface="Raleway"/>
                          <a:cs typeface="Raleway"/>
                        </a:rPr>
                        <a:t>Minimal</a:t>
                      </a:r>
                      <a:endParaRPr lang="en-US" sz="3200" b="1" dirty="0">
                        <a:latin typeface="Raleway"/>
                        <a:cs typeface="Raleway"/>
                      </a:endParaRPr>
                    </a:p>
                  </a:txBody>
                  <a:tcPr>
                    <a:lnL w="12700" cap="flat" cmpd="sng" algn="ctr">
                      <a:solidFill>
                        <a:prstClr val="black"/>
                      </a:solidFill>
                      <a:prstDash val="solid"/>
                      <a:round/>
                      <a:headEnd type="none" w="med" len="med"/>
                      <a:tailEnd type="none" w="med" len="med"/>
                    </a:lnL>
                  </a:tcPr>
                </a:tc>
                <a:tc>
                  <a:txBody>
                    <a:bodyPr/>
                    <a:lstStyle/>
                    <a:p>
                      <a:r>
                        <a:rPr lang="en-US" sz="3200" dirty="0" smtClean="0">
                          <a:latin typeface="Raleway"/>
                          <a:cs typeface="Raleway"/>
                        </a:rPr>
                        <a:t>No “extra” facts</a:t>
                      </a:r>
                      <a:endParaRPr lang="en-US" sz="3200" dirty="0">
                        <a:latin typeface="Raleway"/>
                        <a:cs typeface="Raleway"/>
                      </a:endParaRPr>
                    </a:p>
                  </a:txBody>
                  <a:tcPr>
                    <a:lnR w="12700" cap="flat" cmpd="sng" algn="ctr">
                      <a:solidFill>
                        <a:prstClr val="black"/>
                      </a:solidFill>
                      <a:prstDash val="solid"/>
                      <a:round/>
                      <a:headEnd type="none" w="med" len="med"/>
                      <a:tailEnd type="none" w="med" len="med"/>
                    </a:lnR>
                  </a:tcPr>
                </a:tc>
              </a:tr>
              <a:tr h="370840">
                <a:tc>
                  <a:txBody>
                    <a:bodyPr/>
                    <a:lstStyle/>
                    <a:p>
                      <a:r>
                        <a:rPr lang="en-US" sz="3200" b="1" dirty="0" smtClean="0">
                          <a:latin typeface="Raleway"/>
                          <a:cs typeface="Raleway"/>
                        </a:rPr>
                        <a:t>Unique</a:t>
                      </a:r>
                      <a:endParaRPr lang="en-US" sz="3200" b="1" dirty="0">
                        <a:latin typeface="Raleway"/>
                        <a:cs typeface="Raleway"/>
                      </a:endParaRPr>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tcPr>
                </a:tc>
                <a:tc>
                  <a:txBody>
                    <a:bodyPr/>
                    <a:lstStyle/>
                    <a:p>
                      <a:r>
                        <a:rPr lang="en-US" sz="3200" dirty="0" smtClean="0">
                          <a:latin typeface="Raleway"/>
                          <a:cs typeface="Raleway"/>
                        </a:rPr>
                        <a:t>Program has a single meaning</a:t>
                      </a:r>
                      <a:endParaRPr lang="en-US" sz="3200" dirty="0">
                        <a:latin typeface="Raleway"/>
                        <a:cs typeface="Raleway"/>
                      </a:endParaRPr>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7011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Background</a:t>
            </a:r>
            <a:endParaRPr lang="en-US" dirty="0" smtClean="0"/>
          </a:p>
          <a:p>
            <a:pPr lvl="1"/>
            <a:r>
              <a:rPr lang="en-US" dirty="0" smtClean="0"/>
              <a:t>BOOM Analytics</a:t>
            </a:r>
          </a:p>
          <a:p>
            <a:pPr marL="514350" indent="-514350">
              <a:buFont typeface="+mj-lt"/>
              <a:buAutoNum type="arabicPeriod"/>
            </a:pPr>
            <a:r>
              <a:rPr lang="en-US" b="1" dirty="0" smtClean="0"/>
              <a:t>Theory</a:t>
            </a:r>
          </a:p>
          <a:p>
            <a:pPr lvl="1"/>
            <a:r>
              <a:rPr lang="en-US" dirty="0" err="1" smtClean="0"/>
              <a:t>Dedalus</a:t>
            </a:r>
            <a:endParaRPr lang="en-US" dirty="0" smtClean="0"/>
          </a:p>
          <a:p>
            <a:pPr lvl="1"/>
            <a:r>
              <a:rPr lang="en-US" dirty="0" smtClean="0"/>
              <a:t>CALM</a:t>
            </a:r>
          </a:p>
          <a:p>
            <a:pPr marL="514350" indent="-514350">
              <a:buFont typeface="+mj-lt"/>
              <a:buAutoNum type="arabicPeriod"/>
            </a:pPr>
            <a:r>
              <a:rPr lang="en-US" b="1" dirty="0" smtClean="0"/>
              <a:t>Practice</a:t>
            </a:r>
          </a:p>
          <a:p>
            <a:pPr lvl="1"/>
            <a:r>
              <a:rPr lang="en-US" dirty="0" smtClean="0"/>
              <a:t>Bloom</a:t>
            </a:r>
          </a:p>
          <a:p>
            <a:pPr lvl="1"/>
            <a:r>
              <a:rPr lang="en-US" dirty="0" smtClean="0"/>
              <a:t>Lattices</a:t>
            </a:r>
          </a:p>
        </p:txBody>
      </p:sp>
    </p:spTree>
    <p:extLst>
      <p:ext uri="{BB962C8B-B14F-4D97-AF65-F5344CB8AC3E}">
        <p14:creationId xmlns:p14="http://schemas.microsoft.com/office/powerpoint/2010/main" val="43559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Models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consequences of </a:t>
            </a:r>
            <a:r>
              <a:rPr lang="en-US" b="1" dirty="0" err="1" smtClean="0"/>
              <a:t>async</a:t>
            </a:r>
            <a:r>
              <a:rPr lang="en-US" dirty="0" smtClean="0"/>
              <a:t> rules hold at a nondeterministic future time</a:t>
            </a:r>
          </a:p>
          <a:p>
            <a:pPr lvl="1"/>
            <a:r>
              <a:rPr lang="en-US" dirty="0" smtClean="0"/>
              <a:t>Captured by the </a:t>
            </a:r>
            <a:r>
              <a:rPr lang="en-US" i="1" dirty="0" smtClean="0"/>
              <a:t>choice</a:t>
            </a:r>
            <a:r>
              <a:rPr lang="en-US" dirty="0" smtClean="0"/>
              <a:t> construct</a:t>
            </a:r>
          </a:p>
          <a:p>
            <a:pPr lvl="2"/>
            <a:r>
              <a:rPr lang="en-US" dirty="0" smtClean="0"/>
              <a:t>Greco and </a:t>
            </a:r>
            <a:r>
              <a:rPr lang="en-US" dirty="0" err="1" smtClean="0"/>
              <a:t>Zaniolo</a:t>
            </a:r>
            <a:r>
              <a:rPr lang="en-US" dirty="0"/>
              <a:t> </a:t>
            </a:r>
            <a:r>
              <a:rPr lang="en-US" dirty="0" smtClean="0"/>
              <a:t>(1998)</a:t>
            </a:r>
          </a:p>
          <a:p>
            <a:pPr lvl="1"/>
            <a:r>
              <a:rPr lang="en-US" dirty="0" smtClean="0"/>
              <a:t>Each choice leads to a distinct model</a:t>
            </a:r>
            <a:endParaRPr lang="en-US" dirty="0"/>
          </a:p>
          <a:p>
            <a:pPr lvl="1"/>
            <a:endParaRPr lang="en-US" dirty="0" smtClean="0"/>
          </a:p>
          <a:p>
            <a:pPr marL="0" indent="0">
              <a:buNone/>
            </a:pPr>
            <a:r>
              <a:rPr lang="en-US" u="sng" dirty="0" smtClean="0"/>
              <a:t>Intuition:</a:t>
            </a:r>
          </a:p>
          <a:p>
            <a:pPr marL="0" indent="0" algn="ctr">
              <a:buNone/>
            </a:pPr>
            <a:r>
              <a:rPr lang="en-US" dirty="0" smtClean="0">
                <a:solidFill>
                  <a:srgbClr val="FF0000"/>
                </a:solidFill>
              </a:rPr>
              <a:t>A stable model is an </a:t>
            </a:r>
            <a:r>
              <a:rPr lang="en-US" b="1" dirty="0" smtClean="0">
                <a:solidFill>
                  <a:srgbClr val="FF0000"/>
                </a:solidFill>
              </a:rPr>
              <a:t>execution trace</a:t>
            </a:r>
          </a:p>
        </p:txBody>
      </p:sp>
    </p:spTree>
    <p:extLst>
      <p:ext uri="{BB962C8B-B14F-4D97-AF65-F5344CB8AC3E}">
        <p14:creationId xmlns:p14="http://schemas.microsoft.com/office/powerpoint/2010/main" val="2439670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a:t>
            </a:r>
            <a:endParaRPr lang="en-US" dirty="0"/>
          </a:p>
        </p:txBody>
      </p:sp>
      <p:sp>
        <p:nvSpPr>
          <p:cNvPr id="3" name="Content Placeholder 2"/>
          <p:cNvSpPr>
            <a:spLocks noGrp="1"/>
          </p:cNvSpPr>
          <p:nvPr>
            <p:ph idx="1"/>
          </p:nvPr>
        </p:nvSpPr>
        <p:spPr>
          <a:xfrm>
            <a:off x="457200" y="1417638"/>
            <a:ext cx="8431788" cy="2003379"/>
          </a:xfrm>
          <a:ln>
            <a:solidFill>
              <a:schemeClr val="tx1"/>
            </a:solidFill>
          </a:ln>
        </p:spPr>
        <p:txBody>
          <a:bodyPr>
            <a:noAutofit/>
          </a:bodyPr>
          <a:lstStyle/>
          <a:p>
            <a:pPr marL="0" indent="0">
              <a:buNone/>
            </a:pPr>
            <a:r>
              <a:rPr lang="en-US" sz="1800" dirty="0">
                <a:latin typeface="Inconsolata-dz"/>
                <a:cs typeface="Inconsolata-dz"/>
              </a:rPr>
              <a:t>counter(To, X+1)@next :- counter(To, X), request(To, _).</a:t>
            </a:r>
          </a:p>
          <a:p>
            <a:pPr marL="0" indent="0">
              <a:buNone/>
            </a:pPr>
            <a:r>
              <a:rPr lang="en-US" sz="1800" dirty="0">
                <a:latin typeface="Inconsolata-dz"/>
                <a:cs typeface="Inconsolata-dz"/>
              </a:rPr>
              <a:t>counter(To, X)@next :- counter(To, X), </a:t>
            </a:r>
            <a:r>
              <a:rPr lang="en-US" sz="1800" dirty="0" err="1">
                <a:latin typeface="Inconsolata-dz"/>
                <a:cs typeface="Inconsolata-dz"/>
              </a:rPr>
              <a:t>notin</a:t>
            </a:r>
            <a:r>
              <a:rPr lang="en-US" sz="1800" dirty="0">
                <a:latin typeface="Inconsolata-dz"/>
                <a:cs typeface="Inconsolata-dz"/>
              </a:rPr>
              <a:t> request(To, _).</a:t>
            </a:r>
          </a:p>
          <a:p>
            <a:pPr marL="0" indent="0">
              <a:buNone/>
            </a:pPr>
            <a:r>
              <a:rPr lang="en-US" sz="1800" dirty="0">
                <a:latin typeface="Inconsolata-dz"/>
                <a:cs typeface="Inconsolata-dz"/>
              </a:rPr>
              <a:t>response(@From, X)@</a:t>
            </a:r>
            <a:r>
              <a:rPr lang="en-US" sz="1800" dirty="0" err="1">
                <a:latin typeface="Inconsolata-dz"/>
                <a:cs typeface="Inconsolata-dz"/>
              </a:rPr>
              <a:t>async</a:t>
            </a:r>
            <a:r>
              <a:rPr lang="en-US" sz="1800" dirty="0">
                <a:latin typeface="Inconsolata-dz"/>
                <a:cs typeface="Inconsolata-dz"/>
              </a:rPr>
              <a:t> :- counter(@To, X), </a:t>
            </a:r>
            <a:endParaRPr lang="en-US" sz="1800" dirty="0" smtClean="0">
              <a:latin typeface="Inconsolata-dz"/>
              <a:cs typeface="Inconsolata-dz"/>
            </a:endParaRPr>
          </a:p>
          <a:p>
            <a:pPr marL="0" indent="0">
              <a:buNone/>
            </a:pPr>
            <a:r>
              <a:rPr lang="en-US" sz="1800" dirty="0" smtClean="0">
                <a:latin typeface="Inconsolata-dz"/>
                <a:cs typeface="Inconsolata-dz"/>
              </a:rPr>
              <a:t>                            request</a:t>
            </a:r>
            <a:r>
              <a:rPr lang="en-US" sz="1800" dirty="0">
                <a:latin typeface="Inconsolata-dz"/>
                <a:cs typeface="Inconsolata-dz"/>
              </a:rPr>
              <a:t>(@To, From).</a:t>
            </a:r>
          </a:p>
          <a:p>
            <a:pPr marL="0" indent="0">
              <a:buNone/>
            </a:pPr>
            <a:r>
              <a:rPr lang="en-US" sz="1800" dirty="0">
                <a:latin typeface="Inconsolata-dz"/>
                <a:cs typeface="Inconsolata-dz"/>
              </a:rPr>
              <a:t>response(From, X)@next :- response(From, X).</a:t>
            </a:r>
          </a:p>
          <a:p>
            <a:pPr marL="0" indent="0">
              <a:buNone/>
            </a:pPr>
            <a:endParaRPr lang="en-US" sz="1800" dirty="0">
              <a:latin typeface="Inconsolata-dz"/>
              <a:cs typeface="Inconsolata-dz"/>
            </a:endParaRPr>
          </a:p>
          <a:p>
            <a:pPr marL="0" indent="0">
              <a:buNone/>
            </a:pPr>
            <a:endParaRPr lang="en-US" sz="1800" dirty="0" smtClean="0">
              <a:latin typeface="Inconsolata-dz"/>
              <a:cs typeface="Inconsolata-dz"/>
            </a:endParaRPr>
          </a:p>
        </p:txBody>
      </p:sp>
      <p:cxnSp>
        <p:nvCxnSpPr>
          <p:cNvPr id="6" name="Straight Arrow Connector 5"/>
          <p:cNvCxnSpPr>
            <a:stCxn id="13" idx="0"/>
          </p:cNvCxnSpPr>
          <p:nvPr/>
        </p:nvCxnSpPr>
        <p:spPr>
          <a:xfrm flipV="1">
            <a:off x="2440006" y="3035300"/>
            <a:ext cx="747694" cy="13755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76489" y="4122608"/>
            <a:ext cx="184666" cy="369332"/>
          </a:xfrm>
          <a:prstGeom prst="rect">
            <a:avLst/>
          </a:prstGeom>
          <a:noFill/>
        </p:spPr>
        <p:txBody>
          <a:bodyPr wrap="none" rtlCol="0">
            <a:spAutoFit/>
          </a:bodyPr>
          <a:lstStyle/>
          <a:p>
            <a:endParaRPr lang="en-US" dirty="0"/>
          </a:p>
        </p:txBody>
      </p:sp>
      <p:sp>
        <p:nvSpPr>
          <p:cNvPr id="13" name="TextBox 12"/>
          <p:cNvSpPr txBox="1"/>
          <p:nvPr/>
        </p:nvSpPr>
        <p:spPr>
          <a:xfrm>
            <a:off x="0" y="4410870"/>
            <a:ext cx="4880012" cy="1077218"/>
          </a:xfrm>
          <a:prstGeom prst="rect">
            <a:avLst/>
          </a:prstGeom>
          <a:noFill/>
        </p:spPr>
        <p:txBody>
          <a:bodyPr wrap="none" rtlCol="0">
            <a:spAutoFit/>
          </a:bodyPr>
          <a:lstStyle/>
          <a:p>
            <a:r>
              <a:rPr lang="en-US" sz="3200" dirty="0" smtClean="0">
                <a:latin typeface="Raleway"/>
                <a:cs typeface="Raleway"/>
              </a:rPr>
              <a:t>Persistence rules lead</a:t>
            </a:r>
            <a:br>
              <a:rPr lang="en-US" sz="3200" dirty="0" smtClean="0">
                <a:latin typeface="Raleway"/>
                <a:cs typeface="Raleway"/>
              </a:rPr>
            </a:br>
            <a:r>
              <a:rPr lang="en-US" sz="3200" dirty="0" smtClean="0">
                <a:latin typeface="Raleway"/>
                <a:cs typeface="Raleway"/>
              </a:rPr>
              <a:t>to infinitely </a:t>
            </a:r>
            <a:r>
              <a:rPr lang="en-US" sz="3200" b="1" dirty="0" smtClean="0">
                <a:latin typeface="Raleway"/>
                <a:cs typeface="Raleway"/>
              </a:rPr>
              <a:t>large</a:t>
            </a:r>
            <a:r>
              <a:rPr lang="en-US" sz="3200" dirty="0" smtClean="0">
                <a:latin typeface="Raleway"/>
                <a:cs typeface="Raleway"/>
              </a:rPr>
              <a:t> models</a:t>
            </a:r>
            <a:endParaRPr lang="en-US" sz="3200" dirty="0">
              <a:latin typeface="Raleway"/>
              <a:cs typeface="Raleway"/>
            </a:endParaRPr>
          </a:p>
        </p:txBody>
      </p:sp>
      <p:cxnSp>
        <p:nvCxnSpPr>
          <p:cNvPr id="15" name="Straight Arrow Connector 14"/>
          <p:cNvCxnSpPr/>
          <p:nvPr/>
        </p:nvCxnSpPr>
        <p:spPr>
          <a:xfrm flipH="1" flipV="1">
            <a:off x="3476490" y="2425700"/>
            <a:ext cx="1237347" cy="1587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713837" y="3872261"/>
            <a:ext cx="4452421" cy="1077218"/>
          </a:xfrm>
          <a:prstGeom prst="rect">
            <a:avLst/>
          </a:prstGeom>
          <a:noFill/>
        </p:spPr>
        <p:txBody>
          <a:bodyPr wrap="none" rtlCol="0">
            <a:spAutoFit/>
          </a:bodyPr>
          <a:lstStyle/>
          <a:p>
            <a:r>
              <a:rPr lang="en-US" sz="3200" dirty="0" err="1" smtClean="0">
                <a:latin typeface="Raleway"/>
                <a:cs typeface="Raleway"/>
              </a:rPr>
              <a:t>Async</a:t>
            </a:r>
            <a:r>
              <a:rPr lang="en-US" sz="3200" dirty="0" smtClean="0">
                <a:latin typeface="Raleway"/>
                <a:cs typeface="Raleway"/>
              </a:rPr>
              <a:t> rules lead to </a:t>
            </a:r>
          </a:p>
          <a:p>
            <a:r>
              <a:rPr lang="en-US" sz="3200" dirty="0" smtClean="0">
                <a:latin typeface="Raleway"/>
                <a:cs typeface="Raleway"/>
              </a:rPr>
              <a:t>infinitely </a:t>
            </a:r>
            <a:r>
              <a:rPr lang="en-US" sz="3200" b="1" dirty="0" smtClean="0">
                <a:latin typeface="Raleway"/>
                <a:cs typeface="Raleway"/>
              </a:rPr>
              <a:t>many</a:t>
            </a:r>
            <a:r>
              <a:rPr lang="en-US" sz="3200" dirty="0" smtClean="0">
                <a:latin typeface="Raleway"/>
                <a:cs typeface="Raleway"/>
              </a:rPr>
              <a:t> models</a:t>
            </a:r>
            <a:endParaRPr lang="en-US" sz="3200" dirty="0">
              <a:latin typeface="Raleway"/>
              <a:cs typeface="Raleway"/>
            </a:endParaRPr>
          </a:p>
        </p:txBody>
      </p:sp>
    </p:spTree>
    <p:extLst>
      <p:ext uri="{BB962C8B-B14F-4D97-AF65-F5344CB8AC3E}">
        <p14:creationId xmlns:p14="http://schemas.microsoft.com/office/powerpoint/2010/main" val="23629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Execution</a:t>
            </a:r>
            <a:endParaRPr lang="en-US" dirty="0"/>
          </a:p>
        </p:txBody>
      </p:sp>
      <p:sp>
        <p:nvSpPr>
          <p:cNvPr id="3" name="Content Placeholder 2"/>
          <p:cNvSpPr>
            <a:spLocks noGrp="1"/>
          </p:cNvSpPr>
          <p:nvPr>
            <p:ph idx="1"/>
          </p:nvPr>
        </p:nvSpPr>
        <p:spPr>
          <a:xfrm>
            <a:off x="457200" y="1417638"/>
            <a:ext cx="8431788" cy="2003379"/>
          </a:xfrm>
          <a:ln>
            <a:solidFill>
              <a:schemeClr val="tx1"/>
            </a:solidFill>
          </a:ln>
        </p:spPr>
        <p:txBody>
          <a:bodyPr>
            <a:noAutofit/>
          </a:bodyPr>
          <a:lstStyle/>
          <a:p>
            <a:pPr marL="0" indent="0">
              <a:buNone/>
            </a:pPr>
            <a:r>
              <a:rPr lang="en-US" sz="1800" dirty="0">
                <a:latin typeface="Inconsolata-dz"/>
                <a:cs typeface="Inconsolata-dz"/>
              </a:rPr>
              <a:t>counter(To, X+1)@next :- counter(To, X), request(To, _).</a:t>
            </a:r>
          </a:p>
          <a:p>
            <a:pPr marL="0" indent="0">
              <a:buNone/>
            </a:pPr>
            <a:r>
              <a:rPr lang="en-US" sz="1800" dirty="0">
                <a:latin typeface="Inconsolata-dz"/>
                <a:cs typeface="Inconsolata-dz"/>
              </a:rPr>
              <a:t>counter(To, X)@next :- counter(To, X), </a:t>
            </a:r>
            <a:r>
              <a:rPr lang="en-US" sz="1800" dirty="0" err="1">
                <a:latin typeface="Inconsolata-dz"/>
                <a:cs typeface="Inconsolata-dz"/>
              </a:rPr>
              <a:t>notin</a:t>
            </a:r>
            <a:r>
              <a:rPr lang="en-US" sz="1800" dirty="0">
                <a:latin typeface="Inconsolata-dz"/>
                <a:cs typeface="Inconsolata-dz"/>
              </a:rPr>
              <a:t> request(To, _).</a:t>
            </a:r>
          </a:p>
          <a:p>
            <a:pPr marL="0" indent="0">
              <a:buNone/>
            </a:pPr>
            <a:r>
              <a:rPr lang="en-US" sz="1800" dirty="0">
                <a:latin typeface="Inconsolata-dz"/>
                <a:cs typeface="Inconsolata-dz"/>
              </a:rPr>
              <a:t>response(@From, X)@</a:t>
            </a:r>
            <a:r>
              <a:rPr lang="en-US" sz="1800" dirty="0" err="1">
                <a:latin typeface="Inconsolata-dz"/>
                <a:cs typeface="Inconsolata-dz"/>
              </a:rPr>
              <a:t>async</a:t>
            </a:r>
            <a:r>
              <a:rPr lang="en-US" sz="1800" dirty="0">
                <a:latin typeface="Inconsolata-dz"/>
                <a:cs typeface="Inconsolata-dz"/>
              </a:rPr>
              <a:t> :- counter(@To, X), </a:t>
            </a:r>
            <a:endParaRPr lang="en-US" sz="1800" dirty="0" smtClean="0">
              <a:latin typeface="Inconsolata-dz"/>
              <a:cs typeface="Inconsolata-dz"/>
            </a:endParaRPr>
          </a:p>
          <a:p>
            <a:pPr marL="0" indent="0">
              <a:buNone/>
            </a:pPr>
            <a:r>
              <a:rPr lang="en-US" sz="1800" dirty="0">
                <a:latin typeface="Inconsolata-dz"/>
                <a:cs typeface="Inconsolata-dz"/>
              </a:rPr>
              <a:t> </a:t>
            </a:r>
            <a:r>
              <a:rPr lang="en-US" sz="1800" dirty="0" smtClean="0">
                <a:latin typeface="Inconsolata-dz"/>
                <a:cs typeface="Inconsolata-dz"/>
              </a:rPr>
              <a:t>                           request</a:t>
            </a:r>
            <a:r>
              <a:rPr lang="en-US" sz="1800" dirty="0">
                <a:latin typeface="Inconsolata-dz"/>
                <a:cs typeface="Inconsolata-dz"/>
              </a:rPr>
              <a:t>(@To, From).</a:t>
            </a:r>
          </a:p>
          <a:p>
            <a:pPr marL="0" indent="0">
              <a:buNone/>
            </a:pPr>
            <a:r>
              <a:rPr lang="en-US" sz="1800" dirty="0">
                <a:latin typeface="Inconsolata-dz"/>
                <a:cs typeface="Inconsolata-dz"/>
              </a:rPr>
              <a:t>response(From, X)@next :- response(From, X).</a:t>
            </a:r>
          </a:p>
        </p:txBody>
      </p:sp>
      <p:sp>
        <p:nvSpPr>
          <p:cNvPr id="4" name="TextBox 3"/>
          <p:cNvSpPr txBox="1"/>
          <p:nvPr/>
        </p:nvSpPr>
        <p:spPr>
          <a:xfrm>
            <a:off x="457200" y="3810289"/>
            <a:ext cx="4934482" cy="2585323"/>
          </a:xfrm>
          <a:prstGeom prst="rect">
            <a:avLst/>
          </a:prstGeom>
          <a:noFill/>
          <a:ln>
            <a:solidFill>
              <a:schemeClr val="accent6">
                <a:lumMod val="75000"/>
              </a:schemeClr>
            </a:solidFill>
          </a:ln>
        </p:spPr>
        <p:txBody>
          <a:bodyPr wrap="square" rtlCol="0">
            <a:spAutoFit/>
          </a:bodyPr>
          <a:lstStyle/>
          <a:p>
            <a:r>
              <a:rPr lang="en-US" dirty="0">
                <a:latin typeface="Inconsolata-dz"/>
                <a:cs typeface="Inconsolata-dz"/>
              </a:rPr>
              <a:t>counter</a:t>
            </a:r>
            <a:r>
              <a:rPr lang="en-US" dirty="0" smtClean="0">
                <a:latin typeface="Inconsolata-dz"/>
                <a:cs typeface="Inconsolata-dz"/>
              </a:rPr>
              <a:t>(“node1”, 0</a:t>
            </a:r>
            <a:r>
              <a:rPr lang="en-US" dirty="0">
                <a:latin typeface="Inconsolata-dz"/>
                <a:cs typeface="Inconsolata-dz"/>
              </a:rPr>
              <a:t>)@0</a:t>
            </a:r>
            <a:r>
              <a:rPr lang="en-US" dirty="0" smtClean="0">
                <a:latin typeface="Inconsolata-dz"/>
                <a:cs typeface="Inconsolata-dz"/>
              </a:rPr>
              <a:t>.</a:t>
            </a:r>
          </a:p>
          <a:p>
            <a:r>
              <a:rPr lang="en-US" dirty="0">
                <a:latin typeface="Inconsolata-dz"/>
                <a:cs typeface="Inconsolata-dz"/>
              </a:rPr>
              <a:t>request(“node1”, “node2”)@0.</a:t>
            </a: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a:p>
        </p:txBody>
      </p:sp>
    </p:spTree>
    <p:extLst>
      <p:ext uri="{BB962C8B-B14F-4D97-AF65-F5344CB8AC3E}">
        <p14:creationId xmlns:p14="http://schemas.microsoft.com/office/powerpoint/2010/main" val="3540674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Stable </a:t>
            </a:r>
            <a:r>
              <a:rPr lang="en-US" dirty="0"/>
              <a:t>M</a:t>
            </a:r>
            <a:r>
              <a:rPr lang="en-US" dirty="0" smtClean="0"/>
              <a:t>odel</a:t>
            </a:r>
            <a:endParaRPr lang="en-US" dirty="0"/>
          </a:p>
        </p:txBody>
      </p:sp>
      <p:sp>
        <p:nvSpPr>
          <p:cNvPr id="4" name="TextBox 3"/>
          <p:cNvSpPr txBox="1"/>
          <p:nvPr/>
        </p:nvSpPr>
        <p:spPr>
          <a:xfrm>
            <a:off x="457199" y="3526091"/>
            <a:ext cx="5091157" cy="3139321"/>
          </a:xfrm>
          <a:prstGeom prst="rect">
            <a:avLst/>
          </a:prstGeom>
          <a:noFill/>
          <a:ln>
            <a:solidFill>
              <a:schemeClr val="accent6">
                <a:lumMod val="75000"/>
              </a:schemeClr>
            </a:solidFill>
          </a:ln>
        </p:spPr>
        <p:txBody>
          <a:bodyPr wrap="square" rtlCol="0">
            <a:spAutoFit/>
          </a:bodyPr>
          <a:lstStyle/>
          <a:p>
            <a:r>
              <a:rPr lang="en-US" dirty="0">
                <a:latin typeface="Inconsolata-dz"/>
                <a:cs typeface="Inconsolata-dz"/>
              </a:rPr>
              <a:t>c</a:t>
            </a:r>
            <a:r>
              <a:rPr lang="en-US" dirty="0" smtClean="0">
                <a:latin typeface="Inconsolata-dz"/>
                <a:cs typeface="Inconsolata-dz"/>
              </a:rPr>
              <a:t>ounter(“node1”, 0</a:t>
            </a:r>
            <a:r>
              <a:rPr lang="en-US" dirty="0">
                <a:latin typeface="Inconsolata-dz"/>
                <a:cs typeface="Inconsolata-dz"/>
              </a:rPr>
              <a:t>)@0.</a:t>
            </a:r>
          </a:p>
          <a:p>
            <a:r>
              <a:rPr lang="en-US" dirty="0">
                <a:latin typeface="Inconsolata-dz"/>
                <a:cs typeface="Inconsolata-dz"/>
              </a:rPr>
              <a:t>request(“node1”, “node2”)@0.</a:t>
            </a:r>
          </a:p>
          <a:p>
            <a:r>
              <a:rPr lang="en-US" dirty="0">
                <a:latin typeface="Inconsolata-dz"/>
                <a:cs typeface="Inconsolata-dz"/>
              </a:rPr>
              <a:t>counter</a:t>
            </a:r>
            <a:r>
              <a:rPr lang="en-US" dirty="0" smtClean="0">
                <a:latin typeface="Inconsolata-dz"/>
                <a:cs typeface="Inconsolata-dz"/>
              </a:rPr>
              <a:t>(“node1”, 1</a:t>
            </a:r>
            <a:r>
              <a:rPr lang="en-US" dirty="0">
                <a:latin typeface="Inconsolata-dz"/>
                <a:cs typeface="Inconsolata-dz"/>
              </a:rPr>
              <a:t>)@1</a:t>
            </a:r>
            <a:r>
              <a:rPr lang="en-US" dirty="0" smtClean="0">
                <a:latin typeface="Inconsolata-dz"/>
                <a:cs typeface="Inconsolata-dz"/>
              </a:rPr>
              <a:t>.</a:t>
            </a:r>
          </a:p>
          <a:p>
            <a:r>
              <a:rPr lang="en-US" dirty="0">
                <a:latin typeface="Inconsolata-dz"/>
                <a:cs typeface="Inconsolata-dz"/>
              </a:rPr>
              <a:t>c</a:t>
            </a:r>
            <a:r>
              <a:rPr lang="en-US" dirty="0" smtClean="0">
                <a:latin typeface="Inconsolata-dz"/>
                <a:cs typeface="Inconsolata-dz"/>
              </a:rPr>
              <a:t>ounter</a:t>
            </a:r>
            <a:r>
              <a:rPr lang="en-US" dirty="0">
                <a:latin typeface="Inconsolata-dz"/>
                <a:cs typeface="Inconsolata-dz"/>
              </a:rPr>
              <a:t>(“node1”,1</a:t>
            </a:r>
            <a:r>
              <a:rPr lang="en-US" dirty="0" smtClean="0">
                <a:latin typeface="Inconsolata-dz"/>
                <a:cs typeface="Inconsolata-dz"/>
              </a:rPr>
              <a:t>)@2.</a:t>
            </a:r>
            <a:endParaRPr lang="en-US" dirty="0">
              <a:latin typeface="Inconsolata-dz"/>
              <a:cs typeface="Inconsolata-dz"/>
            </a:endParaRPr>
          </a:p>
          <a:p>
            <a:r>
              <a:rPr lang="en-US" dirty="0">
                <a:latin typeface="Inconsolata-dz"/>
                <a:cs typeface="Inconsolata-dz"/>
              </a:rPr>
              <a:t>[…</a:t>
            </a:r>
            <a:r>
              <a:rPr lang="en-US" dirty="0" smtClean="0">
                <a:latin typeface="Inconsolata-dz"/>
                <a:cs typeface="Inconsolata-dz"/>
              </a:rPr>
              <a:t>]</a:t>
            </a:r>
          </a:p>
          <a:p>
            <a:r>
              <a:rPr lang="en-US" dirty="0" smtClean="0">
                <a:latin typeface="Inconsolata-dz"/>
                <a:cs typeface="Inconsolata-dz"/>
              </a:rPr>
              <a:t>response</a:t>
            </a:r>
            <a:r>
              <a:rPr lang="en-US" dirty="0">
                <a:latin typeface="Inconsolata-dz"/>
                <a:cs typeface="Inconsolata-dz"/>
              </a:rPr>
              <a:t>(“node2”, 0)@100</a:t>
            </a:r>
            <a:r>
              <a:rPr lang="en-US" dirty="0" smtClean="0">
                <a:latin typeface="Inconsolata-dz"/>
                <a:cs typeface="Inconsolata-dz"/>
              </a:rPr>
              <a:t>.</a:t>
            </a:r>
          </a:p>
          <a:p>
            <a:r>
              <a:rPr lang="en-US" dirty="0">
                <a:latin typeface="Inconsolata-dz"/>
                <a:cs typeface="Inconsolata-dz"/>
              </a:rPr>
              <a:t>counter(“node1”</a:t>
            </a:r>
            <a:r>
              <a:rPr lang="en-US" dirty="0" smtClean="0">
                <a:latin typeface="Inconsolata-dz"/>
                <a:cs typeface="Inconsolata-dz"/>
              </a:rPr>
              <a:t>, 1</a:t>
            </a:r>
            <a:r>
              <a:rPr lang="en-US" dirty="0">
                <a:latin typeface="Inconsolata-dz"/>
                <a:cs typeface="Inconsolata-dz"/>
              </a:rPr>
              <a:t>)@</a:t>
            </a:r>
            <a:r>
              <a:rPr lang="en-US" dirty="0" smtClean="0">
                <a:latin typeface="Inconsolata-dz"/>
                <a:cs typeface="Inconsolata-dz"/>
              </a:rPr>
              <a:t>101.</a:t>
            </a:r>
          </a:p>
          <a:p>
            <a:r>
              <a:rPr lang="en-US" dirty="0">
                <a:solidFill>
                  <a:srgbClr val="FF0000"/>
                </a:solidFill>
                <a:latin typeface="Inconsolata-dz"/>
                <a:cs typeface="Inconsolata-dz"/>
              </a:rPr>
              <a:t>counter</a:t>
            </a:r>
            <a:r>
              <a:rPr lang="en-US" dirty="0" smtClean="0">
                <a:solidFill>
                  <a:srgbClr val="FF0000"/>
                </a:solidFill>
                <a:latin typeface="Inconsolata-dz"/>
                <a:cs typeface="Inconsolata-dz"/>
              </a:rPr>
              <a:t>(</a:t>
            </a:r>
            <a:r>
              <a:rPr lang="en-US" dirty="0">
                <a:solidFill>
                  <a:srgbClr val="FF0000"/>
                </a:solidFill>
                <a:latin typeface="Inconsolata-dz"/>
                <a:cs typeface="Inconsolata-dz"/>
              </a:rPr>
              <a:t>“node1”</a:t>
            </a:r>
            <a:r>
              <a:rPr lang="en-US" dirty="0" smtClean="0">
                <a:solidFill>
                  <a:srgbClr val="FF0000"/>
                </a:solidFill>
                <a:latin typeface="Inconsolata-dz"/>
                <a:cs typeface="Inconsolata-dz"/>
              </a:rPr>
              <a:t>,</a:t>
            </a:r>
            <a:r>
              <a:rPr lang="en-US" dirty="0" smtClean="0">
                <a:latin typeface="Inconsolata-dz"/>
                <a:cs typeface="Inconsolata-dz"/>
              </a:rPr>
              <a:t> </a:t>
            </a:r>
            <a:r>
              <a:rPr lang="en-US" dirty="0" smtClean="0">
                <a:solidFill>
                  <a:srgbClr val="FF0000"/>
                </a:solidFill>
                <a:latin typeface="Inconsolata-dz"/>
                <a:cs typeface="Inconsolata-dz"/>
              </a:rPr>
              <a:t>1)</a:t>
            </a:r>
            <a:r>
              <a:rPr lang="en-US" dirty="0">
                <a:solidFill>
                  <a:srgbClr val="FF0000"/>
                </a:solidFill>
                <a:latin typeface="Inconsolata-dz"/>
                <a:cs typeface="Inconsolata-dz"/>
              </a:rPr>
              <a:t>@</a:t>
            </a:r>
            <a:r>
              <a:rPr lang="en-US" dirty="0" smtClean="0">
                <a:solidFill>
                  <a:srgbClr val="FF0000"/>
                </a:solidFill>
                <a:latin typeface="Inconsolata-dz"/>
                <a:cs typeface="Inconsolata-dz"/>
              </a:rPr>
              <a:t>102.</a:t>
            </a:r>
            <a:endParaRPr lang="en-US" dirty="0" smtClean="0">
              <a:latin typeface="Inconsolata-dz"/>
              <a:cs typeface="Inconsolata-dz"/>
            </a:endParaRPr>
          </a:p>
          <a:p>
            <a:r>
              <a:rPr lang="en-US" dirty="0">
                <a:latin typeface="Inconsolata-dz"/>
                <a:cs typeface="Inconsolata-dz"/>
              </a:rPr>
              <a:t>response(“node2”, 0)@</a:t>
            </a:r>
            <a:r>
              <a:rPr lang="en-US" dirty="0" smtClean="0">
                <a:latin typeface="Inconsolata-dz"/>
                <a:cs typeface="Inconsolata-dz"/>
              </a:rPr>
              <a:t>101.</a:t>
            </a:r>
          </a:p>
          <a:p>
            <a:r>
              <a:rPr lang="en-US" dirty="0">
                <a:solidFill>
                  <a:srgbClr val="FF0000"/>
                </a:solidFill>
                <a:latin typeface="Inconsolata-dz"/>
                <a:cs typeface="Inconsolata-dz"/>
              </a:rPr>
              <a:t>response(“node2”, 0)@</a:t>
            </a:r>
            <a:r>
              <a:rPr lang="en-US" dirty="0" smtClean="0">
                <a:solidFill>
                  <a:srgbClr val="FF0000"/>
                </a:solidFill>
                <a:latin typeface="Inconsolata-dz"/>
                <a:cs typeface="Inconsolata-dz"/>
              </a:rPr>
              <a:t>102.</a:t>
            </a:r>
            <a:endParaRPr lang="en-US" dirty="0">
              <a:solidFill>
                <a:srgbClr val="FF0000"/>
              </a:solidFill>
              <a:latin typeface="Inconsolata-dz"/>
              <a:cs typeface="Inconsolata-dz"/>
            </a:endParaRPr>
          </a:p>
          <a:p>
            <a:r>
              <a:rPr lang="en-US" dirty="0" smtClean="0">
                <a:solidFill>
                  <a:srgbClr val="FF0000"/>
                </a:solidFill>
                <a:latin typeface="Inconsolata-dz"/>
                <a:cs typeface="Inconsolata-dz"/>
              </a:rPr>
              <a:t>[…]</a:t>
            </a:r>
            <a:endParaRPr lang="en-US" dirty="0">
              <a:latin typeface="Inconsolata-dz"/>
              <a:cs typeface="Inconsolata-dz"/>
            </a:endParaRPr>
          </a:p>
        </p:txBody>
      </p:sp>
      <p:sp>
        <p:nvSpPr>
          <p:cNvPr id="5" name="Right Brace 4"/>
          <p:cNvSpPr/>
          <p:nvPr/>
        </p:nvSpPr>
        <p:spPr>
          <a:xfrm>
            <a:off x="5644098" y="3823365"/>
            <a:ext cx="565999" cy="252645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210097" y="4618468"/>
            <a:ext cx="2771426" cy="954107"/>
          </a:xfrm>
          <a:prstGeom prst="rect">
            <a:avLst/>
          </a:prstGeom>
          <a:noFill/>
        </p:spPr>
        <p:txBody>
          <a:bodyPr wrap="none" rtlCol="0">
            <a:spAutoFit/>
          </a:bodyPr>
          <a:lstStyle/>
          <a:p>
            <a:r>
              <a:rPr lang="en-US" sz="2800" dirty="0" smtClean="0">
                <a:latin typeface="Raleway"/>
                <a:cs typeface="Raleway"/>
              </a:rPr>
              <a:t>A stable model</a:t>
            </a:r>
          </a:p>
          <a:p>
            <a:r>
              <a:rPr lang="en-US" sz="2800" dirty="0">
                <a:latin typeface="Raleway"/>
                <a:cs typeface="Raleway"/>
              </a:rPr>
              <a:t>f</a:t>
            </a:r>
            <a:r>
              <a:rPr lang="en-US" sz="2800" dirty="0" smtClean="0">
                <a:latin typeface="Raleway"/>
                <a:cs typeface="Raleway"/>
              </a:rPr>
              <a:t>or choice = 100</a:t>
            </a:r>
            <a:endParaRPr lang="en-US" sz="2800" dirty="0">
              <a:latin typeface="Raleway"/>
              <a:cs typeface="Raleway"/>
            </a:endParaRPr>
          </a:p>
        </p:txBody>
      </p:sp>
      <p:sp>
        <p:nvSpPr>
          <p:cNvPr id="8" name="Content Placeholder 2"/>
          <p:cNvSpPr txBox="1">
            <a:spLocks/>
          </p:cNvSpPr>
          <p:nvPr/>
        </p:nvSpPr>
        <p:spPr>
          <a:xfrm>
            <a:off x="457200" y="1417638"/>
            <a:ext cx="8431788" cy="2003379"/>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8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24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latin typeface="Inconsolata-dz"/>
                <a:cs typeface="Inconsolata-dz"/>
              </a:rPr>
              <a:t>counter(To, X+1)@next :- counter(To, X), request(To, _).</a:t>
            </a:r>
          </a:p>
          <a:p>
            <a:pPr marL="0" indent="0">
              <a:buFont typeface="Arial"/>
              <a:buNone/>
            </a:pPr>
            <a:r>
              <a:rPr lang="en-US" sz="1800" dirty="0" smtClean="0">
                <a:latin typeface="Inconsolata-dz"/>
                <a:cs typeface="Inconsolata-dz"/>
              </a:rPr>
              <a:t>counter(To, X)@next :- counter(To, X), </a:t>
            </a:r>
            <a:r>
              <a:rPr lang="en-US" sz="1800" dirty="0" err="1" smtClean="0">
                <a:latin typeface="Inconsolata-dz"/>
                <a:cs typeface="Inconsolata-dz"/>
              </a:rPr>
              <a:t>notin</a:t>
            </a:r>
            <a:r>
              <a:rPr lang="en-US" sz="1800" dirty="0" smtClean="0">
                <a:latin typeface="Inconsolata-dz"/>
                <a:cs typeface="Inconsolata-dz"/>
              </a:rPr>
              <a:t> request(To, _).</a:t>
            </a:r>
          </a:p>
          <a:p>
            <a:pPr marL="0" indent="0">
              <a:buFont typeface="Arial"/>
              <a:buNone/>
            </a:pPr>
            <a:r>
              <a:rPr lang="en-US" sz="1800" dirty="0" smtClean="0">
                <a:latin typeface="Inconsolata-dz"/>
                <a:cs typeface="Inconsolata-dz"/>
              </a:rPr>
              <a:t>response(@From, X)@</a:t>
            </a:r>
            <a:r>
              <a:rPr lang="en-US" sz="1800" dirty="0" err="1" smtClean="0">
                <a:latin typeface="Inconsolata-dz"/>
                <a:cs typeface="Inconsolata-dz"/>
              </a:rPr>
              <a:t>async</a:t>
            </a:r>
            <a:r>
              <a:rPr lang="en-US" sz="1800" dirty="0" smtClean="0">
                <a:latin typeface="Inconsolata-dz"/>
                <a:cs typeface="Inconsolata-dz"/>
              </a:rPr>
              <a:t> :- counter(@To, X), </a:t>
            </a:r>
          </a:p>
          <a:p>
            <a:pPr marL="0" indent="0">
              <a:buFont typeface="Arial"/>
              <a:buNone/>
            </a:pPr>
            <a:r>
              <a:rPr lang="en-US" sz="1800" dirty="0">
                <a:latin typeface="Inconsolata-dz"/>
                <a:cs typeface="Inconsolata-dz"/>
              </a:rPr>
              <a:t> </a:t>
            </a:r>
            <a:r>
              <a:rPr lang="en-US" sz="1800" dirty="0" smtClean="0">
                <a:latin typeface="Inconsolata-dz"/>
                <a:cs typeface="Inconsolata-dz"/>
              </a:rPr>
              <a:t>                           request(@To, From).</a:t>
            </a:r>
          </a:p>
          <a:p>
            <a:pPr marL="0" indent="0">
              <a:buFont typeface="Arial"/>
              <a:buNone/>
            </a:pPr>
            <a:r>
              <a:rPr lang="en-US" sz="1800" dirty="0" smtClean="0">
                <a:latin typeface="Inconsolata-dz"/>
                <a:cs typeface="Inconsolata-dz"/>
              </a:rPr>
              <a:t>response(From, X)@next :- response(From, X).</a:t>
            </a:r>
          </a:p>
          <a:p>
            <a:pPr marL="0" indent="0">
              <a:buFont typeface="Arial"/>
              <a:buNone/>
            </a:pPr>
            <a:endParaRPr lang="en-US" sz="1800" dirty="0" smtClean="0">
              <a:latin typeface="Inconsolata-dz"/>
              <a:cs typeface="Inconsolata-dz"/>
            </a:endParaRPr>
          </a:p>
          <a:p>
            <a:pPr marL="0" indent="0">
              <a:buFont typeface="Arial"/>
              <a:buNone/>
            </a:pPr>
            <a:endParaRPr lang="en-US" sz="1800" dirty="0" smtClean="0">
              <a:latin typeface="Inconsolata-dz"/>
              <a:cs typeface="Inconsolata-dz"/>
            </a:endParaRPr>
          </a:p>
        </p:txBody>
      </p:sp>
    </p:spTree>
    <p:extLst>
      <p:ext uri="{BB962C8B-B14F-4D97-AF65-F5344CB8AC3E}">
        <p14:creationId xmlns:p14="http://schemas.microsoft.com/office/powerpoint/2010/main" val="4221405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Models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stable model characterizes an </a:t>
            </a:r>
            <a:r>
              <a:rPr lang="en-US" b="1" dirty="0" smtClean="0"/>
              <a:t>execution</a:t>
            </a:r>
          </a:p>
          <a:p>
            <a:pPr lvl="1"/>
            <a:r>
              <a:rPr lang="en-US" dirty="0" smtClean="0"/>
              <a:t>Many of these models are not</a:t>
            </a:r>
            <a:br>
              <a:rPr lang="en-US" dirty="0" smtClean="0"/>
            </a:br>
            <a:r>
              <a:rPr lang="en-US" dirty="0" smtClean="0"/>
              <a:t>“interestingly” different</a:t>
            </a:r>
          </a:p>
          <a:p>
            <a:pPr marL="0" indent="0">
              <a:buNone/>
            </a:pPr>
            <a:endParaRPr lang="en-US" dirty="0"/>
          </a:p>
          <a:p>
            <a:pPr marL="0" indent="0">
              <a:buNone/>
            </a:pPr>
            <a:r>
              <a:rPr lang="en-US" dirty="0" smtClean="0"/>
              <a:t>Wanted: a characterization of </a:t>
            </a:r>
            <a:r>
              <a:rPr lang="en-US" b="1" dirty="0" smtClean="0"/>
              <a:t>outcomes</a:t>
            </a:r>
            <a:endParaRPr lang="en-US" dirty="0" smtClean="0"/>
          </a:p>
          <a:p>
            <a:pPr lvl="1"/>
            <a:r>
              <a:rPr lang="en-US" dirty="0" smtClean="0"/>
              <a:t>An ultimate model contains exactly those facts that are “</a:t>
            </a:r>
            <a:r>
              <a:rPr lang="en-US" dirty="0" smtClean="0">
                <a:solidFill>
                  <a:srgbClr val="FF0000"/>
                </a:solidFill>
              </a:rPr>
              <a:t>eventually always true</a:t>
            </a:r>
            <a:r>
              <a:rPr lang="en-US" dirty="0" smtClean="0"/>
              <a:t>”</a:t>
            </a:r>
            <a:endParaRPr lang="en-US" dirty="0"/>
          </a:p>
        </p:txBody>
      </p:sp>
    </p:spTree>
    <p:extLst>
      <p:ext uri="{BB962C8B-B14F-4D97-AF65-F5344CB8AC3E}">
        <p14:creationId xmlns:p14="http://schemas.microsoft.com/office/powerpoint/2010/main" val="195856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a:t>
            </a:r>
            <a:endParaRPr lang="en-US" dirty="0"/>
          </a:p>
        </p:txBody>
      </p:sp>
      <p:sp>
        <p:nvSpPr>
          <p:cNvPr id="3" name="Content Placeholder 2"/>
          <p:cNvSpPr>
            <a:spLocks noGrp="1"/>
          </p:cNvSpPr>
          <p:nvPr>
            <p:ph idx="1"/>
          </p:nvPr>
        </p:nvSpPr>
        <p:spPr>
          <a:xfrm>
            <a:off x="457200" y="1600200"/>
            <a:ext cx="8572500" cy="1753285"/>
          </a:xfrm>
        </p:spPr>
        <p:txBody>
          <a:bodyPr>
            <a:normAutofit/>
          </a:bodyPr>
          <a:lstStyle/>
          <a:p>
            <a:pPr marL="0" indent="0">
              <a:buNone/>
            </a:pPr>
            <a:r>
              <a:rPr lang="en-US" sz="1800" dirty="0">
                <a:latin typeface="Monaco"/>
              </a:rPr>
              <a:t>counter(To</a:t>
            </a:r>
            <a:r>
              <a:rPr lang="en-US" sz="1800" dirty="0" smtClean="0">
                <a:latin typeface="Monaco"/>
              </a:rPr>
              <a:t>,X</a:t>
            </a:r>
            <a:r>
              <a:rPr lang="en-US" sz="1800" dirty="0">
                <a:latin typeface="Monaco"/>
              </a:rPr>
              <a:t>+1)@next :- counter(</a:t>
            </a:r>
            <a:r>
              <a:rPr lang="en-US" sz="1800" dirty="0" err="1">
                <a:latin typeface="Monaco"/>
              </a:rPr>
              <a:t>To</a:t>
            </a:r>
            <a:r>
              <a:rPr lang="en-US" sz="1800" dirty="0" err="1" smtClean="0">
                <a:latin typeface="Monaco"/>
              </a:rPr>
              <a:t>,X</a:t>
            </a:r>
            <a:r>
              <a:rPr lang="en-US" sz="1800" dirty="0">
                <a:latin typeface="Monaco"/>
              </a:rPr>
              <a:t>), request(To</a:t>
            </a:r>
            <a:r>
              <a:rPr lang="en-US" sz="1800" dirty="0" smtClean="0">
                <a:latin typeface="Monaco"/>
              </a:rPr>
              <a:t>,_</a:t>
            </a:r>
            <a:r>
              <a:rPr lang="en-US" sz="1800" dirty="0">
                <a:latin typeface="Monaco"/>
              </a:rPr>
              <a:t>).</a:t>
            </a:r>
          </a:p>
          <a:p>
            <a:pPr marL="0" indent="0">
              <a:buNone/>
            </a:pPr>
            <a:r>
              <a:rPr lang="en-US" sz="1800" dirty="0">
                <a:latin typeface="Monaco"/>
              </a:rPr>
              <a:t>counter(</a:t>
            </a:r>
            <a:r>
              <a:rPr lang="en-US" sz="1800" dirty="0" err="1">
                <a:latin typeface="Monaco"/>
              </a:rPr>
              <a:t>To</a:t>
            </a:r>
            <a:r>
              <a:rPr lang="en-US" sz="1800" dirty="0" err="1" smtClean="0">
                <a:latin typeface="Monaco"/>
              </a:rPr>
              <a:t>,X</a:t>
            </a:r>
            <a:r>
              <a:rPr lang="en-US" sz="1800" dirty="0">
                <a:latin typeface="Monaco"/>
              </a:rPr>
              <a:t>)@next :- counter(</a:t>
            </a:r>
            <a:r>
              <a:rPr lang="en-US" sz="1800" dirty="0" err="1">
                <a:latin typeface="Monaco"/>
              </a:rPr>
              <a:t>To</a:t>
            </a:r>
            <a:r>
              <a:rPr lang="en-US" sz="1800" dirty="0" err="1" smtClean="0">
                <a:latin typeface="Monaco"/>
              </a:rPr>
              <a:t>,X</a:t>
            </a:r>
            <a:r>
              <a:rPr lang="en-US" sz="1800" dirty="0">
                <a:latin typeface="Monaco"/>
              </a:rPr>
              <a:t>), </a:t>
            </a:r>
            <a:r>
              <a:rPr lang="en-US" sz="1800" dirty="0" err="1">
                <a:latin typeface="Monaco"/>
              </a:rPr>
              <a:t>notin</a:t>
            </a:r>
            <a:r>
              <a:rPr lang="en-US" sz="1800" dirty="0">
                <a:latin typeface="Monaco"/>
              </a:rPr>
              <a:t> request(To</a:t>
            </a:r>
            <a:r>
              <a:rPr lang="en-US" sz="1800" dirty="0" smtClean="0">
                <a:latin typeface="Monaco"/>
              </a:rPr>
              <a:t>,_</a:t>
            </a:r>
            <a:r>
              <a:rPr lang="en-US" sz="1800" dirty="0">
                <a:latin typeface="Monaco"/>
              </a:rPr>
              <a:t>).</a:t>
            </a:r>
          </a:p>
          <a:p>
            <a:pPr marL="0" indent="0">
              <a:buNone/>
            </a:pPr>
            <a:r>
              <a:rPr lang="en-US" sz="1800" dirty="0">
                <a:latin typeface="Monaco"/>
              </a:rPr>
              <a:t>response(@</a:t>
            </a:r>
            <a:r>
              <a:rPr lang="en-US" sz="1800" dirty="0" err="1">
                <a:latin typeface="Monaco"/>
              </a:rPr>
              <a:t>From</a:t>
            </a:r>
            <a:r>
              <a:rPr lang="en-US" sz="1800" dirty="0" err="1" smtClean="0">
                <a:latin typeface="Monaco"/>
              </a:rPr>
              <a:t>,X</a:t>
            </a:r>
            <a:r>
              <a:rPr lang="en-US" sz="1800" dirty="0">
                <a:latin typeface="Monaco"/>
              </a:rPr>
              <a:t>)@</a:t>
            </a:r>
            <a:r>
              <a:rPr lang="en-US" sz="1800" dirty="0" err="1">
                <a:latin typeface="Monaco"/>
              </a:rPr>
              <a:t>async</a:t>
            </a:r>
            <a:r>
              <a:rPr lang="en-US" sz="1800" dirty="0">
                <a:latin typeface="Monaco"/>
              </a:rPr>
              <a:t> :- counter(@</a:t>
            </a:r>
            <a:r>
              <a:rPr lang="en-US" sz="1800" dirty="0" err="1">
                <a:latin typeface="Monaco"/>
              </a:rPr>
              <a:t>To</a:t>
            </a:r>
            <a:r>
              <a:rPr lang="en-US" sz="1800" dirty="0" err="1" smtClean="0">
                <a:latin typeface="Monaco"/>
              </a:rPr>
              <a:t>,X</a:t>
            </a:r>
            <a:r>
              <a:rPr lang="en-US" sz="1800" dirty="0">
                <a:latin typeface="Monaco"/>
              </a:rPr>
              <a:t>), request(@</a:t>
            </a:r>
            <a:r>
              <a:rPr lang="en-US" sz="1800" dirty="0" err="1">
                <a:latin typeface="Monaco"/>
              </a:rPr>
              <a:t>To</a:t>
            </a:r>
            <a:r>
              <a:rPr lang="en-US" sz="1800" dirty="0" err="1" smtClean="0">
                <a:latin typeface="Monaco"/>
              </a:rPr>
              <a:t>,From</a:t>
            </a:r>
            <a:r>
              <a:rPr lang="en-US" sz="1800" dirty="0">
                <a:latin typeface="Monaco"/>
              </a:rPr>
              <a:t>).</a:t>
            </a:r>
          </a:p>
          <a:p>
            <a:pPr marL="0" indent="0">
              <a:buNone/>
            </a:pPr>
            <a:r>
              <a:rPr lang="en-US" sz="1800" dirty="0">
                <a:latin typeface="Monaco"/>
              </a:rPr>
              <a:t>response(</a:t>
            </a:r>
            <a:r>
              <a:rPr lang="en-US" sz="1800" dirty="0" err="1">
                <a:latin typeface="Monaco"/>
              </a:rPr>
              <a:t>From</a:t>
            </a:r>
            <a:r>
              <a:rPr lang="en-US" sz="1800" dirty="0" err="1" smtClean="0">
                <a:latin typeface="Monaco"/>
              </a:rPr>
              <a:t>,X</a:t>
            </a:r>
            <a:r>
              <a:rPr lang="en-US" sz="1800" dirty="0">
                <a:latin typeface="Monaco"/>
              </a:rPr>
              <a:t>)@next :- response(</a:t>
            </a:r>
            <a:r>
              <a:rPr lang="en-US" sz="1800" dirty="0" err="1">
                <a:latin typeface="Monaco"/>
              </a:rPr>
              <a:t>From</a:t>
            </a:r>
            <a:r>
              <a:rPr lang="en-US" sz="1800" dirty="0" err="1" smtClean="0">
                <a:latin typeface="Monaco"/>
              </a:rPr>
              <a:t>,X</a:t>
            </a:r>
            <a:r>
              <a:rPr lang="en-US" sz="1800" dirty="0">
                <a:latin typeface="Monaco"/>
              </a:rPr>
              <a:t>).</a:t>
            </a:r>
          </a:p>
          <a:p>
            <a:pPr marL="0" indent="0">
              <a:buNone/>
            </a:pPr>
            <a:endParaRPr lang="en-US" sz="1800" dirty="0" smtClean="0">
              <a:latin typeface="Monaco"/>
            </a:endParaRPr>
          </a:p>
          <a:p>
            <a:pPr marL="0" indent="0">
              <a:buNone/>
            </a:pPr>
            <a:endParaRPr lang="en-US" sz="1800" dirty="0">
              <a:latin typeface="Monaco"/>
            </a:endParaRPr>
          </a:p>
        </p:txBody>
      </p:sp>
      <p:sp>
        <p:nvSpPr>
          <p:cNvPr id="4" name="TextBox 3"/>
          <p:cNvSpPr txBox="1"/>
          <p:nvPr/>
        </p:nvSpPr>
        <p:spPr>
          <a:xfrm>
            <a:off x="457200" y="3526091"/>
            <a:ext cx="5091157" cy="3139321"/>
          </a:xfrm>
          <a:prstGeom prst="rect">
            <a:avLst/>
          </a:prstGeom>
          <a:noFill/>
          <a:ln>
            <a:solidFill>
              <a:schemeClr val="accent6">
                <a:lumMod val="75000"/>
              </a:schemeClr>
            </a:solidFill>
          </a:ln>
        </p:spPr>
        <p:txBody>
          <a:bodyPr wrap="square" rtlCol="0">
            <a:spAutoFit/>
          </a:bodyPr>
          <a:lstStyle/>
          <a:p>
            <a:r>
              <a:rPr lang="en-US" dirty="0">
                <a:latin typeface="Monaco"/>
              </a:rPr>
              <a:t>counter</a:t>
            </a:r>
            <a:r>
              <a:rPr lang="en-US" dirty="0" smtClean="0">
                <a:latin typeface="Monaco"/>
              </a:rPr>
              <a:t>(“node1”, 0</a:t>
            </a:r>
            <a:r>
              <a:rPr lang="en-US" dirty="0">
                <a:latin typeface="Monaco"/>
              </a:rPr>
              <a:t>)@0.</a:t>
            </a:r>
          </a:p>
          <a:p>
            <a:r>
              <a:rPr lang="en-US" dirty="0">
                <a:latin typeface="Monaco"/>
              </a:rPr>
              <a:t>request(“node1”, “node2”)@0.</a:t>
            </a:r>
          </a:p>
          <a:p>
            <a:r>
              <a:rPr lang="en-US" dirty="0">
                <a:latin typeface="Monaco"/>
              </a:rPr>
              <a:t>counter</a:t>
            </a:r>
            <a:r>
              <a:rPr lang="en-US" dirty="0" smtClean="0">
                <a:latin typeface="Monaco"/>
              </a:rPr>
              <a:t>(“node1”, 1</a:t>
            </a:r>
            <a:r>
              <a:rPr lang="en-US" dirty="0">
                <a:latin typeface="Monaco"/>
              </a:rPr>
              <a:t>)@1</a:t>
            </a:r>
            <a:r>
              <a:rPr lang="en-US" dirty="0" smtClean="0">
                <a:latin typeface="Monaco"/>
              </a:rPr>
              <a:t>.</a:t>
            </a:r>
          </a:p>
          <a:p>
            <a:r>
              <a:rPr lang="en-US" dirty="0">
                <a:latin typeface="Monaco"/>
              </a:rPr>
              <a:t>c</a:t>
            </a:r>
            <a:r>
              <a:rPr lang="en-US" dirty="0" smtClean="0">
                <a:latin typeface="Monaco"/>
              </a:rPr>
              <a:t>ounter(“node1”, 1)@2.</a:t>
            </a:r>
            <a:endParaRPr lang="en-US" dirty="0">
              <a:latin typeface="Monaco"/>
            </a:endParaRPr>
          </a:p>
          <a:p>
            <a:r>
              <a:rPr lang="en-US" dirty="0">
                <a:latin typeface="Monaco"/>
              </a:rPr>
              <a:t>[…</a:t>
            </a:r>
            <a:r>
              <a:rPr lang="en-US" dirty="0" smtClean="0">
                <a:latin typeface="Monaco"/>
              </a:rPr>
              <a:t>]</a:t>
            </a:r>
          </a:p>
          <a:p>
            <a:r>
              <a:rPr lang="en-US" dirty="0" smtClean="0">
                <a:latin typeface="Monaco"/>
              </a:rPr>
              <a:t>response</a:t>
            </a:r>
            <a:r>
              <a:rPr lang="en-US" dirty="0">
                <a:latin typeface="Monaco"/>
              </a:rPr>
              <a:t>(“node2”, 0)@100</a:t>
            </a:r>
            <a:r>
              <a:rPr lang="en-US" dirty="0" smtClean="0">
                <a:latin typeface="Monaco"/>
              </a:rPr>
              <a:t>.</a:t>
            </a:r>
          </a:p>
          <a:p>
            <a:r>
              <a:rPr lang="en-US" dirty="0">
                <a:latin typeface="Monaco"/>
              </a:rPr>
              <a:t>counter</a:t>
            </a:r>
            <a:r>
              <a:rPr lang="en-US" dirty="0" smtClean="0">
                <a:latin typeface="Monaco"/>
              </a:rPr>
              <a:t>(“node1”, 1</a:t>
            </a:r>
            <a:r>
              <a:rPr lang="en-US" dirty="0">
                <a:latin typeface="Monaco"/>
              </a:rPr>
              <a:t>)@</a:t>
            </a:r>
            <a:r>
              <a:rPr lang="en-US" dirty="0" smtClean="0">
                <a:latin typeface="Monaco"/>
              </a:rPr>
              <a:t>101.</a:t>
            </a:r>
          </a:p>
          <a:p>
            <a:endParaRPr lang="en-US" dirty="0" smtClean="0">
              <a:latin typeface="Monaco"/>
            </a:endParaRPr>
          </a:p>
          <a:p>
            <a:r>
              <a:rPr lang="en-US" dirty="0" smtClean="0">
                <a:latin typeface="Monaco"/>
              </a:rPr>
              <a:t>response</a:t>
            </a:r>
            <a:r>
              <a:rPr lang="en-US" dirty="0">
                <a:latin typeface="Monaco"/>
              </a:rPr>
              <a:t>(“node2”, 0)@</a:t>
            </a:r>
            <a:r>
              <a:rPr lang="en-US" dirty="0" smtClean="0">
                <a:latin typeface="Monaco"/>
              </a:rPr>
              <a:t>101.</a:t>
            </a:r>
          </a:p>
          <a:p>
            <a:endParaRPr lang="en-US" dirty="0" smtClean="0">
              <a:latin typeface="Monaco"/>
            </a:endParaRPr>
          </a:p>
          <a:p>
            <a:r>
              <a:rPr lang="en-US" dirty="0" smtClean="0">
                <a:latin typeface="Monaco"/>
              </a:rPr>
              <a:t>[…]</a:t>
            </a:r>
            <a:endParaRPr lang="en-US" dirty="0">
              <a:latin typeface="Monaco"/>
            </a:endParaRPr>
          </a:p>
        </p:txBody>
      </p:sp>
      <p:sp>
        <p:nvSpPr>
          <p:cNvPr id="5" name="Rectangle 4"/>
          <p:cNvSpPr/>
          <p:nvPr/>
        </p:nvSpPr>
        <p:spPr>
          <a:xfrm>
            <a:off x="457200" y="5451492"/>
            <a:ext cx="3509194" cy="369332"/>
          </a:xfrm>
          <a:prstGeom prst="rect">
            <a:avLst/>
          </a:prstGeom>
        </p:spPr>
        <p:txBody>
          <a:bodyPr wrap="none">
            <a:spAutoFit/>
          </a:bodyPr>
          <a:lstStyle/>
          <a:p>
            <a:r>
              <a:rPr lang="en-US" dirty="0">
                <a:latin typeface="Monaco"/>
              </a:rPr>
              <a:t>counter</a:t>
            </a:r>
            <a:r>
              <a:rPr lang="en-US" dirty="0" smtClean="0">
                <a:latin typeface="Monaco"/>
              </a:rPr>
              <a:t>(“node1”, 1</a:t>
            </a:r>
            <a:r>
              <a:rPr lang="en-US" dirty="0">
                <a:latin typeface="Monaco"/>
              </a:rPr>
              <a:t>)@102.</a:t>
            </a:r>
          </a:p>
        </p:txBody>
      </p:sp>
      <p:sp>
        <p:nvSpPr>
          <p:cNvPr id="6" name="Rectangle 5"/>
          <p:cNvSpPr/>
          <p:nvPr/>
        </p:nvSpPr>
        <p:spPr>
          <a:xfrm>
            <a:off x="457199" y="6007300"/>
            <a:ext cx="3647716" cy="369332"/>
          </a:xfrm>
          <a:prstGeom prst="rect">
            <a:avLst/>
          </a:prstGeom>
        </p:spPr>
        <p:txBody>
          <a:bodyPr wrap="none">
            <a:spAutoFit/>
          </a:bodyPr>
          <a:lstStyle/>
          <a:p>
            <a:r>
              <a:rPr lang="en-US" dirty="0">
                <a:latin typeface="Monaco"/>
              </a:rPr>
              <a:t>response(“node2”, 0)@102.</a:t>
            </a:r>
          </a:p>
        </p:txBody>
      </p:sp>
      <p:sp>
        <p:nvSpPr>
          <p:cNvPr id="7" name="Multiply 6"/>
          <p:cNvSpPr/>
          <p:nvPr/>
        </p:nvSpPr>
        <p:spPr>
          <a:xfrm>
            <a:off x="8332905" y="5283076"/>
            <a:ext cx="707789" cy="555808"/>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8436211" y="5820824"/>
            <a:ext cx="707789" cy="555808"/>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10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6457E-6 4.29829E-6 L 0.56342 -0.00718 " pathEditMode="relative" ptsTypes="AA">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43849E-6 -2.24178E-6 L 0.5636 -0.01065 " pathEditMode="relative" ptsTypes="AA">
                                      <p:cBhvr>
                                        <p:cTn id="10" dur="2000" fill="hold"/>
                                        <p:tgtEl>
                                          <p:spTgt spid="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a:t>
            </a:r>
            <a:endParaRPr lang="en-US" dirty="0"/>
          </a:p>
        </p:txBody>
      </p:sp>
      <p:sp>
        <p:nvSpPr>
          <p:cNvPr id="3" name="Content Placeholder 2"/>
          <p:cNvSpPr>
            <a:spLocks noGrp="1"/>
          </p:cNvSpPr>
          <p:nvPr>
            <p:ph idx="1"/>
          </p:nvPr>
        </p:nvSpPr>
        <p:spPr>
          <a:xfrm>
            <a:off x="431799" y="1600200"/>
            <a:ext cx="8737601" cy="1753285"/>
          </a:xfrm>
        </p:spPr>
        <p:txBody>
          <a:bodyPr>
            <a:normAutofit/>
          </a:bodyPr>
          <a:lstStyle/>
          <a:p>
            <a:pPr marL="0" indent="0">
              <a:buNone/>
            </a:pPr>
            <a:r>
              <a:rPr lang="en-US" sz="1800" dirty="0" smtClean="0">
                <a:latin typeface="Monaco"/>
              </a:rPr>
              <a:t>counter(To,X</a:t>
            </a:r>
            <a:r>
              <a:rPr lang="en-US" sz="1800" dirty="0">
                <a:latin typeface="Monaco"/>
              </a:rPr>
              <a:t>+1)@next :- counter</a:t>
            </a:r>
            <a:r>
              <a:rPr lang="en-US" sz="1800" dirty="0" smtClean="0">
                <a:latin typeface="Monaco"/>
              </a:rPr>
              <a:t>(</a:t>
            </a:r>
            <a:r>
              <a:rPr lang="en-US" sz="1800" dirty="0" err="1" smtClean="0">
                <a:latin typeface="Monaco"/>
              </a:rPr>
              <a:t>To,X</a:t>
            </a:r>
            <a:r>
              <a:rPr lang="en-US" sz="1800" dirty="0">
                <a:latin typeface="Monaco"/>
              </a:rPr>
              <a:t>), request</a:t>
            </a:r>
            <a:r>
              <a:rPr lang="en-US" sz="1800" dirty="0" smtClean="0">
                <a:latin typeface="Monaco"/>
              </a:rPr>
              <a:t>(To,_</a:t>
            </a:r>
            <a:r>
              <a:rPr lang="en-US" sz="1800" dirty="0">
                <a:latin typeface="Monaco"/>
              </a:rPr>
              <a:t>)</a:t>
            </a:r>
            <a:r>
              <a:rPr lang="en-US" sz="1800" dirty="0" smtClean="0">
                <a:latin typeface="Monaco"/>
              </a:rPr>
              <a:t>.</a:t>
            </a:r>
          </a:p>
          <a:p>
            <a:pPr marL="0" indent="0">
              <a:buNone/>
            </a:pPr>
            <a:r>
              <a:rPr lang="en-US" sz="1800" dirty="0">
                <a:latin typeface="Monaco"/>
              </a:rPr>
              <a:t>counter</a:t>
            </a:r>
            <a:r>
              <a:rPr lang="en-US" sz="1800" dirty="0" smtClean="0">
                <a:latin typeface="Monaco"/>
              </a:rPr>
              <a:t>(</a:t>
            </a:r>
            <a:r>
              <a:rPr lang="en-US" sz="1800" dirty="0" err="1" smtClean="0">
                <a:latin typeface="Monaco"/>
              </a:rPr>
              <a:t>To,X</a:t>
            </a:r>
            <a:r>
              <a:rPr lang="en-US" sz="1800" dirty="0">
                <a:latin typeface="Monaco"/>
              </a:rPr>
              <a:t>)@next :- counter</a:t>
            </a:r>
            <a:r>
              <a:rPr lang="en-US" sz="1800" dirty="0" smtClean="0">
                <a:latin typeface="Monaco"/>
              </a:rPr>
              <a:t>(</a:t>
            </a:r>
            <a:r>
              <a:rPr lang="en-US" sz="1800" dirty="0" err="1" smtClean="0">
                <a:latin typeface="Monaco"/>
              </a:rPr>
              <a:t>To,X</a:t>
            </a:r>
            <a:r>
              <a:rPr lang="en-US" sz="1800" dirty="0">
                <a:latin typeface="Monaco"/>
              </a:rPr>
              <a:t>), </a:t>
            </a:r>
            <a:r>
              <a:rPr lang="en-US" sz="1800" dirty="0" err="1">
                <a:latin typeface="Monaco"/>
              </a:rPr>
              <a:t>notin</a:t>
            </a:r>
            <a:r>
              <a:rPr lang="en-US" sz="1800" dirty="0">
                <a:latin typeface="Monaco"/>
              </a:rPr>
              <a:t> request</a:t>
            </a:r>
            <a:r>
              <a:rPr lang="en-US" sz="1800" dirty="0" smtClean="0">
                <a:latin typeface="Monaco"/>
              </a:rPr>
              <a:t>(To,_</a:t>
            </a:r>
            <a:r>
              <a:rPr lang="en-US" sz="1800" dirty="0">
                <a:latin typeface="Monaco"/>
              </a:rPr>
              <a:t>)</a:t>
            </a:r>
            <a:r>
              <a:rPr lang="en-US" sz="1800" dirty="0" smtClean="0">
                <a:latin typeface="Monaco"/>
              </a:rPr>
              <a:t>.</a:t>
            </a:r>
            <a:endParaRPr lang="en-US" sz="1800" dirty="0">
              <a:latin typeface="Monaco"/>
            </a:endParaRPr>
          </a:p>
          <a:p>
            <a:pPr marL="0" indent="0">
              <a:buNone/>
            </a:pPr>
            <a:r>
              <a:rPr lang="en-US" sz="1800" dirty="0">
                <a:latin typeface="Monaco"/>
              </a:rPr>
              <a:t>response(@</a:t>
            </a:r>
            <a:r>
              <a:rPr lang="en-US" sz="1800" dirty="0" err="1">
                <a:latin typeface="Monaco"/>
              </a:rPr>
              <a:t>From</a:t>
            </a:r>
            <a:r>
              <a:rPr lang="en-US" sz="1800" dirty="0" err="1" smtClean="0">
                <a:latin typeface="Monaco"/>
              </a:rPr>
              <a:t>,X</a:t>
            </a:r>
            <a:r>
              <a:rPr lang="en-US" sz="1800" dirty="0">
                <a:latin typeface="Monaco"/>
              </a:rPr>
              <a:t>)@</a:t>
            </a:r>
            <a:r>
              <a:rPr lang="en-US" sz="1800" dirty="0" err="1">
                <a:latin typeface="Monaco"/>
              </a:rPr>
              <a:t>async</a:t>
            </a:r>
            <a:r>
              <a:rPr lang="en-US" sz="1800" dirty="0">
                <a:latin typeface="Monaco"/>
              </a:rPr>
              <a:t> :- counter</a:t>
            </a:r>
            <a:r>
              <a:rPr lang="en-US" sz="1800" dirty="0" smtClean="0">
                <a:latin typeface="Monaco"/>
              </a:rPr>
              <a:t>(@</a:t>
            </a:r>
            <a:r>
              <a:rPr lang="en-US" sz="1800" dirty="0" err="1" smtClean="0">
                <a:latin typeface="Monaco"/>
              </a:rPr>
              <a:t>To,X</a:t>
            </a:r>
            <a:r>
              <a:rPr lang="en-US" sz="1800" dirty="0">
                <a:latin typeface="Monaco"/>
              </a:rPr>
              <a:t>), request</a:t>
            </a:r>
            <a:r>
              <a:rPr lang="en-US" sz="1800" dirty="0" smtClean="0">
                <a:latin typeface="Monaco"/>
              </a:rPr>
              <a:t>(@</a:t>
            </a:r>
            <a:r>
              <a:rPr lang="en-US" sz="1800" dirty="0" err="1" smtClean="0">
                <a:latin typeface="Monaco"/>
              </a:rPr>
              <a:t>To,From</a:t>
            </a:r>
            <a:r>
              <a:rPr lang="en-US" sz="1800" dirty="0">
                <a:latin typeface="Monaco"/>
              </a:rPr>
              <a:t>)</a:t>
            </a:r>
            <a:r>
              <a:rPr lang="en-US" sz="1800" dirty="0" smtClean="0">
                <a:latin typeface="Monaco"/>
              </a:rPr>
              <a:t>.</a:t>
            </a:r>
          </a:p>
          <a:p>
            <a:pPr marL="0" indent="0">
              <a:buNone/>
            </a:pPr>
            <a:r>
              <a:rPr lang="en-US" sz="1800" dirty="0">
                <a:latin typeface="Monaco"/>
              </a:rPr>
              <a:t>r</a:t>
            </a:r>
            <a:r>
              <a:rPr lang="en-US" sz="1800" dirty="0" smtClean="0">
                <a:latin typeface="Monaco"/>
              </a:rPr>
              <a:t>esponse(</a:t>
            </a:r>
            <a:r>
              <a:rPr lang="en-US" sz="1800" dirty="0" err="1" smtClean="0">
                <a:latin typeface="Monaco"/>
              </a:rPr>
              <a:t>From,X</a:t>
            </a:r>
            <a:r>
              <a:rPr lang="en-US" sz="1800" dirty="0" smtClean="0">
                <a:latin typeface="Monaco"/>
              </a:rPr>
              <a:t>)@next :- response(</a:t>
            </a:r>
            <a:r>
              <a:rPr lang="en-US" sz="1800" dirty="0" err="1" smtClean="0">
                <a:latin typeface="Monaco"/>
              </a:rPr>
              <a:t>From,X</a:t>
            </a:r>
            <a:r>
              <a:rPr lang="en-US" sz="1800" dirty="0" smtClean="0">
                <a:latin typeface="Monaco"/>
              </a:rPr>
              <a:t>).</a:t>
            </a:r>
          </a:p>
          <a:p>
            <a:pPr marL="0" indent="0">
              <a:buNone/>
            </a:pPr>
            <a:endParaRPr lang="en-US" sz="1800" dirty="0" smtClean="0">
              <a:latin typeface="Monaco"/>
            </a:endParaRPr>
          </a:p>
          <a:p>
            <a:pPr marL="0" indent="0">
              <a:buNone/>
            </a:pPr>
            <a:endParaRPr lang="en-US" sz="1800" dirty="0">
              <a:latin typeface="Monaco"/>
            </a:endParaRPr>
          </a:p>
        </p:txBody>
      </p:sp>
      <p:sp>
        <p:nvSpPr>
          <p:cNvPr id="5" name="Rectangle 4"/>
          <p:cNvSpPr/>
          <p:nvPr/>
        </p:nvSpPr>
        <p:spPr>
          <a:xfrm>
            <a:off x="5479351" y="5343585"/>
            <a:ext cx="3664649" cy="1200329"/>
          </a:xfrm>
          <a:prstGeom prst="rect">
            <a:avLst/>
          </a:prstGeom>
          <a:ln>
            <a:solidFill>
              <a:srgbClr val="FF6600"/>
            </a:solidFill>
          </a:ln>
        </p:spPr>
        <p:txBody>
          <a:bodyPr wrap="square">
            <a:spAutoFit/>
          </a:bodyPr>
          <a:lstStyle/>
          <a:p>
            <a:r>
              <a:rPr lang="en-US" dirty="0">
                <a:latin typeface="Monaco"/>
              </a:rPr>
              <a:t>counter</a:t>
            </a:r>
            <a:r>
              <a:rPr lang="en-US" dirty="0" smtClean="0">
                <a:latin typeface="Monaco"/>
              </a:rPr>
              <a:t>(“node1”, 1).</a:t>
            </a:r>
          </a:p>
          <a:p>
            <a:endParaRPr lang="en-US" dirty="0">
              <a:latin typeface="Monaco"/>
            </a:endParaRPr>
          </a:p>
          <a:p>
            <a:r>
              <a:rPr lang="en-US" dirty="0">
                <a:latin typeface="Monaco"/>
              </a:rPr>
              <a:t>response(“node2”, 0</a:t>
            </a:r>
            <a:r>
              <a:rPr lang="en-US" dirty="0" smtClean="0">
                <a:latin typeface="Monaco"/>
              </a:rPr>
              <a:t>).</a:t>
            </a:r>
            <a:endParaRPr lang="en-US" dirty="0">
              <a:latin typeface="Monaco"/>
            </a:endParaRPr>
          </a:p>
          <a:p>
            <a:endParaRPr lang="en-US" dirty="0">
              <a:latin typeface="Monaco"/>
            </a:endParaRPr>
          </a:p>
        </p:txBody>
      </p:sp>
      <p:sp>
        <p:nvSpPr>
          <p:cNvPr id="8" name="TextBox 7"/>
          <p:cNvSpPr txBox="1"/>
          <p:nvPr/>
        </p:nvSpPr>
        <p:spPr>
          <a:xfrm>
            <a:off x="5746051" y="4528234"/>
            <a:ext cx="3249608" cy="584776"/>
          </a:xfrm>
          <a:prstGeom prst="rect">
            <a:avLst/>
          </a:prstGeom>
          <a:noFill/>
        </p:spPr>
        <p:txBody>
          <a:bodyPr wrap="none" rtlCol="0">
            <a:spAutoFit/>
          </a:bodyPr>
          <a:lstStyle/>
          <a:p>
            <a:r>
              <a:rPr lang="en-US" sz="3200" b="1" dirty="0" smtClean="0">
                <a:latin typeface="Raleway"/>
                <a:cs typeface="Raleway"/>
              </a:rPr>
              <a:t>Ultimate Model</a:t>
            </a:r>
            <a:endParaRPr lang="en-US" sz="3200" b="1" dirty="0">
              <a:latin typeface="Raleway"/>
              <a:cs typeface="Raleway"/>
            </a:endParaRPr>
          </a:p>
        </p:txBody>
      </p:sp>
    </p:spTree>
    <p:extLst>
      <p:ext uri="{BB962C8B-B14F-4D97-AF65-F5344CB8AC3E}">
        <p14:creationId xmlns:p14="http://schemas.microsoft.com/office/powerpoint/2010/main" val="2539775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Confluence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program has a </a:t>
            </a:r>
            <a:r>
              <a:rPr lang="en-US" dirty="0" smtClean="0">
                <a:solidFill>
                  <a:srgbClr val="FF0000"/>
                </a:solidFill>
              </a:rPr>
              <a:t>unique</a:t>
            </a:r>
            <a:r>
              <a:rPr lang="en-US" i="1" dirty="0" smtClean="0">
                <a:solidFill>
                  <a:srgbClr val="FF0000"/>
                </a:solidFill>
              </a:rPr>
              <a:t> </a:t>
            </a:r>
            <a:r>
              <a:rPr lang="en-US" dirty="0" smtClean="0">
                <a:solidFill>
                  <a:srgbClr val="FF0000"/>
                </a:solidFill>
              </a:rPr>
              <a:t>ultimate model</a:t>
            </a:r>
            <a:endParaRPr lang="en-US" dirty="0">
              <a:solidFill>
                <a:srgbClr val="FF0000"/>
              </a:solidFill>
            </a:endParaRPr>
          </a:p>
          <a:p>
            <a:pPr lvl="1"/>
            <a:r>
              <a:rPr lang="en-US" dirty="0" smtClean="0"/>
              <a:t>In fact, all negation-free </a:t>
            </a:r>
            <a:r>
              <a:rPr lang="en-US" dirty="0" err="1" smtClean="0"/>
              <a:t>Dedalus</a:t>
            </a:r>
            <a:r>
              <a:rPr lang="en-US" dirty="0" smtClean="0"/>
              <a:t> programs have a unique ultimate model [DL2’12] </a:t>
            </a:r>
            <a:endParaRPr lang="en-US" dirty="0"/>
          </a:p>
          <a:p>
            <a:pPr marL="0" indent="0">
              <a:buNone/>
            </a:pPr>
            <a:endParaRPr lang="en-US" dirty="0" smtClean="0"/>
          </a:p>
          <a:p>
            <a:pPr marL="0" indent="0">
              <a:buNone/>
            </a:pPr>
            <a:r>
              <a:rPr lang="en-US" dirty="0" smtClean="0"/>
              <a:t>We call such programs </a:t>
            </a:r>
            <a:r>
              <a:rPr lang="en-US" dirty="0" smtClean="0">
                <a:solidFill>
                  <a:srgbClr val="FF0000"/>
                </a:solidFill>
              </a:rPr>
              <a:t>confluent</a:t>
            </a:r>
            <a:r>
              <a:rPr lang="en-US" b="1" dirty="0" smtClean="0"/>
              <a:t>:</a:t>
            </a:r>
          </a:p>
          <a:p>
            <a:pPr marL="0" indent="0">
              <a:buNone/>
            </a:pPr>
            <a:r>
              <a:rPr lang="en-US" dirty="0" smtClean="0"/>
              <a:t>same program outcome, regardless of network non-determinism</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316539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095" y="2459504"/>
            <a:ext cx="3536814" cy="1938992"/>
          </a:xfrm>
          <a:prstGeom prst="rect">
            <a:avLst/>
          </a:prstGeom>
          <a:noFill/>
        </p:spPr>
        <p:txBody>
          <a:bodyPr wrap="none" rtlCol="0">
            <a:spAutoFit/>
          </a:bodyPr>
          <a:lstStyle/>
          <a:p>
            <a:r>
              <a:rPr lang="en-US" sz="4000" b="1" dirty="0" smtClean="0">
                <a:latin typeface="Raleway"/>
                <a:cs typeface="Raleway"/>
              </a:rPr>
              <a:t>The Bloom</a:t>
            </a:r>
            <a:br>
              <a:rPr lang="en-US" sz="4000" b="1" dirty="0" smtClean="0">
                <a:latin typeface="Raleway"/>
                <a:cs typeface="Raleway"/>
              </a:rPr>
            </a:br>
            <a:r>
              <a:rPr lang="en-US" sz="4000" b="1" dirty="0" smtClean="0">
                <a:latin typeface="Raleway"/>
                <a:cs typeface="Raleway"/>
              </a:rPr>
              <a:t>Programming</a:t>
            </a:r>
          </a:p>
          <a:p>
            <a:r>
              <a:rPr lang="en-US" sz="4000" b="1" dirty="0" smtClean="0">
                <a:latin typeface="Raleway"/>
                <a:cs typeface="Raleway"/>
              </a:rPr>
              <a:t>Language</a:t>
            </a:r>
            <a:endParaRPr lang="en-US" sz="4000" b="1" dirty="0">
              <a:latin typeface="Raleway"/>
              <a:cs typeface="Raleway"/>
            </a:endParaRPr>
          </a:p>
        </p:txBody>
      </p:sp>
      <p:pic>
        <p:nvPicPr>
          <p:cNvPr id="4" name="Picture 3" descr="3575689470_e96e3bbef3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662" y="837104"/>
            <a:ext cx="4444696" cy="5183792"/>
          </a:xfrm>
          <a:prstGeom prst="rect">
            <a:avLst/>
          </a:prstGeom>
        </p:spPr>
      </p:pic>
    </p:spTree>
    <p:extLst>
      <p:ext uri="{BB962C8B-B14F-4D97-AF65-F5344CB8AC3E}">
        <p14:creationId xmlns:p14="http://schemas.microsoft.com/office/powerpoint/2010/main" val="1433115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jb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939800"/>
            <a:ext cx="5715000" cy="4978400"/>
          </a:xfrm>
          <a:prstGeom prst="rect">
            <a:avLst/>
          </a:prstGeom>
        </p:spPr>
      </p:pic>
    </p:spTree>
    <p:extLst>
      <p:ext uri="{BB962C8B-B14F-4D97-AF65-F5344CB8AC3E}">
        <p14:creationId xmlns:p14="http://schemas.microsoft.com/office/powerpoint/2010/main" val="132742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Berkeley Orders of Magnitude</a:t>
            </a:r>
            <a:endParaRPr lang="en-US" dirty="0"/>
          </a:p>
        </p:txBody>
      </p:sp>
      <p:sp>
        <p:nvSpPr>
          <p:cNvPr id="3" name="Content Placeholder 2"/>
          <p:cNvSpPr>
            <a:spLocks noGrp="1"/>
          </p:cNvSpPr>
          <p:nvPr>
            <p:ph idx="1"/>
          </p:nvPr>
        </p:nvSpPr>
        <p:spPr>
          <a:xfrm>
            <a:off x="2946400" y="1803401"/>
            <a:ext cx="5905500" cy="4114800"/>
          </a:xfrm>
        </p:spPr>
        <p:txBody>
          <a:bodyPr>
            <a:normAutofit/>
          </a:bodyPr>
          <a:lstStyle/>
          <a:p>
            <a:pPr marL="0" indent="0">
              <a:buNone/>
            </a:pPr>
            <a:r>
              <a:rPr lang="en-US" dirty="0" smtClean="0">
                <a:solidFill>
                  <a:srgbClr val="FF0000"/>
                </a:solidFill>
              </a:rPr>
              <a:t>Vision</a:t>
            </a:r>
            <a:r>
              <a:rPr lang="en-US" dirty="0" smtClean="0"/>
              <a:t>:</a:t>
            </a:r>
          </a:p>
          <a:p>
            <a:pPr marL="0" indent="0">
              <a:buNone/>
            </a:pPr>
            <a:r>
              <a:rPr lang="en-US" dirty="0" smtClean="0"/>
              <a:t>Can we build </a:t>
            </a:r>
            <a:r>
              <a:rPr lang="en-US" b="1" dirty="0" smtClean="0"/>
              <a:t>small</a:t>
            </a:r>
            <a:r>
              <a:rPr lang="en-US" dirty="0" smtClean="0"/>
              <a:t> programs for </a:t>
            </a:r>
            <a:r>
              <a:rPr lang="en-US" b="1" dirty="0" smtClean="0"/>
              <a:t>large</a:t>
            </a:r>
            <a:r>
              <a:rPr lang="en-US" dirty="0" smtClean="0"/>
              <a:t> distributed systems? </a:t>
            </a:r>
          </a:p>
          <a:p>
            <a:pPr marL="0" indent="0">
              <a:buNone/>
            </a:pPr>
            <a:endParaRPr lang="en-US" dirty="0"/>
          </a:p>
          <a:p>
            <a:pPr marL="0" indent="0">
              <a:buNone/>
            </a:pPr>
            <a:r>
              <a:rPr lang="en-US" dirty="0" smtClean="0">
                <a:solidFill>
                  <a:srgbClr val="FF0000"/>
                </a:solidFill>
              </a:rPr>
              <a:t>Approach</a:t>
            </a:r>
            <a:r>
              <a:rPr lang="en-US" dirty="0" smtClean="0"/>
              <a:t>: </a:t>
            </a:r>
          </a:p>
          <a:p>
            <a:r>
              <a:rPr lang="en-US" dirty="0" smtClean="0"/>
              <a:t>Language </a:t>
            </a:r>
            <a:r>
              <a:rPr lang="en-US" dirty="0" smtClean="0">
                <a:latin typeface="Symbol"/>
                <a:sym typeface="Symbol"/>
              </a:rPr>
              <a:t></a:t>
            </a:r>
            <a:r>
              <a:rPr lang="en-US" dirty="0" smtClean="0"/>
              <a:t> system design</a:t>
            </a:r>
          </a:p>
          <a:p>
            <a:r>
              <a:rPr lang="en-US" dirty="0" smtClean="0"/>
              <a:t>System </a:t>
            </a:r>
            <a:r>
              <a:rPr lang="en-US" dirty="0" smtClean="0">
                <a:latin typeface="Symbol"/>
                <a:sym typeface="Symbol"/>
              </a:rPr>
              <a:t></a:t>
            </a:r>
            <a:r>
              <a:rPr lang="en-US" dirty="0" smtClean="0"/>
              <a:t> language design</a:t>
            </a:r>
            <a:endParaRPr lang="en-US" dirty="0"/>
          </a:p>
        </p:txBody>
      </p:sp>
      <p:pic>
        <p:nvPicPr>
          <p:cNvPr id="4" name="Picture 3" descr="nuclear-explo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241551"/>
            <a:ext cx="2687955" cy="3238500"/>
          </a:xfrm>
          <a:prstGeom prst="rect">
            <a:avLst/>
          </a:prstGeom>
        </p:spPr>
      </p:pic>
    </p:spTree>
    <p:extLst>
      <p:ext uri="{BB962C8B-B14F-4D97-AF65-F5344CB8AC3E}">
        <p14:creationId xmlns:p14="http://schemas.microsoft.com/office/powerpoint/2010/main" val="4230724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a:t>
            </a:r>
            <a:r>
              <a:rPr lang="en-US" dirty="0" err="1" smtClean="0"/>
              <a:t>Dedalus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Clear program semantics is essential</a:t>
            </a:r>
          </a:p>
          <a:p>
            <a:pPr marL="514350" indent="-514350">
              <a:buFont typeface="+mj-lt"/>
              <a:buAutoNum type="arabicPeriod"/>
            </a:pPr>
            <a:endParaRPr lang="en-US" dirty="0" smtClean="0"/>
          </a:p>
          <a:p>
            <a:pPr marL="514350" indent="-514350">
              <a:buFont typeface="+mj-lt"/>
              <a:buAutoNum type="arabicPeriod"/>
            </a:pPr>
            <a:r>
              <a:rPr lang="en-US" dirty="0" smtClean="0"/>
              <a:t>Avoid implicit communication</a:t>
            </a:r>
          </a:p>
          <a:p>
            <a:pPr marL="514350" indent="-514350">
              <a:buFont typeface="+mj-lt"/>
              <a:buAutoNum type="arabicPeriod"/>
            </a:pPr>
            <a:endParaRPr lang="en-US" dirty="0" smtClean="0"/>
          </a:p>
          <a:p>
            <a:pPr marL="514350" indent="-514350">
              <a:buFont typeface="+mj-lt"/>
              <a:buAutoNum type="arabicPeriod"/>
            </a:pPr>
            <a:r>
              <a:rPr lang="en-US" dirty="0" smtClean="0"/>
              <a:t>Confluence seems promising</a:t>
            </a:r>
          </a:p>
        </p:txBody>
      </p:sp>
    </p:spTree>
    <p:extLst>
      <p:ext uri="{BB962C8B-B14F-4D97-AF65-F5344CB8AC3E}">
        <p14:creationId xmlns:p14="http://schemas.microsoft.com/office/powerpoint/2010/main" val="2257464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From Building Systems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smtClean="0"/>
              <a:t>Syntax matters!</a:t>
            </a:r>
          </a:p>
          <a:p>
            <a:pPr lvl="1"/>
            <a:r>
              <a:rPr lang="en-US" dirty="0" smtClean="0"/>
              <a:t>Datalog syntax is cryptic and foreign</a:t>
            </a:r>
          </a:p>
          <a:p>
            <a:pPr lvl="1"/>
            <a:endParaRPr lang="en-US" dirty="0" smtClean="0"/>
          </a:p>
          <a:p>
            <a:pPr marL="514350" indent="-514350">
              <a:buFont typeface="+mj-lt"/>
              <a:buAutoNum type="arabicPeriod"/>
            </a:pPr>
            <a:r>
              <a:rPr lang="en-US" b="1" dirty="0" smtClean="0"/>
              <a:t>Adopt, don’t reinvent</a:t>
            </a:r>
          </a:p>
          <a:p>
            <a:pPr lvl="1"/>
            <a:r>
              <a:rPr lang="en-US" dirty="0" smtClean="0"/>
              <a:t>DSL &gt; standalone language</a:t>
            </a:r>
          </a:p>
          <a:p>
            <a:pPr lvl="1"/>
            <a:r>
              <a:rPr lang="en-US" dirty="0" smtClean="0"/>
              <a:t>Use host language’s type system (E. Meijer)</a:t>
            </a:r>
          </a:p>
          <a:p>
            <a:pPr lvl="1"/>
            <a:endParaRPr lang="en-US" dirty="0" smtClean="0"/>
          </a:p>
          <a:p>
            <a:pPr marL="514350" indent="-514350">
              <a:buFont typeface="+mj-lt"/>
              <a:buAutoNum type="arabicPeriod"/>
            </a:pPr>
            <a:r>
              <a:rPr lang="en-US" b="1" dirty="0" smtClean="0"/>
              <a:t>Modularity is important</a:t>
            </a:r>
          </a:p>
          <a:p>
            <a:pPr lvl="1"/>
            <a:r>
              <a:rPr lang="en-US" dirty="0" smtClean="0"/>
              <a:t>Scoping</a:t>
            </a:r>
          </a:p>
          <a:p>
            <a:pPr lvl="1"/>
            <a:r>
              <a:rPr lang="en-US" dirty="0" smtClean="0"/>
              <a:t>Encapsulation</a:t>
            </a:r>
            <a:endParaRPr lang="en-US" dirty="0"/>
          </a:p>
        </p:txBody>
      </p:sp>
    </p:spTree>
    <p:extLst>
      <p:ext uri="{BB962C8B-B14F-4D97-AF65-F5344CB8AC3E}">
        <p14:creationId xmlns:p14="http://schemas.microsoft.com/office/powerpoint/2010/main" val="152835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Operational Model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57" y="2758007"/>
            <a:ext cx="7280887" cy="2622055"/>
          </a:xfrm>
          <a:prstGeom prst="rect">
            <a:avLst/>
          </a:prstGeom>
        </p:spPr>
      </p:pic>
    </p:spTree>
    <p:extLst>
      <p:ext uri="{BB962C8B-B14F-4D97-AF65-F5344CB8AC3E}">
        <p14:creationId xmlns:p14="http://schemas.microsoft.com/office/powerpoint/2010/main" val="3668687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Rule Syntax</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40681517"/>
              </p:ext>
            </p:extLst>
          </p:nvPr>
        </p:nvGraphicFramePr>
        <p:xfrm>
          <a:off x="3978979" y="3873715"/>
          <a:ext cx="2380119" cy="1574128"/>
        </p:xfrm>
        <a:graphic>
          <a:graphicData uri="http://schemas.openxmlformats.org/drawingml/2006/table">
            <a:tbl>
              <a:tblPr bandRow="1">
                <a:tableStyleId>{5C22544A-7EE6-4342-B048-85BDC9FD1C3A}</a:tableStyleId>
              </a:tblPr>
              <a:tblGrid>
                <a:gridCol w="535611"/>
                <a:gridCol w="1844508"/>
              </a:tblGrid>
              <a:tr h="393532">
                <a:tc>
                  <a:txBody>
                    <a:bodyPr/>
                    <a:lstStyle/>
                    <a:p>
                      <a:r>
                        <a:rPr lang="en-US" b="1" dirty="0" smtClean="0">
                          <a:latin typeface="Inconsolata-dz"/>
                          <a:cs typeface="Inconsolata-dz"/>
                        </a:rPr>
                        <a:t>&lt;=</a:t>
                      </a:r>
                      <a:endParaRPr lang="en-US" b="1" dirty="0">
                        <a:latin typeface="Inconsolata-dz"/>
                        <a:cs typeface="Inconsolata-dz"/>
                      </a:endParaRPr>
                    </a:p>
                  </a:txBody>
                  <a:tcPr/>
                </a:tc>
                <a:tc>
                  <a:txBody>
                    <a:bodyPr/>
                    <a:lstStyle/>
                    <a:p>
                      <a:r>
                        <a:rPr lang="en-US" b="0" dirty="0" smtClean="0">
                          <a:latin typeface="Raleway"/>
                          <a:cs typeface="Raleway"/>
                        </a:rPr>
                        <a:t>now</a:t>
                      </a:r>
                      <a:endParaRPr lang="en-US" b="0" dirty="0">
                        <a:latin typeface="Raleway"/>
                        <a:cs typeface="Raleway"/>
                      </a:endParaRPr>
                    </a:p>
                  </a:txBody>
                  <a:tcPr/>
                </a:tc>
              </a:tr>
              <a:tr h="393532">
                <a:tc>
                  <a:txBody>
                    <a:bodyPr/>
                    <a:lstStyle/>
                    <a:p>
                      <a:r>
                        <a:rPr lang="en-US" b="1" dirty="0" smtClean="0">
                          <a:latin typeface="Inconsolata-dz"/>
                          <a:cs typeface="Inconsolata-dz"/>
                        </a:rPr>
                        <a:t>&lt;+</a:t>
                      </a:r>
                      <a:endParaRPr lang="en-US" b="1" dirty="0">
                        <a:latin typeface="Inconsolata-dz"/>
                        <a:cs typeface="Inconsolata-dz"/>
                      </a:endParaRPr>
                    </a:p>
                  </a:txBody>
                  <a:tcPr/>
                </a:tc>
                <a:tc>
                  <a:txBody>
                    <a:bodyPr/>
                    <a:lstStyle/>
                    <a:p>
                      <a:r>
                        <a:rPr lang="en-US" b="0" dirty="0" smtClean="0">
                          <a:latin typeface="Raleway"/>
                          <a:cs typeface="Raleway"/>
                        </a:rPr>
                        <a:t>next</a:t>
                      </a:r>
                      <a:endParaRPr lang="en-US" b="0" dirty="0">
                        <a:latin typeface="Raleway"/>
                        <a:cs typeface="Raleway"/>
                      </a:endParaRPr>
                    </a:p>
                  </a:txBody>
                  <a:tcPr/>
                </a:tc>
              </a:tr>
              <a:tr h="393532">
                <a:tc>
                  <a:txBody>
                    <a:bodyPr/>
                    <a:lstStyle/>
                    <a:p>
                      <a:r>
                        <a:rPr lang="en-US" b="1" dirty="0" smtClean="0">
                          <a:latin typeface="Inconsolata-dz"/>
                          <a:cs typeface="Inconsolata-dz"/>
                        </a:rPr>
                        <a:t>&lt;-</a:t>
                      </a:r>
                      <a:endParaRPr lang="en-US" b="1" dirty="0">
                        <a:latin typeface="Inconsolata-dz"/>
                        <a:cs typeface="Inconsolata-dz"/>
                      </a:endParaRPr>
                    </a:p>
                  </a:txBody>
                  <a:tcPr/>
                </a:tc>
                <a:tc>
                  <a:txBody>
                    <a:bodyPr/>
                    <a:lstStyle/>
                    <a:p>
                      <a:r>
                        <a:rPr lang="en-US" b="0" dirty="0" smtClean="0">
                          <a:latin typeface="Raleway"/>
                          <a:cs typeface="Raleway"/>
                        </a:rPr>
                        <a:t>delete</a:t>
                      </a:r>
                      <a:r>
                        <a:rPr lang="en-US" b="0" baseline="0" dirty="0" smtClean="0">
                          <a:latin typeface="Raleway"/>
                          <a:cs typeface="Raleway"/>
                        </a:rPr>
                        <a:t> (at next)</a:t>
                      </a:r>
                      <a:endParaRPr lang="en-US" b="0" dirty="0">
                        <a:latin typeface="Raleway"/>
                        <a:cs typeface="Raleway"/>
                      </a:endParaRPr>
                    </a:p>
                  </a:txBody>
                  <a:tcPr/>
                </a:tc>
              </a:tr>
              <a:tr h="393532">
                <a:tc>
                  <a:txBody>
                    <a:bodyPr/>
                    <a:lstStyle/>
                    <a:p>
                      <a:r>
                        <a:rPr lang="en-US" b="1" dirty="0" smtClean="0">
                          <a:latin typeface="Inconsolata-dz"/>
                          <a:cs typeface="Inconsolata-dz"/>
                        </a:rPr>
                        <a:t>&lt;~</a:t>
                      </a:r>
                      <a:endParaRPr lang="en-US" b="1" dirty="0">
                        <a:latin typeface="Inconsolata-dz"/>
                        <a:cs typeface="Inconsolata-dz"/>
                      </a:endParaRPr>
                    </a:p>
                  </a:txBody>
                  <a:tcPr/>
                </a:tc>
                <a:tc>
                  <a:txBody>
                    <a:bodyPr/>
                    <a:lstStyle/>
                    <a:p>
                      <a:r>
                        <a:rPr lang="en-US" b="0" dirty="0" err="1" smtClean="0">
                          <a:latin typeface="Raleway"/>
                          <a:cs typeface="Raleway"/>
                        </a:rPr>
                        <a:t>async</a:t>
                      </a:r>
                      <a:endParaRPr lang="en-US" b="0" dirty="0">
                        <a:latin typeface="Raleway"/>
                        <a:cs typeface="Raleway"/>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24981497"/>
              </p:ext>
            </p:extLst>
          </p:nvPr>
        </p:nvGraphicFramePr>
        <p:xfrm>
          <a:off x="365465" y="3873715"/>
          <a:ext cx="3370056" cy="1097280"/>
        </p:xfrm>
        <a:graphic>
          <a:graphicData uri="http://schemas.openxmlformats.org/drawingml/2006/table">
            <a:tbl>
              <a:tblPr bandRow="1">
                <a:tableStyleId>{5C22544A-7EE6-4342-B048-85BDC9FD1C3A}</a:tableStyleId>
              </a:tblPr>
              <a:tblGrid>
                <a:gridCol w="1290671"/>
                <a:gridCol w="2079385"/>
              </a:tblGrid>
              <a:tr h="357039">
                <a:tc>
                  <a:txBody>
                    <a:bodyPr/>
                    <a:lstStyle/>
                    <a:p>
                      <a:r>
                        <a:rPr lang="en-US" sz="1600" b="1" dirty="0" smtClean="0">
                          <a:latin typeface="Inconsolata-dz"/>
                          <a:cs typeface="Inconsolata-dz"/>
                        </a:rPr>
                        <a:t>table</a:t>
                      </a:r>
                      <a:endParaRPr lang="en-US" sz="1600" b="1" dirty="0">
                        <a:latin typeface="Inconsolata-dz"/>
                        <a:cs typeface="Inconsolata-dz"/>
                      </a:endParaRPr>
                    </a:p>
                  </a:txBody>
                  <a:tcPr/>
                </a:tc>
                <a:tc>
                  <a:txBody>
                    <a:bodyPr/>
                    <a:lstStyle/>
                    <a:p>
                      <a:r>
                        <a:rPr lang="en-US" dirty="0" smtClean="0">
                          <a:latin typeface="Raleway"/>
                          <a:cs typeface="Raleway"/>
                        </a:rPr>
                        <a:t>persistent state</a:t>
                      </a:r>
                      <a:endParaRPr lang="en-US" dirty="0">
                        <a:latin typeface="Raleway"/>
                        <a:cs typeface="Raleway"/>
                      </a:endParaRPr>
                    </a:p>
                  </a:txBody>
                  <a:tcPr/>
                </a:tc>
              </a:tr>
              <a:tr h="357039">
                <a:tc>
                  <a:txBody>
                    <a:bodyPr/>
                    <a:lstStyle/>
                    <a:p>
                      <a:r>
                        <a:rPr lang="en-US" sz="1600" b="1" dirty="0" smtClean="0">
                          <a:latin typeface="Inconsolata-dz"/>
                          <a:cs typeface="Inconsolata-dz"/>
                        </a:rPr>
                        <a:t>scratch</a:t>
                      </a:r>
                      <a:endParaRPr lang="en-US" sz="1600" b="1" dirty="0">
                        <a:latin typeface="Inconsolata-dz"/>
                        <a:cs typeface="Inconsolata-dz"/>
                      </a:endParaRPr>
                    </a:p>
                  </a:txBody>
                  <a:tcPr/>
                </a:tc>
                <a:tc>
                  <a:txBody>
                    <a:bodyPr/>
                    <a:lstStyle/>
                    <a:p>
                      <a:r>
                        <a:rPr lang="en-US" dirty="0" smtClean="0">
                          <a:latin typeface="Raleway"/>
                          <a:cs typeface="Raleway"/>
                        </a:rPr>
                        <a:t>transient state</a:t>
                      </a:r>
                      <a:endParaRPr lang="en-US" dirty="0">
                        <a:latin typeface="Raleway"/>
                        <a:cs typeface="Raleway"/>
                      </a:endParaRPr>
                    </a:p>
                  </a:txBody>
                  <a:tcPr/>
                </a:tc>
              </a:tr>
              <a:tr h="357039">
                <a:tc>
                  <a:txBody>
                    <a:bodyPr/>
                    <a:lstStyle/>
                    <a:p>
                      <a:r>
                        <a:rPr lang="en-US" sz="1600" b="1" dirty="0" smtClean="0">
                          <a:latin typeface="Inconsolata-dz"/>
                          <a:cs typeface="Inconsolata-dz"/>
                        </a:rPr>
                        <a:t>channel</a:t>
                      </a:r>
                      <a:endParaRPr lang="en-US" sz="1600" b="1" dirty="0">
                        <a:latin typeface="Inconsolata-dz"/>
                        <a:cs typeface="Inconsolata-dz"/>
                      </a:endParaRPr>
                    </a:p>
                  </a:txBody>
                  <a:tcPr/>
                </a:tc>
                <a:tc>
                  <a:txBody>
                    <a:bodyPr/>
                    <a:lstStyle/>
                    <a:p>
                      <a:r>
                        <a:rPr lang="en-US" dirty="0" smtClean="0">
                          <a:latin typeface="Raleway"/>
                          <a:cs typeface="Raleway"/>
                        </a:rPr>
                        <a:t>network transient</a:t>
                      </a:r>
                      <a:endParaRPr lang="en-US" dirty="0">
                        <a:latin typeface="Raleway"/>
                        <a:cs typeface="Raleway"/>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58576607"/>
              </p:ext>
            </p:extLst>
          </p:nvPr>
        </p:nvGraphicFramePr>
        <p:xfrm>
          <a:off x="6582808" y="3873715"/>
          <a:ext cx="2195727" cy="1483360"/>
        </p:xfrm>
        <a:graphic>
          <a:graphicData uri="http://schemas.openxmlformats.org/drawingml/2006/table">
            <a:tbl>
              <a:tblPr bandRow="1">
                <a:tableStyleId>{5C22544A-7EE6-4342-B048-85BDC9FD1C3A}</a:tableStyleId>
              </a:tblPr>
              <a:tblGrid>
                <a:gridCol w="2195727"/>
              </a:tblGrid>
              <a:tr h="370840">
                <a:tc>
                  <a:txBody>
                    <a:bodyPr/>
                    <a:lstStyle/>
                    <a:p>
                      <a:r>
                        <a:rPr lang="en-US" sz="1600" dirty="0" smtClean="0">
                          <a:latin typeface="Inconsolata-dz"/>
                          <a:cs typeface="Inconsolata-dz"/>
                        </a:rPr>
                        <a:t>map, </a:t>
                      </a:r>
                      <a:r>
                        <a:rPr lang="en-US" sz="1600" dirty="0" err="1" smtClean="0">
                          <a:latin typeface="Inconsolata-dz"/>
                          <a:cs typeface="Inconsolata-dz"/>
                        </a:rPr>
                        <a:t>flat_map</a:t>
                      </a:r>
                      <a:endParaRPr lang="en-US" sz="1600" dirty="0">
                        <a:latin typeface="Inconsolata-dz"/>
                        <a:cs typeface="Inconsolata-dz"/>
                      </a:endParaRPr>
                    </a:p>
                  </a:txBody>
                  <a:tcPr/>
                </a:tc>
              </a:tr>
              <a:tr h="370840">
                <a:tc>
                  <a:txBody>
                    <a:bodyPr/>
                    <a:lstStyle/>
                    <a:p>
                      <a:r>
                        <a:rPr lang="en-US" sz="1600" dirty="0" smtClean="0">
                          <a:latin typeface="Inconsolata-dz"/>
                          <a:cs typeface="Inconsolata-dz"/>
                        </a:rPr>
                        <a:t>reduce, group</a:t>
                      </a:r>
                      <a:endParaRPr lang="en-US" sz="1600" dirty="0">
                        <a:latin typeface="Inconsolata-dz"/>
                        <a:cs typeface="Inconsolata-dz"/>
                      </a:endParaRPr>
                    </a:p>
                  </a:txBody>
                  <a:tcPr/>
                </a:tc>
              </a:tr>
              <a:tr h="370840">
                <a:tc>
                  <a:txBody>
                    <a:bodyPr/>
                    <a:lstStyle/>
                    <a:p>
                      <a:r>
                        <a:rPr lang="en-US" sz="1600" dirty="0" smtClean="0">
                          <a:latin typeface="Inconsolata-dz"/>
                          <a:cs typeface="Inconsolata-dz"/>
                        </a:rPr>
                        <a:t>join, </a:t>
                      </a:r>
                      <a:r>
                        <a:rPr lang="en-US" sz="1600" dirty="0" err="1" smtClean="0">
                          <a:latin typeface="Inconsolata-dz"/>
                          <a:cs typeface="Inconsolata-dz"/>
                        </a:rPr>
                        <a:t>outerjoin</a:t>
                      </a:r>
                      <a:endParaRPr lang="en-US" sz="1600" dirty="0">
                        <a:latin typeface="Inconsolata-dz"/>
                        <a:cs typeface="Inconsolata-dz"/>
                      </a:endParaRPr>
                    </a:p>
                  </a:txBody>
                  <a:tcPr/>
                </a:tc>
              </a:tr>
              <a:tr h="370840">
                <a:tc>
                  <a:txBody>
                    <a:bodyPr/>
                    <a:lstStyle/>
                    <a:p>
                      <a:r>
                        <a:rPr lang="en-US" sz="1600" dirty="0" smtClean="0">
                          <a:latin typeface="Inconsolata-dz"/>
                          <a:cs typeface="Inconsolata-dz"/>
                        </a:rPr>
                        <a:t>empty?, include?</a:t>
                      </a:r>
                      <a:endParaRPr lang="en-US" sz="1600" dirty="0">
                        <a:latin typeface="Inconsolata-dz"/>
                        <a:cs typeface="Inconsolata-dz"/>
                      </a:endParaRPr>
                    </a:p>
                  </a:txBody>
                  <a:tcPr/>
                </a:tc>
              </a:tr>
            </a:tbl>
          </a:graphicData>
        </a:graphic>
      </p:graphicFrame>
      <p:sp>
        <p:nvSpPr>
          <p:cNvPr id="10" name="TextBox 9"/>
          <p:cNvSpPr txBox="1"/>
          <p:nvPr/>
        </p:nvSpPr>
        <p:spPr>
          <a:xfrm>
            <a:off x="850165" y="2739465"/>
            <a:ext cx="2400656" cy="461665"/>
          </a:xfrm>
          <a:prstGeom prst="rect">
            <a:avLst/>
          </a:prstGeom>
          <a:noFill/>
        </p:spPr>
        <p:txBody>
          <a:bodyPr wrap="none" rtlCol="0">
            <a:spAutoFit/>
          </a:bodyPr>
          <a:lstStyle/>
          <a:p>
            <a:r>
              <a:rPr lang="en-US" sz="2400" dirty="0" smtClean="0">
                <a:latin typeface="Inconsolata-dz"/>
                <a:cs typeface="Inconsolata-dz"/>
              </a:rPr>
              <a:t>&lt;collection&gt;</a:t>
            </a:r>
            <a:endParaRPr lang="en-US" sz="2400" dirty="0">
              <a:latin typeface="Inconsolata-dz"/>
              <a:cs typeface="Inconsolata-dz"/>
            </a:endParaRPr>
          </a:p>
        </p:txBody>
      </p:sp>
      <p:sp>
        <p:nvSpPr>
          <p:cNvPr id="11" name="TextBox 10"/>
          <p:cNvSpPr txBox="1"/>
          <p:nvPr/>
        </p:nvSpPr>
        <p:spPr>
          <a:xfrm>
            <a:off x="4153376" y="2739465"/>
            <a:ext cx="2031325" cy="461665"/>
          </a:xfrm>
          <a:prstGeom prst="rect">
            <a:avLst/>
          </a:prstGeom>
          <a:noFill/>
        </p:spPr>
        <p:txBody>
          <a:bodyPr wrap="none" rtlCol="0">
            <a:spAutoFit/>
          </a:bodyPr>
          <a:lstStyle/>
          <a:p>
            <a:r>
              <a:rPr lang="en-US" sz="2400" dirty="0" smtClean="0">
                <a:latin typeface="Inconsolata-dz"/>
                <a:cs typeface="Inconsolata-dz"/>
              </a:rPr>
              <a:t>&lt;merge op&gt;</a:t>
            </a:r>
            <a:endParaRPr lang="en-US" sz="2400" dirty="0">
              <a:latin typeface="Inconsolata-dz"/>
              <a:cs typeface="Inconsolata-dz"/>
            </a:endParaRPr>
          </a:p>
        </p:txBody>
      </p:sp>
      <p:sp>
        <p:nvSpPr>
          <p:cNvPr id="12" name="TextBox 11"/>
          <p:cNvSpPr txBox="1"/>
          <p:nvPr/>
        </p:nvSpPr>
        <p:spPr>
          <a:xfrm>
            <a:off x="7034341" y="2739465"/>
            <a:ext cx="1292661" cy="461665"/>
          </a:xfrm>
          <a:prstGeom prst="rect">
            <a:avLst/>
          </a:prstGeom>
          <a:noFill/>
        </p:spPr>
        <p:txBody>
          <a:bodyPr wrap="none" rtlCol="0">
            <a:spAutoFit/>
          </a:bodyPr>
          <a:lstStyle/>
          <a:p>
            <a:r>
              <a:rPr lang="en-US" sz="2400" dirty="0" smtClean="0">
                <a:latin typeface="Inconsolata-dz"/>
                <a:cs typeface="Inconsolata-dz"/>
              </a:rPr>
              <a:t>&lt;</a:t>
            </a:r>
            <a:r>
              <a:rPr lang="en-US" sz="2400" dirty="0" err="1" smtClean="0">
                <a:latin typeface="Inconsolata-dz"/>
                <a:cs typeface="Inconsolata-dz"/>
              </a:rPr>
              <a:t>expr</a:t>
            </a:r>
            <a:r>
              <a:rPr lang="en-US" sz="2400" dirty="0" smtClean="0">
                <a:latin typeface="Inconsolata-dz"/>
                <a:cs typeface="Inconsolata-dz"/>
              </a:rPr>
              <a:t>&gt;</a:t>
            </a:r>
            <a:endParaRPr lang="en-US" sz="2400" dirty="0">
              <a:latin typeface="Inconsolata-dz"/>
              <a:cs typeface="Inconsolata-dz"/>
            </a:endParaRPr>
          </a:p>
        </p:txBody>
      </p:sp>
      <p:sp>
        <p:nvSpPr>
          <p:cNvPr id="3" name="TextBox 2"/>
          <p:cNvSpPr txBox="1"/>
          <p:nvPr/>
        </p:nvSpPr>
        <p:spPr>
          <a:xfrm>
            <a:off x="2125624" y="1940897"/>
            <a:ext cx="3381297" cy="523220"/>
          </a:xfrm>
          <a:prstGeom prst="rect">
            <a:avLst/>
          </a:prstGeom>
          <a:noFill/>
        </p:spPr>
        <p:txBody>
          <a:bodyPr wrap="none" rtlCol="0">
            <a:spAutoFit/>
          </a:bodyPr>
          <a:lstStyle/>
          <a:p>
            <a:r>
              <a:rPr lang="en-US" sz="2800" i="1" dirty="0" smtClean="0">
                <a:solidFill>
                  <a:srgbClr val="FF0000"/>
                </a:solidFill>
                <a:latin typeface="Raleway"/>
                <a:cs typeface="Raleway"/>
              </a:rPr>
              <a:t>Local computation</a:t>
            </a:r>
            <a:endParaRPr lang="en-US" sz="2800" i="1" dirty="0">
              <a:solidFill>
                <a:srgbClr val="FF0000"/>
              </a:solidFill>
              <a:latin typeface="Raleway"/>
              <a:cs typeface="Raleway"/>
            </a:endParaRPr>
          </a:p>
        </p:txBody>
      </p:sp>
      <p:cxnSp>
        <p:nvCxnSpPr>
          <p:cNvPr id="13" name="Straight Arrow Connector 12"/>
          <p:cNvCxnSpPr>
            <a:stCxn id="3" idx="2"/>
          </p:cNvCxnSpPr>
          <p:nvPr/>
        </p:nvCxnSpPr>
        <p:spPr>
          <a:xfrm>
            <a:off x="3816273" y="2464117"/>
            <a:ext cx="414183" cy="14095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19397" y="2120473"/>
            <a:ext cx="2423672" cy="523220"/>
          </a:xfrm>
          <a:prstGeom prst="rect">
            <a:avLst/>
          </a:prstGeom>
          <a:noFill/>
        </p:spPr>
        <p:txBody>
          <a:bodyPr wrap="none" rtlCol="0">
            <a:spAutoFit/>
          </a:bodyPr>
          <a:lstStyle/>
          <a:p>
            <a:r>
              <a:rPr lang="en-US" sz="2800" i="1" dirty="0" smtClean="0">
                <a:solidFill>
                  <a:srgbClr val="FF0000"/>
                </a:solidFill>
                <a:latin typeface="Raleway"/>
                <a:cs typeface="Raleway"/>
              </a:rPr>
              <a:t>State update</a:t>
            </a:r>
            <a:endParaRPr lang="en-US" sz="2800" i="1" dirty="0">
              <a:solidFill>
                <a:srgbClr val="FF0000"/>
              </a:solidFill>
              <a:latin typeface="Raleway"/>
              <a:cs typeface="Raleway"/>
            </a:endParaRPr>
          </a:p>
        </p:txBody>
      </p:sp>
      <p:cxnSp>
        <p:nvCxnSpPr>
          <p:cNvPr id="19" name="Straight Arrow Connector 18"/>
          <p:cNvCxnSpPr>
            <a:endCxn id="4" idx="3"/>
          </p:cNvCxnSpPr>
          <p:nvPr/>
        </p:nvCxnSpPr>
        <p:spPr>
          <a:xfrm flipH="1">
            <a:off x="6359098" y="2643693"/>
            <a:ext cx="849670" cy="20170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105584" y="5807390"/>
            <a:ext cx="3173784" cy="954107"/>
          </a:xfrm>
          <a:prstGeom prst="rect">
            <a:avLst/>
          </a:prstGeom>
          <a:noFill/>
        </p:spPr>
        <p:txBody>
          <a:bodyPr wrap="none" rtlCol="0">
            <a:spAutoFit/>
          </a:bodyPr>
          <a:lstStyle/>
          <a:p>
            <a:r>
              <a:rPr lang="en-US" sz="2800" i="1" dirty="0" smtClean="0">
                <a:solidFill>
                  <a:srgbClr val="FF0000"/>
                </a:solidFill>
                <a:latin typeface="Raleway"/>
                <a:cs typeface="Raleway"/>
              </a:rPr>
              <a:t>Asynchronous</a:t>
            </a:r>
            <a:br>
              <a:rPr lang="en-US" sz="2800" i="1" dirty="0" smtClean="0">
                <a:solidFill>
                  <a:srgbClr val="FF0000"/>
                </a:solidFill>
                <a:latin typeface="Raleway"/>
                <a:cs typeface="Raleway"/>
              </a:rPr>
            </a:br>
            <a:r>
              <a:rPr lang="en-US" sz="2800" i="1" dirty="0" smtClean="0">
                <a:solidFill>
                  <a:srgbClr val="FF0000"/>
                </a:solidFill>
                <a:latin typeface="Raleway"/>
                <a:cs typeface="Raleway"/>
              </a:rPr>
              <a:t>message passing</a:t>
            </a:r>
            <a:endParaRPr lang="en-US" sz="2800" i="1" dirty="0">
              <a:solidFill>
                <a:srgbClr val="FF0000"/>
              </a:solidFill>
              <a:latin typeface="Raleway"/>
              <a:cs typeface="Raleway"/>
            </a:endParaRPr>
          </a:p>
        </p:txBody>
      </p:sp>
      <p:cxnSp>
        <p:nvCxnSpPr>
          <p:cNvPr id="23" name="Straight Arrow Connector 22"/>
          <p:cNvCxnSpPr>
            <a:stCxn id="22" idx="0"/>
          </p:cNvCxnSpPr>
          <p:nvPr/>
        </p:nvCxnSpPr>
        <p:spPr>
          <a:xfrm flipV="1">
            <a:off x="2692476" y="5447843"/>
            <a:ext cx="1359102" cy="3595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2" idx="0"/>
          </p:cNvCxnSpPr>
          <p:nvPr/>
        </p:nvCxnSpPr>
        <p:spPr>
          <a:xfrm flipH="1" flipV="1">
            <a:off x="1368414" y="4970995"/>
            <a:ext cx="1324062" cy="83639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1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62100"/>
            <a:ext cx="8229600" cy="4770537"/>
          </a:xfrm>
          <a:prstGeom prst="rect">
            <a:avLst/>
          </a:prstGeom>
          <a:noFill/>
          <a:ln>
            <a:solidFill>
              <a:schemeClr val="tx1"/>
            </a:solidFill>
          </a:ln>
        </p:spPr>
        <p:txBody>
          <a:bodyPr wrap="square" rtlCol="0">
            <a:spAutoFit/>
          </a:bodyPr>
          <a:lstStyle/>
          <a:p>
            <a:r>
              <a:rPr lang="en-US" sz="1600" b="1" dirty="0">
                <a:solidFill>
                  <a:srgbClr val="880000"/>
                </a:solidFill>
                <a:latin typeface="Inconsolata-dz"/>
                <a:cs typeface="Inconsolata-dz"/>
              </a:rPr>
              <a:t>QUORUM_SIZE</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5</a:t>
            </a:r>
            <a:endParaRPr lang="en-US" sz="1600" b="1" dirty="0">
              <a:solidFill>
                <a:prstClr val="black"/>
              </a:solidFill>
              <a:latin typeface="Inconsolata-dz"/>
              <a:cs typeface="Inconsolata-dz"/>
            </a:endParaRPr>
          </a:p>
          <a:p>
            <a:r>
              <a:rPr lang="en-US" sz="1600" b="1" dirty="0">
                <a:solidFill>
                  <a:srgbClr val="880000"/>
                </a:solidFill>
                <a:latin typeface="Inconsolata-dz"/>
                <a:cs typeface="Inconsolata-dz"/>
              </a:rPr>
              <a:t>RESULT_ADDR</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BA2121"/>
                </a:solidFill>
                <a:latin typeface="Inconsolata-dz"/>
                <a:cs typeface="Inconsolata-dz"/>
              </a:rPr>
              <a:t>"</a:t>
            </a:r>
            <a:r>
              <a:rPr lang="en-US" sz="1600" b="1" dirty="0" err="1">
                <a:solidFill>
                  <a:srgbClr val="BA2121"/>
                </a:solidFill>
                <a:latin typeface="Inconsolata-dz"/>
                <a:cs typeface="Inconsolata-dz"/>
              </a:rPr>
              <a:t>example.org</a:t>
            </a:r>
            <a:r>
              <a:rPr lang="en-US" sz="1600" b="1" dirty="0">
                <a:solidFill>
                  <a:srgbClr val="BA2121"/>
                </a:solidFill>
                <a:latin typeface="Inconsolata-dz"/>
                <a:cs typeface="Inconsolata-dz"/>
              </a:rPr>
              <a:t>"</a:t>
            </a:r>
            <a:endParaRPr lang="en-US" sz="1600" b="1" dirty="0">
              <a:solidFill>
                <a:prstClr val="black"/>
              </a:solidFill>
              <a:latin typeface="Inconsolata-dz"/>
              <a:cs typeface="Inconsolata-dz"/>
            </a:endParaRPr>
          </a:p>
          <a:p>
            <a:endParaRPr lang="en-US" sz="1600" b="1" dirty="0">
              <a:solidFill>
                <a:prstClr val="black"/>
              </a:solidFill>
              <a:latin typeface="Inconsolata-dz"/>
              <a:cs typeface="Inconsolata-dz"/>
            </a:endParaRPr>
          </a:p>
          <a:p>
            <a:r>
              <a:rPr lang="en-US" sz="1600" b="1" dirty="0">
                <a:solidFill>
                  <a:srgbClr val="008000"/>
                </a:solidFill>
                <a:latin typeface="Inconsolata-dz"/>
                <a:cs typeface="Inconsolata-dz"/>
              </a:rPr>
              <a:t>class</a:t>
            </a:r>
            <a:r>
              <a:rPr lang="en-US" sz="1600" b="1" dirty="0">
                <a:solidFill>
                  <a:prstClr val="black"/>
                </a:solidFill>
                <a:latin typeface="Inconsolata-dz"/>
                <a:cs typeface="Inconsolata-dz"/>
              </a:rPr>
              <a:t> </a:t>
            </a:r>
            <a:r>
              <a:rPr lang="en-US" sz="1600" b="1" dirty="0" err="1">
                <a:solidFill>
                  <a:srgbClr val="0000FF"/>
                </a:solidFill>
                <a:latin typeface="Inconsolata-dz"/>
                <a:cs typeface="Inconsolata-dz"/>
              </a:rPr>
              <a:t>QuorumVote</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include</a:t>
            </a:r>
            <a:r>
              <a:rPr lang="en-US" sz="1600" b="1" dirty="0">
                <a:solidFill>
                  <a:prstClr val="black"/>
                </a:solidFill>
                <a:latin typeface="Inconsolata-dz"/>
                <a:cs typeface="Inconsolata-dz"/>
              </a:rPr>
              <a:t> </a:t>
            </a:r>
            <a:r>
              <a:rPr lang="en-US" sz="1600" b="1" dirty="0">
                <a:solidFill>
                  <a:srgbClr val="880000"/>
                </a:solidFill>
                <a:latin typeface="Inconsolata-dz"/>
                <a:cs typeface="Inconsolata-dz"/>
              </a:rPr>
              <a:t>Bud</a:t>
            </a:r>
            <a:endParaRPr lang="en-US" sz="1600" b="1" dirty="0">
              <a:solidFill>
                <a:prstClr val="black"/>
              </a:solidFill>
              <a:latin typeface="Inconsolata-dz"/>
              <a:cs typeface="Inconsolata-dz"/>
            </a:endParaRPr>
          </a:p>
          <a:p>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state </a:t>
            </a:r>
            <a:r>
              <a:rPr lang="en-US" sz="1600" b="1" dirty="0">
                <a:solidFill>
                  <a:srgbClr val="008000"/>
                </a:solidFill>
                <a:latin typeface="Inconsolata-dz"/>
                <a:cs typeface="Inconsolata-dz"/>
              </a:rPr>
              <a:t>do</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channel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addr</a:t>
            </a:r>
            <a:r>
              <a:rPr lang="en-US" sz="1600" b="1" dirty="0">
                <a:solidFill>
                  <a:prstClr val="black"/>
                </a:solidFill>
                <a:latin typeface="Inconsolata-dz"/>
                <a:cs typeface="Inconsolata-dz"/>
              </a:rPr>
              <a:t>,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channel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result_chn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addr</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table   </a:t>
            </a:r>
            <a:r>
              <a:rPr lang="en-US" sz="1600" b="1" dirty="0">
                <a:solidFill>
                  <a:srgbClr val="19177C"/>
                </a:solidFill>
                <a:latin typeface="Inconsolata-dz"/>
                <a:cs typeface="Inconsolata-dz"/>
              </a:rPr>
              <a:t>:votes</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it-IT" sz="1600" b="1" dirty="0">
                <a:solidFill>
                  <a:prstClr val="black"/>
                </a:solidFill>
                <a:latin typeface="Inconsolata-dz"/>
                <a:cs typeface="Inconsolata-dz"/>
              </a:rPr>
              <a:t>    scratch </a:t>
            </a:r>
            <a:r>
              <a:rPr lang="it-IT" sz="1600" b="1" dirty="0">
                <a:solidFill>
                  <a:srgbClr val="19177C"/>
                </a:solidFill>
                <a:latin typeface="Inconsolata-dz"/>
                <a:cs typeface="Inconsolata-dz"/>
              </a:rPr>
              <a:t>:</a:t>
            </a:r>
            <a:r>
              <a:rPr lang="it-IT" sz="1600" b="1" dirty="0" err="1">
                <a:solidFill>
                  <a:srgbClr val="19177C"/>
                </a:solidFill>
                <a:latin typeface="Inconsolata-dz"/>
                <a:cs typeface="Inconsolata-dz"/>
              </a:rPr>
              <a:t>cnt</a:t>
            </a:r>
            <a:r>
              <a:rPr lang="it-IT" sz="1600" b="1" dirty="0">
                <a:solidFill>
                  <a:prstClr val="black"/>
                </a:solidFill>
                <a:latin typeface="Inconsolata-dz"/>
                <a:cs typeface="Inconsolata-dz"/>
              </a:rPr>
              <a:t>, </a:t>
            </a:r>
            <a:r>
              <a:rPr lang="it-IT" sz="1600" b="1" dirty="0">
                <a:solidFill>
                  <a:srgbClr val="666666"/>
                </a:solidFill>
                <a:latin typeface="Inconsolata-dz"/>
                <a:cs typeface="Inconsolata-dz"/>
              </a:rPr>
              <a:t>[]</a:t>
            </a:r>
            <a:r>
              <a:rPr lang="it-IT" sz="1600" b="1" dirty="0">
                <a:solidFill>
                  <a:prstClr val="black"/>
                </a:solidFill>
                <a:latin typeface="Inconsolata-dz"/>
                <a:cs typeface="Inconsolata-dz"/>
              </a:rPr>
              <a:t> </a:t>
            </a:r>
            <a:r>
              <a:rPr lang="it-IT" sz="1600" b="1" dirty="0">
                <a:solidFill>
                  <a:srgbClr val="666666"/>
                </a:solidFill>
                <a:latin typeface="Inconsolata-dz"/>
                <a:cs typeface="Inconsolata-dz"/>
              </a:rPr>
              <a:t>=&gt;</a:t>
            </a:r>
            <a:r>
              <a:rPr lang="it-IT" sz="1600" b="1" dirty="0">
                <a:solidFill>
                  <a:prstClr val="black"/>
                </a:solidFill>
                <a:latin typeface="Inconsolata-dz"/>
                <a:cs typeface="Inconsolata-dz"/>
              </a:rPr>
              <a:t> </a:t>
            </a:r>
            <a:r>
              <a:rPr lang="it-IT" sz="1600" b="1" dirty="0">
                <a:solidFill>
                  <a:srgbClr val="666666"/>
                </a:solidFill>
                <a:latin typeface="Inconsolata-dz"/>
                <a:cs typeface="Inconsolata-dz"/>
              </a:rPr>
              <a:t>[</a:t>
            </a:r>
            <a:r>
              <a:rPr lang="it-IT" sz="1600" b="1" dirty="0">
                <a:solidFill>
                  <a:srgbClr val="19177C"/>
                </a:solidFill>
                <a:latin typeface="Inconsolata-dz"/>
                <a:cs typeface="Inconsolata-dz"/>
              </a:rPr>
              <a:t>:</a:t>
            </a:r>
            <a:r>
              <a:rPr lang="it-IT" sz="1600" b="1" dirty="0" err="1">
                <a:solidFill>
                  <a:srgbClr val="19177C"/>
                </a:solidFill>
                <a:latin typeface="Inconsolata-dz"/>
                <a:cs typeface="Inconsolata-dz"/>
              </a:rPr>
              <a:t>cnt</a:t>
            </a:r>
            <a:r>
              <a:rPr lang="it-IT" sz="1600" b="1" dirty="0">
                <a:solidFill>
                  <a:srgbClr val="666666"/>
                </a:solidFill>
                <a:latin typeface="Inconsolata-dz"/>
                <a:cs typeface="Inconsolata-dz"/>
              </a:rPr>
              <a:t>]</a:t>
            </a:r>
            <a:endParaRPr lang="it-IT" sz="1600" b="1" dirty="0">
              <a:solidFill>
                <a:prstClr val="black"/>
              </a:solidFill>
              <a:latin typeface="Inconsolata-dz"/>
              <a:cs typeface="Inconsolata-dz"/>
            </a:endParaRPr>
          </a:p>
          <a:p>
            <a:r>
              <a:rPr lang="it-IT" sz="1600" b="1" dirty="0">
                <a:solidFill>
                  <a:prstClr val="black"/>
                </a:solidFill>
                <a:latin typeface="Inconsolata-dz"/>
                <a:cs typeface="Inconsolata-dz"/>
              </a:rPr>
              <a:t>  </a:t>
            </a:r>
            <a:r>
              <a:rPr lang="it-IT" sz="1600" b="1" dirty="0">
                <a:solidFill>
                  <a:srgbClr val="008000"/>
                </a:solidFill>
                <a:latin typeface="Inconsolata-dz"/>
                <a:cs typeface="Inconsolata-dz"/>
              </a:rPr>
              <a:t>end</a:t>
            </a:r>
            <a:endParaRPr lang="it-IT" sz="1600" b="1" dirty="0">
              <a:solidFill>
                <a:prstClr val="black"/>
              </a:solidFill>
              <a:latin typeface="Inconsolata-dz"/>
              <a:cs typeface="Inconsolata-dz"/>
            </a:endParaRPr>
          </a:p>
          <a:p>
            <a:endParaRPr lang="it-IT" sz="1600" b="1" dirty="0">
              <a:solidFill>
                <a:prstClr val="black"/>
              </a:solidFill>
              <a:latin typeface="Inconsolata-dz"/>
              <a:cs typeface="Inconsolata-dz"/>
            </a:endParaRPr>
          </a:p>
          <a:p>
            <a:r>
              <a:rPr lang="it-IT" sz="1600" b="1" dirty="0">
                <a:solidFill>
                  <a:prstClr val="black"/>
                </a:solidFill>
                <a:latin typeface="Inconsolata-dz"/>
                <a:cs typeface="Inconsolata-dz"/>
              </a:rPr>
              <a:t>  </a:t>
            </a:r>
            <a:r>
              <a:rPr lang="it-IT" sz="1600" b="1" dirty="0" err="1">
                <a:solidFill>
                  <a:prstClr val="black"/>
                </a:solidFill>
                <a:latin typeface="Inconsolata-dz"/>
                <a:cs typeface="Inconsolata-dz"/>
              </a:rPr>
              <a:t>bloom</a:t>
            </a:r>
            <a:r>
              <a:rPr lang="it-IT" sz="1600" b="1" dirty="0">
                <a:solidFill>
                  <a:prstClr val="black"/>
                </a:solidFill>
                <a:latin typeface="Inconsolata-dz"/>
                <a:cs typeface="Inconsolata-dz"/>
              </a:rPr>
              <a:t> </a:t>
            </a:r>
            <a:r>
              <a:rPr lang="it-IT" sz="1600" b="1" dirty="0">
                <a:solidFill>
                  <a:srgbClr val="008000"/>
                </a:solidFill>
                <a:latin typeface="Inconsolata-dz"/>
                <a:cs typeface="Inconsolata-dz"/>
              </a:rPr>
              <a:t>do</a:t>
            </a:r>
            <a:endParaRPr lang="it-IT" sz="1600" b="1" dirty="0">
              <a:solidFill>
                <a:prstClr val="black"/>
              </a:solidFill>
              <a:latin typeface="Inconsolata-dz"/>
              <a:cs typeface="Inconsolata-dz"/>
            </a:endParaRPr>
          </a:p>
          <a:p>
            <a:r>
              <a:rPr lang="en-US" sz="1600" b="1" dirty="0">
                <a:solidFill>
                  <a:prstClr val="black"/>
                </a:solidFill>
                <a:latin typeface="Inconsolata-dz"/>
                <a:cs typeface="Inconsolata-dz"/>
              </a:rPr>
              <a:t>    votes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v</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err="1">
                <a:solidFill>
                  <a:prstClr val="black"/>
                </a:solidFill>
                <a:latin typeface="Inconsolata-dz"/>
                <a:cs typeface="Inconsolata-dz"/>
              </a:rPr>
              <a:t>v</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voter_id</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cnt</a:t>
            </a:r>
            <a:r>
              <a:rPr lang="en-US" sz="1600" b="1" dirty="0">
                <a:solidFill>
                  <a:prstClr val="black"/>
                </a:solidFill>
                <a:latin typeface="Inconsolata-dz"/>
                <a:cs typeface="Inconsolata-dz"/>
              </a:rPr>
              <a:t>  </a:t>
            </a:r>
            <a:r>
              <a:rPr lang="en-US" sz="1600" b="1" dirty="0" smtClean="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votes</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group</a:t>
            </a:r>
            <a:r>
              <a:rPr lang="en-US" sz="1600" b="1" dirty="0">
                <a:solidFill>
                  <a:prstClr val="black"/>
                </a:solidFill>
                <a:latin typeface="Inconsolata-dz"/>
                <a:cs typeface="Inconsolata-dz"/>
              </a:rPr>
              <a:t>(</a:t>
            </a:r>
            <a:r>
              <a:rPr lang="en-US" sz="1600" b="1" dirty="0">
                <a:solidFill>
                  <a:srgbClr val="008000"/>
                </a:solidFill>
                <a:latin typeface="Inconsolata-dz"/>
                <a:cs typeface="Inconsolata-dz"/>
              </a:rPr>
              <a:t>nil</a:t>
            </a:r>
            <a:r>
              <a:rPr lang="en-US" sz="1600" b="1" dirty="0">
                <a:solidFill>
                  <a:prstClr val="black"/>
                </a:solidFill>
                <a:latin typeface="Inconsolata-dz"/>
                <a:cs typeface="Inconsolata-dz"/>
              </a:rPr>
              <a:t>, count(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result_chn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cnt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c</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srgbClr val="880000"/>
                </a:solidFill>
                <a:latin typeface="Inconsolata-dz"/>
                <a:cs typeface="Inconsolata-dz"/>
              </a:rPr>
              <a:t>RESULT_ADDR</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if</a:t>
            </a:r>
            <a:r>
              <a:rPr lang="en-US" sz="1600" b="1" dirty="0">
                <a:solidFill>
                  <a:prstClr val="black"/>
                </a:solidFill>
                <a:latin typeface="Inconsolata-dz"/>
                <a:cs typeface="Inconsolata-dz"/>
              </a:rPr>
              <a:t> c </a:t>
            </a:r>
            <a:r>
              <a:rPr lang="en-US" sz="1600" b="1" dirty="0">
                <a:solidFill>
                  <a:srgbClr val="666666"/>
                </a:solidFill>
                <a:latin typeface="Inconsolata-dz"/>
                <a:cs typeface="Inconsolata-dz"/>
              </a:rPr>
              <a:t>&gt;=</a:t>
            </a:r>
            <a:r>
              <a:rPr lang="en-US" sz="1600" b="1" dirty="0">
                <a:solidFill>
                  <a:prstClr val="black"/>
                </a:solidFill>
                <a:latin typeface="Inconsolata-dz"/>
                <a:cs typeface="Inconsolata-dz"/>
              </a:rPr>
              <a:t> </a:t>
            </a:r>
            <a:r>
              <a:rPr lang="en-US" sz="1600" b="1" dirty="0">
                <a:solidFill>
                  <a:srgbClr val="880000"/>
                </a:solidFill>
                <a:latin typeface="Inconsolata-dz"/>
                <a:cs typeface="Inconsolata-dz"/>
              </a:rPr>
              <a:t>QUORUM_SIZE</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end</a:t>
            </a:r>
            <a:endParaRPr lang="en-US" sz="1600" b="1" dirty="0">
              <a:solidFill>
                <a:prstClr val="black"/>
              </a:solidFill>
              <a:latin typeface="Inconsolata-dz"/>
              <a:cs typeface="Inconsolata-dz"/>
            </a:endParaRPr>
          </a:p>
          <a:p>
            <a:r>
              <a:rPr lang="en-US" sz="1600" b="1" dirty="0" smtClean="0">
                <a:solidFill>
                  <a:srgbClr val="008000"/>
                </a:solidFill>
                <a:latin typeface="Inconsolata-dz"/>
                <a:cs typeface="Inconsolata-dz"/>
              </a:rPr>
              <a:t>end</a:t>
            </a:r>
            <a:endParaRPr lang="en-US" sz="1600" b="1" dirty="0">
              <a:solidFill>
                <a:prstClr val="black"/>
              </a:solidFill>
              <a:latin typeface="Inconsolata-dz"/>
              <a:cs typeface="Inconsolata-dz"/>
            </a:endParaRPr>
          </a:p>
        </p:txBody>
      </p:sp>
      <p:sp>
        <p:nvSpPr>
          <p:cNvPr id="2" name="Title 1"/>
          <p:cNvSpPr>
            <a:spLocks noGrp="1"/>
          </p:cNvSpPr>
          <p:nvPr>
            <p:ph type="title"/>
          </p:nvPr>
        </p:nvSpPr>
        <p:spPr/>
        <p:txBody>
          <a:bodyPr/>
          <a:lstStyle/>
          <a:p>
            <a:r>
              <a:rPr lang="en-US" dirty="0" smtClean="0"/>
              <a:t>Example: Quorum Vote</a:t>
            </a:r>
            <a:endParaRPr lang="en-US" dirty="0"/>
          </a:p>
        </p:txBody>
      </p:sp>
      <p:cxnSp>
        <p:nvCxnSpPr>
          <p:cNvPr id="4" name="Straight Arrow Connector 3"/>
          <p:cNvCxnSpPr/>
          <p:nvPr/>
        </p:nvCxnSpPr>
        <p:spPr>
          <a:xfrm flipH="1">
            <a:off x="1892300" y="2997200"/>
            <a:ext cx="457200" cy="330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260600" y="2710934"/>
            <a:ext cx="3053320" cy="369332"/>
          </a:xfrm>
          <a:prstGeom prst="rect">
            <a:avLst/>
          </a:prstGeom>
          <a:noFill/>
        </p:spPr>
        <p:txBody>
          <a:bodyPr wrap="none" rtlCol="0">
            <a:spAutoFit/>
          </a:bodyPr>
          <a:lstStyle/>
          <a:p>
            <a:r>
              <a:rPr lang="en-US" i="1" dirty="0" smtClean="0">
                <a:solidFill>
                  <a:srgbClr val="FF0000"/>
                </a:solidFill>
                <a:latin typeface="Raleway"/>
                <a:cs typeface="Raleway"/>
              </a:rPr>
              <a:t>Communication interfaces</a:t>
            </a:r>
            <a:endParaRPr lang="en-US" i="1" dirty="0">
              <a:solidFill>
                <a:srgbClr val="FF0000"/>
              </a:solidFill>
              <a:latin typeface="Raleway"/>
              <a:cs typeface="Raleway"/>
            </a:endParaRPr>
          </a:p>
        </p:txBody>
      </p:sp>
      <p:cxnSp>
        <p:nvCxnSpPr>
          <p:cNvPr id="13" name="Straight Arrow Connector 12"/>
          <p:cNvCxnSpPr/>
          <p:nvPr/>
        </p:nvCxnSpPr>
        <p:spPr>
          <a:xfrm flipH="1">
            <a:off x="4318000" y="3937000"/>
            <a:ext cx="723900" cy="12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041900" y="3726934"/>
            <a:ext cx="2084994" cy="369332"/>
          </a:xfrm>
          <a:prstGeom prst="rect">
            <a:avLst/>
          </a:prstGeom>
          <a:noFill/>
        </p:spPr>
        <p:txBody>
          <a:bodyPr wrap="none" rtlCol="0">
            <a:spAutoFit/>
          </a:bodyPr>
          <a:lstStyle/>
          <a:p>
            <a:r>
              <a:rPr lang="en-US" i="1" dirty="0" smtClean="0">
                <a:solidFill>
                  <a:srgbClr val="FF0000"/>
                </a:solidFill>
                <a:latin typeface="Raleway"/>
                <a:cs typeface="Raleway"/>
              </a:rPr>
              <a:t>Coordinator state</a:t>
            </a:r>
            <a:endParaRPr lang="en-US" i="1" dirty="0">
              <a:solidFill>
                <a:srgbClr val="FF0000"/>
              </a:solidFill>
              <a:latin typeface="Raleway"/>
              <a:cs typeface="Raleway"/>
            </a:endParaRPr>
          </a:p>
        </p:txBody>
      </p:sp>
      <p:cxnSp>
        <p:nvCxnSpPr>
          <p:cNvPr id="25" name="Straight Arrow Connector 24"/>
          <p:cNvCxnSpPr/>
          <p:nvPr/>
        </p:nvCxnSpPr>
        <p:spPr>
          <a:xfrm flipH="1">
            <a:off x="2667000" y="4800600"/>
            <a:ext cx="635000" cy="184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255263" y="4597400"/>
            <a:ext cx="2177330" cy="369332"/>
          </a:xfrm>
          <a:prstGeom prst="rect">
            <a:avLst/>
          </a:prstGeom>
          <a:noFill/>
        </p:spPr>
        <p:txBody>
          <a:bodyPr wrap="none" rtlCol="0">
            <a:spAutoFit/>
          </a:bodyPr>
          <a:lstStyle/>
          <a:p>
            <a:r>
              <a:rPr lang="en-US" i="1" dirty="0" smtClean="0">
                <a:solidFill>
                  <a:srgbClr val="FF0000"/>
                </a:solidFill>
                <a:latin typeface="Raleway"/>
                <a:cs typeface="Raleway"/>
              </a:rPr>
              <a:t>Accumulate votes</a:t>
            </a:r>
            <a:endParaRPr lang="en-US" i="1" dirty="0">
              <a:solidFill>
                <a:srgbClr val="FF0000"/>
              </a:solidFill>
              <a:latin typeface="Raleway"/>
              <a:cs typeface="Raleway"/>
            </a:endParaRPr>
          </a:p>
        </p:txBody>
      </p:sp>
      <p:cxnSp>
        <p:nvCxnSpPr>
          <p:cNvPr id="28" name="Straight Arrow Connector 27"/>
          <p:cNvCxnSpPr>
            <a:stCxn id="31" idx="1"/>
          </p:cNvCxnSpPr>
          <p:nvPr/>
        </p:nvCxnSpPr>
        <p:spPr>
          <a:xfrm flipH="1" flipV="1">
            <a:off x="2921000" y="5791200"/>
            <a:ext cx="334263" cy="3931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255263" y="5999718"/>
            <a:ext cx="4331898" cy="369332"/>
          </a:xfrm>
          <a:prstGeom prst="rect">
            <a:avLst/>
          </a:prstGeom>
          <a:noFill/>
        </p:spPr>
        <p:txBody>
          <a:bodyPr wrap="none" rtlCol="0">
            <a:spAutoFit/>
          </a:bodyPr>
          <a:lstStyle/>
          <a:p>
            <a:r>
              <a:rPr lang="en-US" i="1" dirty="0" smtClean="0">
                <a:solidFill>
                  <a:srgbClr val="FF0000"/>
                </a:solidFill>
                <a:latin typeface="Raleway"/>
                <a:cs typeface="Raleway"/>
              </a:rPr>
              <a:t>Send message when quorum reached</a:t>
            </a:r>
            <a:endParaRPr lang="en-US" i="1" dirty="0">
              <a:solidFill>
                <a:srgbClr val="FF0000"/>
              </a:solidFill>
              <a:latin typeface="Raleway"/>
              <a:cs typeface="Raleway"/>
            </a:endParaRPr>
          </a:p>
        </p:txBody>
      </p:sp>
      <p:sp>
        <p:nvSpPr>
          <p:cNvPr id="3" name="Slide Number Placeholder 2"/>
          <p:cNvSpPr>
            <a:spLocks noGrp="1"/>
          </p:cNvSpPr>
          <p:nvPr>
            <p:ph type="sldNum" sz="quarter" idx="12"/>
          </p:nvPr>
        </p:nvSpPr>
        <p:spPr/>
        <p:txBody>
          <a:bodyPr/>
          <a:lstStyle/>
          <a:p>
            <a:fld id="{9FB96E3B-B03F-FB46-80E6-92BF4A93D60F}" type="slidenum">
              <a:rPr lang="en-US" smtClean="0"/>
              <a:t>34</a:t>
            </a:fld>
            <a:endParaRPr lang="en-US"/>
          </a:p>
        </p:txBody>
      </p:sp>
      <p:sp>
        <p:nvSpPr>
          <p:cNvPr id="8" name="TextBox 7"/>
          <p:cNvSpPr txBox="1"/>
          <p:nvPr/>
        </p:nvSpPr>
        <p:spPr>
          <a:xfrm>
            <a:off x="6310517" y="2895600"/>
            <a:ext cx="2376283" cy="523220"/>
          </a:xfrm>
          <a:prstGeom prst="rect">
            <a:avLst/>
          </a:prstGeom>
          <a:noFill/>
        </p:spPr>
        <p:txBody>
          <a:bodyPr wrap="none" rtlCol="0">
            <a:spAutoFit/>
          </a:bodyPr>
          <a:lstStyle/>
          <a:p>
            <a:r>
              <a:rPr lang="en-US" sz="2800" b="1" i="1" dirty="0" smtClean="0">
                <a:solidFill>
                  <a:srgbClr val="FF0000"/>
                </a:solidFill>
                <a:latin typeface="Raleway"/>
                <a:cs typeface="Raleway"/>
              </a:rPr>
              <a:t>Bloom state</a:t>
            </a:r>
            <a:endParaRPr lang="en-US" sz="2800" b="1" i="1" dirty="0">
              <a:solidFill>
                <a:srgbClr val="FF0000"/>
              </a:solidFill>
              <a:latin typeface="Raleway"/>
              <a:cs typeface="Raleway"/>
            </a:endParaRPr>
          </a:p>
        </p:txBody>
      </p:sp>
      <p:sp>
        <p:nvSpPr>
          <p:cNvPr id="20" name="TextBox 19"/>
          <p:cNvSpPr txBox="1"/>
          <p:nvPr/>
        </p:nvSpPr>
        <p:spPr>
          <a:xfrm>
            <a:off x="6310517" y="4708183"/>
            <a:ext cx="2351153" cy="523220"/>
          </a:xfrm>
          <a:prstGeom prst="rect">
            <a:avLst/>
          </a:prstGeom>
          <a:noFill/>
        </p:spPr>
        <p:txBody>
          <a:bodyPr wrap="none" rtlCol="0">
            <a:spAutoFit/>
          </a:bodyPr>
          <a:lstStyle/>
          <a:p>
            <a:r>
              <a:rPr lang="en-US" sz="2800" b="1" i="1" dirty="0" smtClean="0">
                <a:solidFill>
                  <a:srgbClr val="FF0000"/>
                </a:solidFill>
                <a:latin typeface="Raleway"/>
                <a:cs typeface="Raleway"/>
              </a:rPr>
              <a:t>Bloom logic</a:t>
            </a:r>
            <a:endParaRPr lang="en-US" sz="2800" b="1" i="1" dirty="0">
              <a:solidFill>
                <a:srgbClr val="FF0000"/>
              </a:solidFill>
              <a:latin typeface="Raleway"/>
              <a:cs typeface="Raleway"/>
            </a:endParaRPr>
          </a:p>
        </p:txBody>
      </p:sp>
      <p:sp>
        <p:nvSpPr>
          <p:cNvPr id="9" name="TextBox 8"/>
          <p:cNvSpPr txBox="1"/>
          <p:nvPr/>
        </p:nvSpPr>
        <p:spPr>
          <a:xfrm>
            <a:off x="4465671" y="1669956"/>
            <a:ext cx="3677180" cy="523220"/>
          </a:xfrm>
          <a:prstGeom prst="rect">
            <a:avLst/>
          </a:prstGeom>
          <a:noFill/>
        </p:spPr>
        <p:txBody>
          <a:bodyPr wrap="none" rtlCol="0">
            <a:spAutoFit/>
          </a:bodyPr>
          <a:lstStyle/>
          <a:p>
            <a:r>
              <a:rPr lang="en-US" sz="2800" i="1" dirty="0" smtClean="0">
                <a:solidFill>
                  <a:srgbClr val="FF0000"/>
                </a:solidFill>
                <a:latin typeface="Raleway"/>
                <a:cs typeface="Raleway"/>
              </a:rPr>
              <a:t>Ruby class definition</a:t>
            </a:r>
            <a:endParaRPr lang="en-US" sz="2800" i="1" dirty="0">
              <a:solidFill>
                <a:srgbClr val="FF0000"/>
              </a:solidFill>
              <a:latin typeface="Raleway"/>
              <a:cs typeface="Raleway"/>
            </a:endParaRPr>
          </a:p>
        </p:txBody>
      </p:sp>
      <p:cxnSp>
        <p:nvCxnSpPr>
          <p:cNvPr id="22" name="Straight Arrow Connector 21"/>
          <p:cNvCxnSpPr/>
          <p:nvPr/>
        </p:nvCxnSpPr>
        <p:spPr>
          <a:xfrm flipH="1">
            <a:off x="2552700" y="2049458"/>
            <a:ext cx="1993900" cy="4280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722254" y="5137666"/>
            <a:ext cx="635000" cy="184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10517" y="4934466"/>
            <a:ext cx="1525474" cy="369332"/>
          </a:xfrm>
          <a:prstGeom prst="rect">
            <a:avLst/>
          </a:prstGeom>
          <a:noFill/>
        </p:spPr>
        <p:txBody>
          <a:bodyPr wrap="none" rtlCol="0">
            <a:spAutoFit/>
          </a:bodyPr>
          <a:lstStyle/>
          <a:p>
            <a:r>
              <a:rPr lang="en-US" i="1" dirty="0" smtClean="0">
                <a:solidFill>
                  <a:srgbClr val="FF0000"/>
                </a:solidFill>
                <a:latin typeface="Raleway"/>
                <a:cs typeface="Raleway"/>
              </a:rPr>
              <a:t>Count votes</a:t>
            </a:r>
            <a:endParaRPr lang="en-US" i="1" dirty="0">
              <a:solidFill>
                <a:srgbClr val="FF0000"/>
              </a:solidFill>
              <a:latin typeface="Raleway"/>
              <a:cs typeface="Raleway"/>
            </a:endParaRPr>
          </a:p>
        </p:txBody>
      </p:sp>
      <p:cxnSp>
        <p:nvCxnSpPr>
          <p:cNvPr id="23" name="Straight Arrow Connector 22"/>
          <p:cNvCxnSpPr/>
          <p:nvPr/>
        </p:nvCxnSpPr>
        <p:spPr>
          <a:xfrm>
            <a:off x="2082800" y="4985266"/>
            <a:ext cx="368300" cy="6154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80463" y="4565134"/>
            <a:ext cx="2994477" cy="369332"/>
          </a:xfrm>
          <a:prstGeom prst="rect">
            <a:avLst/>
          </a:prstGeom>
          <a:noFill/>
        </p:spPr>
        <p:txBody>
          <a:bodyPr wrap="none" rtlCol="0">
            <a:spAutoFit/>
          </a:bodyPr>
          <a:lstStyle/>
          <a:p>
            <a:r>
              <a:rPr lang="en-US" i="1" dirty="0" smtClean="0">
                <a:solidFill>
                  <a:srgbClr val="FF0000"/>
                </a:solidFill>
                <a:latin typeface="Raleway"/>
                <a:cs typeface="Raleway"/>
              </a:rPr>
              <a:t>Asynchronous messaging</a:t>
            </a:r>
            <a:endParaRPr lang="en-US" i="1" dirty="0">
              <a:solidFill>
                <a:srgbClr val="FF0000"/>
              </a:solidFill>
              <a:latin typeface="Raleway"/>
              <a:cs typeface="Raleway"/>
            </a:endParaRPr>
          </a:p>
        </p:txBody>
      </p:sp>
    </p:spTree>
    <p:extLst>
      <p:ext uri="{BB962C8B-B14F-4D97-AF65-F5344CB8AC3E}">
        <p14:creationId xmlns:p14="http://schemas.microsoft.com/office/powerpoint/2010/main" val="31485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6" end="1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7" grpId="0"/>
      <p:bldP spid="17" grpId="1"/>
      <p:bldP spid="27" grpId="0"/>
      <p:bldP spid="27" grpId="1"/>
      <p:bldP spid="31" grpId="0"/>
      <p:bldP spid="8" grpId="0"/>
      <p:bldP spid="20" grpId="0"/>
      <p:bldP spid="9" grpId="0"/>
      <p:bldP spid="21" grpId="0"/>
      <p:bldP spid="21" grpId="1"/>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151728"/>
            <a:ext cx="6705600" cy="2554545"/>
          </a:xfrm>
          <a:prstGeom prst="rect">
            <a:avLst/>
          </a:prstGeom>
          <a:noFill/>
        </p:spPr>
        <p:txBody>
          <a:bodyPr wrap="square" rtlCol="0">
            <a:spAutoFit/>
          </a:bodyPr>
          <a:lstStyle/>
          <a:p>
            <a:r>
              <a:rPr lang="en-US" sz="4000" b="1" dirty="0" smtClean="0">
                <a:solidFill>
                  <a:srgbClr val="FF0000"/>
                </a:solidFill>
                <a:latin typeface="Raleway"/>
                <a:cs typeface="Raleway"/>
              </a:rPr>
              <a:t>Question:</a:t>
            </a:r>
          </a:p>
          <a:p>
            <a:r>
              <a:rPr lang="en-US" sz="4000" dirty="0" smtClean="0">
                <a:latin typeface="Raleway"/>
                <a:cs typeface="Raleway"/>
              </a:rPr>
              <a:t>How does confluence relate to practical problems of distributed consistency?</a:t>
            </a:r>
            <a:endParaRPr lang="en-US" sz="4000" dirty="0">
              <a:latin typeface="Raleway"/>
              <a:cs typeface="Raleway"/>
            </a:endParaRPr>
          </a:p>
        </p:txBody>
      </p:sp>
    </p:spTree>
    <p:extLst>
      <p:ext uri="{BB962C8B-B14F-4D97-AF65-F5344CB8AC3E}">
        <p14:creationId xmlns:p14="http://schemas.microsoft.com/office/powerpoint/2010/main" val="4263664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23940"/>
            <a:ext cx="8648700" cy="3908762"/>
          </a:xfrm>
          <a:prstGeom prst="rect">
            <a:avLst/>
          </a:prstGeom>
          <a:noFill/>
        </p:spPr>
        <p:txBody>
          <a:bodyPr wrap="square" rtlCol="0">
            <a:spAutoFit/>
          </a:bodyPr>
          <a:lstStyle/>
          <a:p>
            <a:r>
              <a:rPr lang="en-US" sz="4400" b="1" dirty="0" smtClean="0">
                <a:solidFill>
                  <a:srgbClr val="FF0000"/>
                </a:solidFill>
                <a:latin typeface="Raleway"/>
                <a:cs typeface="Raleway"/>
              </a:rPr>
              <a:t>Common Technique:</a:t>
            </a:r>
          </a:p>
          <a:p>
            <a:endParaRPr lang="en-US" sz="4400" b="1" dirty="0" smtClean="0">
              <a:solidFill>
                <a:srgbClr val="FF0000"/>
              </a:solidFill>
              <a:latin typeface="Raleway"/>
              <a:cs typeface="Raleway"/>
            </a:endParaRPr>
          </a:p>
          <a:p>
            <a:r>
              <a:rPr lang="en-US" sz="4000" dirty="0" smtClean="0">
                <a:latin typeface="Raleway"/>
                <a:cs typeface="Raleway"/>
              </a:rPr>
              <a:t>Replicate state at multiple sites, for:</a:t>
            </a:r>
          </a:p>
          <a:p>
            <a:pPr marL="1028700" lvl="1" indent="-571500">
              <a:buFont typeface="Arial"/>
              <a:buChar char="•"/>
            </a:pPr>
            <a:r>
              <a:rPr lang="en-US" sz="4000" dirty="0" smtClean="0">
                <a:latin typeface="Raleway"/>
                <a:cs typeface="Raleway"/>
              </a:rPr>
              <a:t>Fault tolerance</a:t>
            </a:r>
          </a:p>
          <a:p>
            <a:pPr marL="1028700" lvl="1" indent="-571500">
              <a:buFont typeface="Arial"/>
              <a:buChar char="•"/>
            </a:pPr>
            <a:r>
              <a:rPr lang="en-US" sz="4000" dirty="0" smtClean="0">
                <a:latin typeface="Raleway"/>
                <a:cs typeface="Raleway"/>
              </a:rPr>
              <a:t>Reduced latency</a:t>
            </a:r>
          </a:p>
          <a:p>
            <a:pPr marL="1028700" lvl="1" indent="-571500">
              <a:buFont typeface="Arial"/>
              <a:buChar char="•"/>
            </a:pPr>
            <a:r>
              <a:rPr lang="en-US" sz="4000" dirty="0" smtClean="0">
                <a:latin typeface="Raleway"/>
                <a:cs typeface="Raleway"/>
              </a:rPr>
              <a:t>Read throughput</a:t>
            </a:r>
            <a:endParaRPr lang="en-US" sz="4000" dirty="0">
              <a:latin typeface="Raleway"/>
              <a:cs typeface="Raleway"/>
            </a:endParaRPr>
          </a:p>
        </p:txBody>
      </p:sp>
    </p:spTree>
    <p:extLst>
      <p:ext uri="{BB962C8B-B14F-4D97-AF65-F5344CB8AC3E}">
        <p14:creationId xmlns:p14="http://schemas.microsoft.com/office/powerpoint/2010/main" val="338880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1228398"/>
            <a:ext cx="5397500" cy="4401205"/>
          </a:xfrm>
          <a:prstGeom prst="rect">
            <a:avLst/>
          </a:prstGeom>
          <a:noFill/>
        </p:spPr>
        <p:txBody>
          <a:bodyPr wrap="square" rtlCol="0">
            <a:spAutoFit/>
          </a:bodyPr>
          <a:lstStyle/>
          <a:p>
            <a:r>
              <a:rPr lang="en-US" sz="4000" b="1" dirty="0" smtClean="0">
                <a:solidFill>
                  <a:srgbClr val="FF0000"/>
                </a:solidFill>
                <a:latin typeface="Raleway"/>
                <a:cs typeface="Raleway"/>
              </a:rPr>
              <a:t>Problem:</a:t>
            </a:r>
          </a:p>
          <a:p>
            <a:r>
              <a:rPr lang="en-US" sz="4000" dirty="0" smtClean="0">
                <a:latin typeface="Raleway"/>
                <a:cs typeface="Raleway"/>
              </a:rPr>
              <a:t>Different replicas might observe events in different orders</a:t>
            </a:r>
          </a:p>
          <a:p>
            <a:endParaRPr lang="en-US" sz="4000" dirty="0">
              <a:latin typeface="Raleway"/>
              <a:cs typeface="Raleway"/>
            </a:endParaRPr>
          </a:p>
          <a:p>
            <a:r>
              <a:rPr lang="en-US" sz="4000" dirty="0" smtClean="0">
                <a:latin typeface="Raleway"/>
                <a:cs typeface="Raleway"/>
              </a:rPr>
              <a:t>… and then reach different conclusions!</a:t>
            </a:r>
            <a:endParaRPr lang="en-US" sz="4000" dirty="0">
              <a:latin typeface="Raleway"/>
              <a:cs typeface="Raleway"/>
            </a:endParaRPr>
          </a:p>
        </p:txBody>
      </p:sp>
      <p:pic>
        <p:nvPicPr>
          <p:cNvPr id="2" name="Picture 1" descr="baby_cry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350" y="1800225"/>
            <a:ext cx="3257550" cy="3257550"/>
          </a:xfrm>
          <a:prstGeom prst="rect">
            <a:avLst/>
          </a:prstGeom>
        </p:spPr>
      </p:pic>
    </p:spTree>
    <p:extLst>
      <p:ext uri="{BB962C8B-B14F-4D97-AF65-F5344CB8AC3E}">
        <p14:creationId xmlns:p14="http://schemas.microsoft.com/office/powerpoint/2010/main" val="2710439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40" y="841429"/>
            <a:ext cx="5981893" cy="2554545"/>
          </a:xfrm>
          <a:prstGeom prst="rect">
            <a:avLst/>
          </a:prstGeom>
          <a:noFill/>
        </p:spPr>
        <p:txBody>
          <a:bodyPr wrap="square" rtlCol="0">
            <a:spAutoFit/>
          </a:bodyPr>
          <a:lstStyle/>
          <a:p>
            <a:r>
              <a:rPr lang="en-US" sz="4000" b="1" dirty="0" smtClean="0">
                <a:solidFill>
                  <a:srgbClr val="FF0000"/>
                </a:solidFill>
                <a:latin typeface="Raleway"/>
                <a:cs typeface="Raleway"/>
              </a:rPr>
              <a:t>Alternative #1:</a:t>
            </a:r>
          </a:p>
          <a:p>
            <a:r>
              <a:rPr lang="en-US" sz="4000" dirty="0" smtClean="0">
                <a:latin typeface="Raleway"/>
                <a:cs typeface="Raleway"/>
              </a:rPr>
              <a:t>Enforce consistent event order at all nodes</a:t>
            </a:r>
          </a:p>
          <a:p>
            <a:r>
              <a:rPr lang="en-US" sz="4000" dirty="0" smtClean="0">
                <a:latin typeface="Raleway"/>
                <a:cs typeface="Raleway"/>
              </a:rPr>
              <a:t>(“Strong Consistency”)</a:t>
            </a:r>
          </a:p>
        </p:txBody>
      </p:sp>
      <p:pic>
        <p:nvPicPr>
          <p:cNvPr id="3" name="Picture 2" descr="Paxos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229" y="419100"/>
            <a:ext cx="3041028" cy="3517900"/>
          </a:xfrm>
          <a:prstGeom prst="rect">
            <a:avLst/>
          </a:prstGeom>
        </p:spPr>
      </p:pic>
    </p:spTree>
    <p:extLst>
      <p:ext uri="{BB962C8B-B14F-4D97-AF65-F5344CB8AC3E}">
        <p14:creationId xmlns:p14="http://schemas.microsoft.com/office/powerpoint/2010/main" val="2379094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40" y="841429"/>
            <a:ext cx="5981893" cy="5632311"/>
          </a:xfrm>
          <a:prstGeom prst="rect">
            <a:avLst/>
          </a:prstGeom>
          <a:noFill/>
        </p:spPr>
        <p:txBody>
          <a:bodyPr wrap="square" rtlCol="0">
            <a:spAutoFit/>
          </a:bodyPr>
          <a:lstStyle/>
          <a:p>
            <a:r>
              <a:rPr lang="en-US" sz="4000" b="1" dirty="0" smtClean="0">
                <a:solidFill>
                  <a:srgbClr val="FF0000"/>
                </a:solidFill>
                <a:latin typeface="Raleway"/>
                <a:cs typeface="Raleway"/>
              </a:rPr>
              <a:t>Alternative #1:</a:t>
            </a:r>
          </a:p>
          <a:p>
            <a:r>
              <a:rPr lang="en-US" sz="4000" dirty="0" smtClean="0">
                <a:latin typeface="Raleway"/>
                <a:cs typeface="Raleway"/>
              </a:rPr>
              <a:t>Enforce consistent event order at all nodes</a:t>
            </a:r>
          </a:p>
          <a:p>
            <a:r>
              <a:rPr lang="en-US" sz="4000" dirty="0" smtClean="0">
                <a:latin typeface="Raleway"/>
                <a:cs typeface="Raleway"/>
              </a:rPr>
              <a:t>(“Strong Consistency”)</a:t>
            </a:r>
          </a:p>
          <a:p>
            <a:endParaRPr lang="en-US" sz="4000" dirty="0">
              <a:latin typeface="Raleway"/>
              <a:cs typeface="Raleway"/>
            </a:endParaRPr>
          </a:p>
          <a:p>
            <a:r>
              <a:rPr lang="en-US" sz="4000" b="1" dirty="0" smtClean="0">
                <a:solidFill>
                  <a:srgbClr val="FF0000"/>
                </a:solidFill>
                <a:latin typeface="Raleway"/>
                <a:cs typeface="Raleway"/>
              </a:rPr>
              <a:t>Problems:</a:t>
            </a:r>
            <a:endParaRPr lang="en-US" sz="4000" dirty="0" smtClean="0">
              <a:solidFill>
                <a:srgbClr val="FF0000"/>
              </a:solidFill>
              <a:latin typeface="Raleway"/>
              <a:cs typeface="Raleway"/>
            </a:endParaRPr>
          </a:p>
          <a:p>
            <a:pPr marL="571500" indent="-571500">
              <a:buFont typeface="Arial"/>
              <a:buChar char="•"/>
            </a:pPr>
            <a:r>
              <a:rPr lang="en-US" sz="4000" dirty="0" smtClean="0">
                <a:latin typeface="Raleway"/>
                <a:cs typeface="Raleway"/>
              </a:rPr>
              <a:t>Availability</a:t>
            </a:r>
          </a:p>
          <a:p>
            <a:pPr marL="1028700" lvl="1" indent="-571500">
              <a:buFont typeface="Arial"/>
              <a:buChar char="•"/>
            </a:pPr>
            <a:r>
              <a:rPr lang="en-US" sz="4000" dirty="0" smtClean="0">
                <a:latin typeface="Raleway"/>
                <a:cs typeface="Raleway"/>
              </a:rPr>
              <a:t>CAP Theorem</a:t>
            </a:r>
          </a:p>
          <a:p>
            <a:pPr marL="571500" indent="-571500">
              <a:buFont typeface="Arial"/>
              <a:buChar char="•"/>
            </a:pPr>
            <a:r>
              <a:rPr lang="en-US" sz="4000" dirty="0" smtClean="0">
                <a:latin typeface="Raleway"/>
                <a:cs typeface="Raleway"/>
              </a:rPr>
              <a:t>Latency</a:t>
            </a:r>
          </a:p>
        </p:txBody>
      </p:sp>
      <p:pic>
        <p:nvPicPr>
          <p:cNvPr id="3" name="Picture 2" descr="Paxos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229" y="419100"/>
            <a:ext cx="3041028" cy="3517900"/>
          </a:xfrm>
          <a:prstGeom prst="rect">
            <a:avLst/>
          </a:prstGeom>
        </p:spPr>
      </p:pic>
    </p:spTree>
    <p:extLst>
      <p:ext uri="{BB962C8B-B14F-4D97-AF65-F5344CB8AC3E}">
        <p14:creationId xmlns:p14="http://schemas.microsoft.com/office/powerpoint/2010/main" val="394299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Language: Overlog</a:t>
            </a:r>
            <a:endParaRPr lang="en-US" dirty="0"/>
          </a:p>
        </p:txBody>
      </p:sp>
      <p:sp>
        <p:nvSpPr>
          <p:cNvPr id="3" name="Content Placeholder 2"/>
          <p:cNvSpPr>
            <a:spLocks noGrp="1"/>
          </p:cNvSpPr>
          <p:nvPr>
            <p:ph idx="1"/>
          </p:nvPr>
        </p:nvSpPr>
        <p:spPr/>
        <p:txBody>
          <a:bodyPr/>
          <a:lstStyle/>
          <a:p>
            <a:r>
              <a:rPr lang="en-US" dirty="0" smtClean="0"/>
              <a:t>Data-centric programming</a:t>
            </a:r>
          </a:p>
          <a:p>
            <a:pPr lvl="1"/>
            <a:r>
              <a:rPr lang="en-US" dirty="0" smtClean="0"/>
              <a:t>Uniform representation of system state</a:t>
            </a:r>
          </a:p>
          <a:p>
            <a:r>
              <a:rPr lang="en-US" dirty="0" smtClean="0"/>
              <a:t>High-level, declarative query language</a:t>
            </a:r>
          </a:p>
          <a:p>
            <a:pPr lvl="1"/>
            <a:r>
              <a:rPr lang="en-US" dirty="0" smtClean="0"/>
              <a:t>Distributed variant of Datalog</a:t>
            </a:r>
          </a:p>
          <a:p>
            <a:r>
              <a:rPr lang="en-US" dirty="0" smtClean="0"/>
              <a:t>Express systems as </a:t>
            </a:r>
            <a:r>
              <a:rPr lang="en-US" dirty="0" smtClean="0">
                <a:solidFill>
                  <a:srgbClr val="FF0000"/>
                </a:solidFill>
              </a:rPr>
              <a:t>queries</a:t>
            </a:r>
          </a:p>
        </p:txBody>
      </p:sp>
    </p:spTree>
    <p:extLst>
      <p:ext uri="{BB962C8B-B14F-4D97-AF65-F5344CB8AC3E}">
        <p14:creationId xmlns:p14="http://schemas.microsoft.com/office/powerpoint/2010/main" val="1686734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40" y="841429"/>
            <a:ext cx="7202588" cy="2554545"/>
          </a:xfrm>
          <a:prstGeom prst="rect">
            <a:avLst/>
          </a:prstGeom>
          <a:noFill/>
        </p:spPr>
        <p:txBody>
          <a:bodyPr wrap="square" rtlCol="0">
            <a:spAutoFit/>
          </a:bodyPr>
          <a:lstStyle/>
          <a:p>
            <a:r>
              <a:rPr lang="en-US" sz="4000" b="1" dirty="0" smtClean="0">
                <a:solidFill>
                  <a:srgbClr val="FF0000"/>
                </a:solidFill>
                <a:latin typeface="Raleway"/>
                <a:cs typeface="Raleway"/>
              </a:rPr>
              <a:t>Alternative #2:</a:t>
            </a:r>
          </a:p>
          <a:p>
            <a:r>
              <a:rPr lang="en-US" sz="4000" dirty="0" smtClean="0">
                <a:latin typeface="Raleway"/>
                <a:cs typeface="Raleway"/>
              </a:rPr>
              <a:t>Achieve correct results for any network order</a:t>
            </a:r>
            <a:br>
              <a:rPr lang="en-US" sz="4000" dirty="0" smtClean="0">
                <a:latin typeface="Raleway"/>
                <a:cs typeface="Raleway"/>
              </a:rPr>
            </a:br>
            <a:r>
              <a:rPr lang="en-US" sz="4000" dirty="0" smtClean="0">
                <a:latin typeface="Raleway"/>
                <a:cs typeface="Raleway"/>
              </a:rPr>
              <a:t>(“Weak Consistency”)</a:t>
            </a:r>
          </a:p>
        </p:txBody>
      </p:sp>
    </p:spTree>
    <p:extLst>
      <p:ext uri="{BB962C8B-B14F-4D97-AF65-F5344CB8AC3E}">
        <p14:creationId xmlns:p14="http://schemas.microsoft.com/office/powerpoint/2010/main" val="606879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40" y="841429"/>
            <a:ext cx="7202588" cy="5016758"/>
          </a:xfrm>
          <a:prstGeom prst="rect">
            <a:avLst/>
          </a:prstGeom>
          <a:noFill/>
        </p:spPr>
        <p:txBody>
          <a:bodyPr wrap="square" rtlCol="0">
            <a:spAutoFit/>
          </a:bodyPr>
          <a:lstStyle/>
          <a:p>
            <a:r>
              <a:rPr lang="en-US" sz="4000" b="1" dirty="0" smtClean="0">
                <a:solidFill>
                  <a:srgbClr val="FF0000"/>
                </a:solidFill>
                <a:latin typeface="Raleway"/>
                <a:cs typeface="Raleway"/>
              </a:rPr>
              <a:t>Alternative #2:</a:t>
            </a:r>
          </a:p>
          <a:p>
            <a:r>
              <a:rPr lang="en-US" sz="4000" dirty="0" smtClean="0">
                <a:latin typeface="Raleway"/>
                <a:cs typeface="Raleway"/>
              </a:rPr>
              <a:t>Achieve correct results for any network order</a:t>
            </a:r>
            <a:br>
              <a:rPr lang="en-US" sz="4000" dirty="0" smtClean="0">
                <a:latin typeface="Raleway"/>
                <a:cs typeface="Raleway"/>
              </a:rPr>
            </a:br>
            <a:r>
              <a:rPr lang="en-US" sz="4000" dirty="0" smtClean="0">
                <a:latin typeface="Raleway"/>
                <a:cs typeface="Raleway"/>
              </a:rPr>
              <a:t>(“Weak Consistency”)</a:t>
            </a:r>
          </a:p>
          <a:p>
            <a:endParaRPr lang="en-US" sz="4000" dirty="0">
              <a:latin typeface="Raleway"/>
              <a:cs typeface="Raleway"/>
            </a:endParaRPr>
          </a:p>
          <a:p>
            <a:r>
              <a:rPr lang="en-US" sz="4000" b="1" dirty="0" smtClean="0">
                <a:solidFill>
                  <a:srgbClr val="FF0000"/>
                </a:solidFill>
                <a:latin typeface="Raleway"/>
                <a:cs typeface="Raleway"/>
              </a:rPr>
              <a:t>Concerns:</a:t>
            </a:r>
            <a:endParaRPr lang="en-US" sz="4000" dirty="0" smtClean="0">
              <a:solidFill>
                <a:srgbClr val="FF0000"/>
              </a:solidFill>
              <a:latin typeface="Raleway"/>
              <a:cs typeface="Raleway"/>
            </a:endParaRPr>
          </a:p>
          <a:p>
            <a:r>
              <a:rPr lang="en-US" sz="4000" dirty="0" smtClean="0">
                <a:latin typeface="Raleway"/>
                <a:cs typeface="Raleway"/>
              </a:rPr>
              <a:t>Writing order-independent programs is hard!</a:t>
            </a:r>
          </a:p>
        </p:txBody>
      </p:sp>
    </p:spTree>
    <p:extLst>
      <p:ext uri="{BB962C8B-B14F-4D97-AF65-F5344CB8AC3E}">
        <p14:creationId xmlns:p14="http://schemas.microsoft.com/office/powerpoint/2010/main" val="3294020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734" y="1690063"/>
            <a:ext cx="6248532" cy="3477875"/>
          </a:xfrm>
          <a:prstGeom prst="rect">
            <a:avLst/>
          </a:prstGeom>
          <a:noFill/>
        </p:spPr>
        <p:txBody>
          <a:bodyPr wrap="square" rtlCol="0">
            <a:spAutoFit/>
          </a:bodyPr>
          <a:lstStyle/>
          <a:p>
            <a:r>
              <a:rPr lang="en-US" sz="4400" b="1" dirty="0" smtClean="0">
                <a:solidFill>
                  <a:srgbClr val="FF0000"/>
                </a:solidFill>
                <a:latin typeface="Raleway"/>
                <a:cs typeface="Raleway"/>
              </a:rPr>
              <a:t>Challenge:</a:t>
            </a:r>
          </a:p>
          <a:p>
            <a:r>
              <a:rPr lang="en-US" sz="4400" dirty="0" smtClean="0">
                <a:latin typeface="Raleway"/>
                <a:cs typeface="Raleway"/>
              </a:rPr>
              <a:t>How can we make it</a:t>
            </a:r>
            <a:br>
              <a:rPr lang="en-US" sz="4400" dirty="0" smtClean="0">
                <a:latin typeface="Raleway"/>
                <a:cs typeface="Raleway"/>
              </a:rPr>
            </a:br>
            <a:r>
              <a:rPr lang="en-US" sz="4400" dirty="0" smtClean="0">
                <a:latin typeface="Raleway"/>
                <a:cs typeface="Raleway"/>
              </a:rPr>
              <a:t>easier to write</a:t>
            </a:r>
          </a:p>
          <a:p>
            <a:r>
              <a:rPr lang="en-US" sz="4400" dirty="0" smtClean="0">
                <a:latin typeface="Raleway"/>
                <a:cs typeface="Raleway"/>
              </a:rPr>
              <a:t>order-independent</a:t>
            </a:r>
            <a:br>
              <a:rPr lang="en-US" sz="4400" dirty="0" smtClean="0">
                <a:latin typeface="Raleway"/>
                <a:cs typeface="Raleway"/>
              </a:rPr>
            </a:br>
            <a:r>
              <a:rPr lang="en-US" sz="4400" dirty="0" smtClean="0">
                <a:latin typeface="Raleway"/>
                <a:cs typeface="Raleway"/>
              </a:rPr>
              <a:t>programs?</a:t>
            </a:r>
            <a:endParaRPr lang="en-US" sz="4400" dirty="0">
              <a:latin typeface="Raleway"/>
              <a:cs typeface="Raleway"/>
            </a:endParaRPr>
          </a:p>
        </p:txBody>
      </p:sp>
    </p:spTree>
    <p:extLst>
      <p:ext uri="{BB962C8B-B14F-4D97-AF65-F5344CB8AC3E}">
        <p14:creationId xmlns:p14="http://schemas.microsoft.com/office/powerpoint/2010/main" val="2958848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Order-Independent Programs</a:t>
            </a:r>
            <a:endParaRPr lang="en-US" dirty="0"/>
          </a:p>
        </p:txBody>
      </p:sp>
      <p:sp>
        <p:nvSpPr>
          <p:cNvPr id="3" name="Content Placeholder 2"/>
          <p:cNvSpPr>
            <a:spLocks noGrp="1"/>
          </p:cNvSpPr>
          <p:nvPr>
            <p:ph idx="1"/>
          </p:nvPr>
        </p:nvSpPr>
        <p:spPr>
          <a:xfrm>
            <a:off x="457200" y="1600201"/>
            <a:ext cx="8229600" cy="2286000"/>
          </a:xfrm>
        </p:spPr>
        <p:txBody>
          <a:bodyPr>
            <a:normAutofit/>
          </a:bodyPr>
          <a:lstStyle/>
          <a:p>
            <a:pPr marL="0" indent="0">
              <a:lnSpc>
                <a:spcPct val="110000"/>
              </a:lnSpc>
              <a:buNone/>
            </a:pPr>
            <a:r>
              <a:rPr lang="en-US" b="1" dirty="0" smtClean="0">
                <a:solidFill>
                  <a:srgbClr val="FF0000"/>
                </a:solidFill>
              </a:rPr>
              <a:t>Alternative #1:</a:t>
            </a:r>
            <a:endParaRPr lang="en-US" dirty="0" smtClean="0">
              <a:solidFill>
                <a:srgbClr val="FF0000"/>
              </a:solidFill>
            </a:endParaRPr>
          </a:p>
          <a:p>
            <a:pPr lvl="1">
              <a:lnSpc>
                <a:spcPct val="110000"/>
              </a:lnSpc>
            </a:pPr>
            <a:r>
              <a:rPr lang="en-US" dirty="0" smtClean="0"/>
              <a:t>Start with a conventional language</a:t>
            </a:r>
          </a:p>
          <a:p>
            <a:pPr lvl="1">
              <a:lnSpc>
                <a:spcPct val="110000"/>
              </a:lnSpc>
            </a:pPr>
            <a:r>
              <a:rPr lang="en-US" dirty="0" smtClean="0"/>
              <a:t>Reason about when order can be relaxed</a:t>
            </a:r>
          </a:p>
          <a:p>
            <a:pPr lvl="2">
              <a:lnSpc>
                <a:spcPct val="110000"/>
              </a:lnSpc>
            </a:pPr>
            <a:r>
              <a:rPr lang="en-US" dirty="0" smtClean="0"/>
              <a:t>This is hard! Especially for large programs.</a:t>
            </a:r>
          </a:p>
        </p:txBody>
      </p:sp>
    </p:spTree>
    <p:extLst>
      <p:ext uri="{BB962C8B-B14F-4D97-AF65-F5344CB8AC3E}">
        <p14:creationId xmlns:p14="http://schemas.microsoft.com/office/powerpoint/2010/main" val="4126991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Order For Granted</a:t>
            </a:r>
            <a:endParaRPr lang="en-US" dirty="0"/>
          </a:p>
        </p:txBody>
      </p:sp>
      <p:pic>
        <p:nvPicPr>
          <p:cNvPr id="4" name="Picture 3" descr="comput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10" y="1999399"/>
            <a:ext cx="4500651" cy="36502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62637802"/>
              </p:ext>
            </p:extLst>
          </p:nvPr>
        </p:nvGraphicFramePr>
        <p:xfrm>
          <a:off x="5064567" y="1999399"/>
          <a:ext cx="3980622" cy="2011680"/>
        </p:xfrm>
        <a:graphic>
          <a:graphicData uri="http://schemas.openxmlformats.org/drawingml/2006/table">
            <a:tbl>
              <a:tblPr>
                <a:tableStyleId>{5C22544A-7EE6-4342-B048-85BDC9FD1C3A}</a:tableStyleId>
              </a:tblPr>
              <a:tblGrid>
                <a:gridCol w="1565629"/>
                <a:gridCol w="2414993"/>
              </a:tblGrid>
              <a:tr h="784601">
                <a:tc>
                  <a:txBody>
                    <a:bodyPr/>
                    <a:lstStyle/>
                    <a:p>
                      <a:r>
                        <a:rPr lang="en-US" sz="2400" b="1" dirty="0" smtClean="0">
                          <a:latin typeface="Raleway"/>
                          <a:cs typeface="Raleway"/>
                        </a:rPr>
                        <a:t>Data</a:t>
                      </a:r>
                      <a:endParaRPr lang="en-US" sz="2400" b="1" dirty="0">
                        <a:latin typeface="Raleway"/>
                        <a:cs typeface="Raleway"/>
                      </a:endParaRPr>
                    </a:p>
                  </a:txBody>
                  <a:tcPr/>
                </a:tc>
                <a:tc>
                  <a:txBody>
                    <a:bodyPr/>
                    <a:lstStyle/>
                    <a:p>
                      <a:r>
                        <a:rPr lang="en-US" sz="2400" dirty="0" smtClean="0">
                          <a:latin typeface="Raleway"/>
                          <a:cs typeface="Raleway"/>
                        </a:rPr>
                        <a:t>(</a:t>
                      </a:r>
                      <a:r>
                        <a:rPr lang="en-US" sz="2400" dirty="0" smtClean="0">
                          <a:solidFill>
                            <a:srgbClr val="FF0000"/>
                          </a:solidFill>
                          <a:latin typeface="Raleway"/>
                          <a:cs typeface="Raleway"/>
                        </a:rPr>
                        <a:t>Ordered</a:t>
                      </a:r>
                      <a:r>
                        <a:rPr lang="en-US" sz="2400" dirty="0" smtClean="0">
                          <a:latin typeface="Raleway"/>
                          <a:cs typeface="Raleway"/>
                        </a:rPr>
                        <a:t>)</a:t>
                      </a:r>
                      <a:br>
                        <a:rPr lang="en-US" sz="2400" dirty="0" smtClean="0">
                          <a:latin typeface="Raleway"/>
                          <a:cs typeface="Raleway"/>
                        </a:rPr>
                      </a:br>
                      <a:r>
                        <a:rPr lang="en-US" sz="2400" dirty="0" smtClean="0">
                          <a:latin typeface="Raleway"/>
                          <a:cs typeface="Raleway"/>
                        </a:rPr>
                        <a:t>array of bytes</a:t>
                      </a:r>
                      <a:endParaRPr lang="en-US" sz="2400" dirty="0">
                        <a:latin typeface="Raleway"/>
                        <a:cs typeface="Raleway"/>
                      </a:endParaRPr>
                    </a:p>
                  </a:txBody>
                  <a:tcPr/>
                </a:tc>
              </a:tr>
              <a:tr h="1120859">
                <a:tc>
                  <a:txBody>
                    <a:bodyPr/>
                    <a:lstStyle/>
                    <a:p>
                      <a:r>
                        <a:rPr lang="en-US" sz="2400" b="1" dirty="0" smtClean="0">
                          <a:latin typeface="Raleway"/>
                          <a:cs typeface="Raleway"/>
                        </a:rPr>
                        <a:t>Compute</a:t>
                      </a:r>
                      <a:endParaRPr lang="en-US" sz="2400" b="1" dirty="0">
                        <a:latin typeface="Raleway"/>
                        <a:cs typeface="Raleway"/>
                      </a:endParaRPr>
                    </a:p>
                  </a:txBody>
                  <a:tcPr/>
                </a:tc>
                <a:tc>
                  <a:txBody>
                    <a:bodyPr/>
                    <a:lstStyle/>
                    <a:p>
                      <a:r>
                        <a:rPr lang="en-US" sz="2400" dirty="0" smtClean="0">
                          <a:latin typeface="Raleway"/>
                          <a:cs typeface="Raleway"/>
                        </a:rPr>
                        <a:t>(</a:t>
                      </a:r>
                      <a:r>
                        <a:rPr lang="en-US" sz="2400" dirty="0" smtClean="0">
                          <a:solidFill>
                            <a:srgbClr val="FF0000"/>
                          </a:solidFill>
                          <a:latin typeface="Raleway"/>
                          <a:cs typeface="Raleway"/>
                        </a:rPr>
                        <a:t>Ordered</a:t>
                      </a:r>
                      <a:r>
                        <a:rPr lang="en-US" sz="2400" dirty="0" smtClean="0">
                          <a:latin typeface="Raleway"/>
                          <a:cs typeface="Raleway"/>
                        </a:rPr>
                        <a:t>) sequence of instructions</a:t>
                      </a:r>
                      <a:endParaRPr lang="en-US" sz="2400" dirty="0">
                        <a:latin typeface="Raleway"/>
                        <a:cs typeface="Raleway"/>
                      </a:endParaRPr>
                    </a:p>
                  </a:txBody>
                  <a:tcPr/>
                </a:tc>
              </a:tr>
            </a:tbl>
          </a:graphicData>
        </a:graphic>
      </p:graphicFrame>
      <p:sp>
        <p:nvSpPr>
          <p:cNvPr id="3" name="TextBox 2"/>
          <p:cNvSpPr txBox="1"/>
          <p:nvPr/>
        </p:nvSpPr>
        <p:spPr>
          <a:xfrm>
            <a:off x="5094632" y="5436548"/>
            <a:ext cx="3950557" cy="954107"/>
          </a:xfrm>
          <a:prstGeom prst="rect">
            <a:avLst/>
          </a:prstGeom>
          <a:noFill/>
          <a:ln>
            <a:solidFill>
              <a:schemeClr val="tx1"/>
            </a:solidFill>
          </a:ln>
        </p:spPr>
        <p:txBody>
          <a:bodyPr wrap="none" rtlCol="0">
            <a:spAutoFit/>
          </a:bodyPr>
          <a:lstStyle/>
          <a:p>
            <a:r>
              <a:rPr lang="en-US" sz="2800" dirty="0" smtClean="0">
                <a:latin typeface="Raleway"/>
                <a:cs typeface="Raleway"/>
              </a:rPr>
              <a:t>Writing order-sensitive</a:t>
            </a:r>
            <a:br>
              <a:rPr lang="en-US" sz="2800" dirty="0" smtClean="0">
                <a:latin typeface="Raleway"/>
                <a:cs typeface="Raleway"/>
              </a:rPr>
            </a:br>
            <a:r>
              <a:rPr lang="en-US" sz="2800" dirty="0" smtClean="0">
                <a:latin typeface="Raleway"/>
                <a:cs typeface="Raleway"/>
              </a:rPr>
              <a:t>programs is </a:t>
            </a:r>
            <a:r>
              <a:rPr lang="en-US" sz="2800" b="1" dirty="0" smtClean="0">
                <a:solidFill>
                  <a:srgbClr val="FF0000"/>
                </a:solidFill>
                <a:latin typeface="Raleway"/>
                <a:cs typeface="Raleway"/>
              </a:rPr>
              <a:t>too easy!</a:t>
            </a:r>
            <a:endParaRPr lang="en-US" sz="2800" b="1" dirty="0">
              <a:solidFill>
                <a:srgbClr val="FF0000"/>
              </a:solidFill>
              <a:latin typeface="Raleway"/>
              <a:cs typeface="Raleway"/>
            </a:endParaRPr>
          </a:p>
        </p:txBody>
      </p:sp>
      <p:cxnSp>
        <p:nvCxnSpPr>
          <p:cNvPr id="14" name="Straight Arrow Connector 13"/>
          <p:cNvCxnSpPr>
            <a:stCxn id="3" idx="0"/>
            <a:endCxn id="6" idx="2"/>
          </p:cNvCxnSpPr>
          <p:nvPr/>
        </p:nvCxnSpPr>
        <p:spPr>
          <a:xfrm flipH="1" flipV="1">
            <a:off x="7054878" y="4011079"/>
            <a:ext cx="15033" cy="142546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6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Order-Independent Programs</a:t>
            </a:r>
            <a:endParaRPr lang="en-US" dirty="0"/>
          </a:p>
        </p:txBody>
      </p:sp>
      <p:sp>
        <p:nvSpPr>
          <p:cNvPr id="3" name="Content Placeholder 2"/>
          <p:cNvSpPr>
            <a:spLocks noGrp="1"/>
          </p:cNvSpPr>
          <p:nvPr>
            <p:ph idx="1"/>
          </p:nvPr>
        </p:nvSpPr>
        <p:spPr>
          <a:xfrm>
            <a:off x="457200" y="1600201"/>
            <a:ext cx="8229600" cy="2286000"/>
          </a:xfrm>
        </p:spPr>
        <p:txBody>
          <a:bodyPr>
            <a:normAutofit/>
          </a:bodyPr>
          <a:lstStyle/>
          <a:p>
            <a:pPr marL="0" indent="0">
              <a:lnSpc>
                <a:spcPct val="110000"/>
              </a:lnSpc>
              <a:buNone/>
            </a:pPr>
            <a:r>
              <a:rPr lang="en-US" b="1" dirty="0" smtClean="0">
                <a:solidFill>
                  <a:srgbClr val="FF0000"/>
                </a:solidFill>
              </a:rPr>
              <a:t>Alternative #1:</a:t>
            </a:r>
            <a:endParaRPr lang="en-US" dirty="0" smtClean="0">
              <a:solidFill>
                <a:srgbClr val="FF0000"/>
              </a:solidFill>
            </a:endParaRPr>
          </a:p>
          <a:p>
            <a:pPr lvl="1">
              <a:lnSpc>
                <a:spcPct val="110000"/>
              </a:lnSpc>
            </a:pPr>
            <a:r>
              <a:rPr lang="en-US" dirty="0" smtClean="0"/>
              <a:t>Start with a conventional language</a:t>
            </a:r>
          </a:p>
          <a:p>
            <a:pPr lvl="1">
              <a:lnSpc>
                <a:spcPct val="110000"/>
              </a:lnSpc>
            </a:pPr>
            <a:r>
              <a:rPr lang="en-US" dirty="0" smtClean="0"/>
              <a:t>Reason about when order can be relaxed</a:t>
            </a:r>
          </a:p>
          <a:p>
            <a:pPr lvl="2">
              <a:lnSpc>
                <a:spcPct val="110000"/>
              </a:lnSpc>
            </a:pPr>
            <a:r>
              <a:rPr lang="en-US" dirty="0" smtClean="0"/>
              <a:t>This is hard! Especially for large programs.</a:t>
            </a:r>
          </a:p>
        </p:txBody>
      </p:sp>
      <p:sp>
        <p:nvSpPr>
          <p:cNvPr id="5" name="Content Placeholder 2"/>
          <p:cNvSpPr txBox="1">
            <a:spLocks/>
          </p:cNvSpPr>
          <p:nvPr/>
        </p:nvSpPr>
        <p:spPr>
          <a:xfrm>
            <a:off x="457200" y="4245866"/>
            <a:ext cx="8229600" cy="2286000"/>
          </a:xfrm>
          <a:prstGeom prst="rect">
            <a:avLst/>
          </a:prstGeom>
          <a:ln w="19050" cmpd="sng">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8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24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20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a:buNone/>
            </a:pPr>
            <a:r>
              <a:rPr lang="en-US" b="1" dirty="0" smtClean="0">
                <a:solidFill>
                  <a:srgbClr val="FF0000"/>
                </a:solidFill>
              </a:rPr>
              <a:t>Alternative #2:</a:t>
            </a:r>
            <a:endParaRPr lang="en-US" dirty="0" smtClean="0">
              <a:solidFill>
                <a:srgbClr val="FF0000"/>
              </a:solidFill>
            </a:endParaRPr>
          </a:p>
          <a:p>
            <a:pPr lvl="1">
              <a:lnSpc>
                <a:spcPct val="110000"/>
              </a:lnSpc>
            </a:pPr>
            <a:r>
              <a:rPr lang="en-US" dirty="0" smtClean="0"/>
              <a:t>Start with an order-independent language</a:t>
            </a:r>
          </a:p>
          <a:p>
            <a:pPr lvl="1">
              <a:lnSpc>
                <a:spcPct val="110000"/>
              </a:lnSpc>
            </a:pPr>
            <a:r>
              <a:rPr lang="en-US" dirty="0" smtClean="0"/>
              <a:t>Add order explicitly, only when necessary</a:t>
            </a:r>
          </a:p>
          <a:p>
            <a:pPr lvl="1">
              <a:lnSpc>
                <a:spcPct val="110000"/>
              </a:lnSpc>
            </a:pPr>
            <a:r>
              <a:rPr lang="en-US" dirty="0" smtClean="0"/>
              <a:t>“</a:t>
            </a:r>
            <a:r>
              <a:rPr lang="en-US" b="1" dirty="0" smtClean="0"/>
              <a:t>Disorderly Programming</a:t>
            </a:r>
            <a:r>
              <a:rPr lang="en-US" dirty="0" smtClean="0"/>
              <a:t>”</a:t>
            </a:r>
          </a:p>
        </p:txBody>
      </p:sp>
    </p:spTree>
    <p:extLst>
      <p:ext uri="{BB962C8B-B14F-4D97-AF65-F5344CB8AC3E}">
        <p14:creationId xmlns:p14="http://schemas.microsoft.com/office/powerpoint/2010/main" val="33042297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941169"/>
            <a:ext cx="5614205" cy="2308324"/>
          </a:xfrm>
          <a:prstGeom prst="rect">
            <a:avLst/>
          </a:prstGeom>
          <a:noFill/>
        </p:spPr>
        <p:txBody>
          <a:bodyPr wrap="none" rtlCol="0">
            <a:spAutoFit/>
          </a:bodyPr>
          <a:lstStyle/>
          <a:p>
            <a:r>
              <a:rPr lang="en-US" sz="3600" b="1" dirty="0" smtClean="0">
                <a:solidFill>
                  <a:srgbClr val="FF0000"/>
                </a:solidFill>
                <a:latin typeface="Raleway"/>
                <a:cs typeface="Raleway"/>
              </a:rPr>
              <a:t>(Leading) Question:</a:t>
            </a:r>
          </a:p>
          <a:p>
            <a:r>
              <a:rPr lang="en-US" sz="3600" dirty="0" smtClean="0">
                <a:latin typeface="Raleway"/>
                <a:cs typeface="Raleway"/>
              </a:rPr>
              <a:t>So, where might we find</a:t>
            </a:r>
            <a:br>
              <a:rPr lang="en-US" sz="3600" dirty="0" smtClean="0">
                <a:latin typeface="Raleway"/>
                <a:cs typeface="Raleway"/>
              </a:rPr>
            </a:br>
            <a:r>
              <a:rPr lang="en-US" sz="3600" dirty="0" smtClean="0">
                <a:latin typeface="Raleway"/>
                <a:cs typeface="Raleway"/>
              </a:rPr>
              <a:t>a nice order-independent</a:t>
            </a:r>
            <a:br>
              <a:rPr lang="en-US" sz="3600" dirty="0" smtClean="0">
                <a:latin typeface="Raleway"/>
                <a:cs typeface="Raleway"/>
              </a:rPr>
            </a:br>
            <a:r>
              <a:rPr lang="en-US" sz="3600" dirty="0" smtClean="0">
                <a:latin typeface="Raleway"/>
                <a:cs typeface="Raleway"/>
              </a:rPr>
              <a:t>programming language?</a:t>
            </a:r>
            <a:endParaRPr lang="en-US" sz="3600" dirty="0">
              <a:latin typeface="Raleway"/>
              <a:cs typeface="Raleway"/>
            </a:endParaRPr>
          </a:p>
        </p:txBody>
      </p:sp>
      <p:sp>
        <p:nvSpPr>
          <p:cNvPr id="5" name="TextBox 4"/>
          <p:cNvSpPr txBox="1"/>
          <p:nvPr/>
        </p:nvSpPr>
        <p:spPr>
          <a:xfrm>
            <a:off x="254000" y="3773269"/>
            <a:ext cx="7095672" cy="1754327"/>
          </a:xfrm>
          <a:prstGeom prst="rect">
            <a:avLst/>
          </a:prstGeom>
          <a:noFill/>
          <a:ln>
            <a:solidFill>
              <a:schemeClr val="tx1"/>
            </a:solidFill>
          </a:ln>
        </p:spPr>
        <p:txBody>
          <a:bodyPr wrap="none" rtlCol="0">
            <a:spAutoFit/>
          </a:bodyPr>
          <a:lstStyle/>
          <a:p>
            <a:r>
              <a:rPr lang="en-US" sz="3600" b="1" dirty="0" smtClean="0">
                <a:solidFill>
                  <a:srgbClr val="FF0000"/>
                </a:solidFill>
                <a:latin typeface="Raleway"/>
                <a:cs typeface="Raleway"/>
              </a:rPr>
              <a:t>Recall:</a:t>
            </a:r>
            <a:endParaRPr lang="en-US" sz="3600" dirty="0" smtClean="0">
              <a:latin typeface="Raleway"/>
              <a:cs typeface="Raleway"/>
            </a:endParaRPr>
          </a:p>
          <a:p>
            <a:r>
              <a:rPr lang="en-US" sz="3600" dirty="0" smtClean="0">
                <a:latin typeface="Raleway"/>
                <a:cs typeface="Raleway"/>
              </a:rPr>
              <a:t>All monotone </a:t>
            </a:r>
            <a:r>
              <a:rPr lang="en-US" sz="3600" dirty="0" err="1" smtClean="0">
                <a:latin typeface="Raleway"/>
                <a:cs typeface="Raleway"/>
              </a:rPr>
              <a:t>Dedalus</a:t>
            </a:r>
            <a:r>
              <a:rPr lang="en-US" sz="3600" dirty="0" smtClean="0">
                <a:latin typeface="Raleway"/>
                <a:cs typeface="Raleway"/>
              </a:rPr>
              <a:t> programs</a:t>
            </a:r>
            <a:br>
              <a:rPr lang="en-US" sz="3600" dirty="0" smtClean="0">
                <a:latin typeface="Raleway"/>
                <a:cs typeface="Raleway"/>
              </a:rPr>
            </a:br>
            <a:r>
              <a:rPr lang="en-US" sz="3600" dirty="0" smtClean="0">
                <a:latin typeface="Raleway"/>
                <a:cs typeface="Raleway"/>
              </a:rPr>
              <a:t>are confluent.</a:t>
            </a:r>
          </a:p>
        </p:txBody>
      </p:sp>
    </p:spTree>
    <p:extLst>
      <p:ext uri="{BB962C8B-B14F-4D97-AF65-F5344CB8AC3E}">
        <p14:creationId xmlns:p14="http://schemas.microsoft.com/office/powerpoint/2010/main" val="34238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457200" y="1372547"/>
            <a:ext cx="4038600" cy="3364553"/>
          </a:xfrm>
          <a:ln>
            <a:solidFill>
              <a:schemeClr val="tx1"/>
            </a:solidFill>
          </a:ln>
        </p:spPr>
        <p:txBody>
          <a:bodyPr>
            <a:normAutofit/>
          </a:bodyPr>
          <a:lstStyle/>
          <a:p>
            <a:pPr marL="0" indent="0">
              <a:buNone/>
            </a:pPr>
            <a:r>
              <a:rPr lang="en-US" b="1" dirty="0" smtClean="0"/>
              <a:t>Monotonic Logic</a:t>
            </a:r>
          </a:p>
          <a:p>
            <a:r>
              <a:rPr lang="en-US" dirty="0" smtClean="0"/>
              <a:t>As input set grows, output set does not shrink</a:t>
            </a:r>
          </a:p>
          <a:p>
            <a:r>
              <a:rPr lang="en-US" dirty="0" smtClean="0">
                <a:solidFill>
                  <a:srgbClr val="FF0000"/>
                </a:solidFill>
              </a:rPr>
              <a:t>Order independent</a:t>
            </a:r>
          </a:p>
          <a:p>
            <a:r>
              <a:rPr lang="en-US" dirty="0" smtClean="0"/>
              <a:t>e.g., map, filter, join, union, intersection</a:t>
            </a:r>
            <a:endParaRPr lang="en-US" dirty="0"/>
          </a:p>
        </p:txBody>
      </p:sp>
      <p:sp>
        <p:nvSpPr>
          <p:cNvPr id="11" name="Content Placeholder 10"/>
          <p:cNvSpPr>
            <a:spLocks noGrp="1"/>
          </p:cNvSpPr>
          <p:nvPr>
            <p:ph sz="half" idx="2"/>
          </p:nvPr>
        </p:nvSpPr>
        <p:spPr>
          <a:xfrm>
            <a:off x="4648200" y="1372547"/>
            <a:ext cx="4038600" cy="3364553"/>
          </a:xfrm>
          <a:ln>
            <a:solidFill>
              <a:schemeClr val="tx1"/>
            </a:solidFill>
          </a:ln>
        </p:spPr>
        <p:txBody>
          <a:bodyPr>
            <a:normAutofit/>
          </a:bodyPr>
          <a:lstStyle/>
          <a:p>
            <a:pPr marL="0" indent="0">
              <a:buNone/>
            </a:pPr>
            <a:r>
              <a:rPr lang="en-US" b="1" dirty="0" smtClean="0"/>
              <a:t>Non-Monotonic Logic</a:t>
            </a:r>
          </a:p>
          <a:p>
            <a:r>
              <a:rPr lang="en-US" dirty="0" smtClean="0"/>
              <a:t>New inputs might invalidate previous outputs</a:t>
            </a:r>
          </a:p>
          <a:p>
            <a:r>
              <a:rPr lang="en-US" dirty="0" smtClean="0">
                <a:solidFill>
                  <a:srgbClr val="FF0000"/>
                </a:solidFill>
              </a:rPr>
              <a:t>Order sensitive</a:t>
            </a:r>
          </a:p>
          <a:p>
            <a:r>
              <a:rPr lang="en-US" dirty="0" smtClean="0"/>
              <a:t>e.g., aggregation, negation</a:t>
            </a:r>
            <a:endParaRPr lang="en-US" dirty="0"/>
          </a:p>
        </p:txBody>
      </p:sp>
    </p:spTree>
    <p:extLst>
      <p:ext uri="{BB962C8B-B14F-4D97-AF65-F5344CB8AC3E}">
        <p14:creationId xmlns:p14="http://schemas.microsoft.com/office/powerpoint/2010/main" val="11998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548" y="195163"/>
            <a:ext cx="3609803" cy="6222074"/>
          </a:xfrm>
        </p:spPr>
        <p:txBody>
          <a:bodyPr>
            <a:normAutofit/>
          </a:bodyPr>
          <a:lstStyle/>
          <a:p>
            <a:pPr marL="0" indent="0">
              <a:buNone/>
            </a:pPr>
            <a:endParaRPr lang="en-US" sz="4400" b="1" dirty="0" smtClean="0"/>
          </a:p>
          <a:p>
            <a:pPr marL="0" indent="0">
              <a:buNone/>
            </a:pPr>
            <a:r>
              <a:rPr lang="en-US" sz="4400" b="1" dirty="0" smtClean="0"/>
              <a:t>C</a:t>
            </a:r>
            <a:r>
              <a:rPr lang="en-US" sz="4400" dirty="0" smtClean="0"/>
              <a:t>onsistency</a:t>
            </a:r>
            <a:br>
              <a:rPr lang="en-US" sz="4400" dirty="0" smtClean="0"/>
            </a:br>
            <a:r>
              <a:rPr lang="en-US" sz="4400" dirty="0" smtClean="0"/>
              <a:t/>
            </a:r>
            <a:br>
              <a:rPr lang="en-US" sz="4400" dirty="0" smtClean="0"/>
            </a:br>
            <a:r>
              <a:rPr lang="en-US" sz="4400" b="1" dirty="0" smtClean="0"/>
              <a:t>A</a:t>
            </a:r>
            <a:r>
              <a:rPr lang="en-US" sz="4400" dirty="0" smtClean="0"/>
              <a:t>s</a:t>
            </a:r>
          </a:p>
          <a:p>
            <a:pPr marL="0" indent="0">
              <a:buNone/>
            </a:pPr>
            <a:r>
              <a:rPr lang="en-US" sz="4400" dirty="0" smtClean="0"/>
              <a:t/>
            </a:r>
            <a:br>
              <a:rPr lang="en-US" sz="4400" dirty="0" smtClean="0"/>
            </a:br>
            <a:r>
              <a:rPr lang="en-US" sz="4400" b="1" dirty="0" smtClean="0"/>
              <a:t>L</a:t>
            </a:r>
            <a:r>
              <a:rPr lang="en-US" sz="4400" dirty="0" smtClean="0"/>
              <a:t>ogical</a:t>
            </a:r>
            <a:br>
              <a:rPr lang="en-US" sz="4400" dirty="0" smtClean="0"/>
            </a:br>
            <a:r>
              <a:rPr lang="en-US" sz="4400" dirty="0" smtClean="0"/>
              <a:t/>
            </a:r>
            <a:br>
              <a:rPr lang="en-US" sz="4400" dirty="0" smtClean="0"/>
            </a:br>
            <a:r>
              <a:rPr lang="en-US" sz="4400" b="1" dirty="0" smtClean="0"/>
              <a:t>M</a:t>
            </a:r>
            <a:r>
              <a:rPr lang="en-US" sz="4400" dirty="0" smtClean="0"/>
              <a:t>onotonicity</a:t>
            </a:r>
          </a:p>
          <a:p>
            <a:pPr marL="0" indent="0">
              <a:buNone/>
            </a:pPr>
            <a:endParaRPr lang="en-US" dirty="0"/>
          </a:p>
        </p:txBody>
      </p:sp>
      <p:sp>
        <p:nvSpPr>
          <p:cNvPr id="4" name="TextBox 3"/>
          <p:cNvSpPr txBox="1"/>
          <p:nvPr/>
        </p:nvSpPr>
        <p:spPr>
          <a:xfrm>
            <a:off x="4267200" y="1228398"/>
            <a:ext cx="4596434" cy="4832093"/>
          </a:xfrm>
          <a:prstGeom prst="rect">
            <a:avLst/>
          </a:prstGeom>
          <a:noFill/>
          <a:ln>
            <a:solidFill>
              <a:schemeClr val="tx1"/>
            </a:solidFill>
          </a:ln>
        </p:spPr>
        <p:txBody>
          <a:bodyPr wrap="square" rtlCol="0">
            <a:spAutoFit/>
          </a:bodyPr>
          <a:lstStyle/>
          <a:p>
            <a:r>
              <a:rPr lang="en-US" sz="2800" b="1" dirty="0" smtClean="0">
                <a:latin typeface="Raleway"/>
                <a:cs typeface="Raleway"/>
              </a:rPr>
              <a:t>CALM Analysis</a:t>
            </a:r>
            <a:r>
              <a:rPr lang="en-US" sz="2800" dirty="0" smtClean="0">
                <a:latin typeface="Raleway"/>
                <a:cs typeface="Raleway"/>
              </a:rPr>
              <a:t> [CIDR’11]</a:t>
            </a:r>
            <a:endParaRPr lang="en-US" sz="2800" b="1" dirty="0" smtClean="0">
              <a:latin typeface="Raleway"/>
              <a:cs typeface="Raleway"/>
            </a:endParaRPr>
          </a:p>
          <a:p>
            <a:endParaRPr lang="en-US" sz="2800" dirty="0" smtClean="0">
              <a:latin typeface="Raleway"/>
              <a:cs typeface="Raleway"/>
            </a:endParaRPr>
          </a:p>
          <a:p>
            <a:pPr marL="342900" indent="-342900">
              <a:buFont typeface="+mj-lt"/>
              <a:buAutoNum type="arabicPeriod"/>
            </a:pPr>
            <a:r>
              <a:rPr lang="en-US" sz="2800" dirty="0" smtClean="0">
                <a:latin typeface="Raleway"/>
                <a:cs typeface="Raleway"/>
              </a:rPr>
              <a:t>Monotone programs are deterministic (confluent) [Ameloot’11, Marczak’12]</a:t>
            </a:r>
          </a:p>
          <a:p>
            <a:pPr marL="342900" indent="-342900">
              <a:buFont typeface="+mj-lt"/>
              <a:buAutoNum type="arabicPeriod"/>
            </a:pPr>
            <a:r>
              <a:rPr lang="en-US" sz="2800" dirty="0" smtClean="0">
                <a:latin typeface="Raleway"/>
                <a:cs typeface="Raleway"/>
              </a:rPr>
              <a:t>Simple syntactic test for monotonicity</a:t>
            </a:r>
            <a:endParaRPr lang="en-US" sz="2800" dirty="0">
              <a:latin typeface="Raleway"/>
              <a:cs typeface="Raleway"/>
            </a:endParaRPr>
          </a:p>
          <a:p>
            <a:pPr marL="342900" indent="-342900">
              <a:buFont typeface="+mj-lt"/>
              <a:buAutoNum type="arabicPeriod"/>
            </a:pPr>
            <a:endParaRPr lang="en-US" sz="2800" dirty="0" smtClean="0">
              <a:latin typeface="Raleway"/>
              <a:cs typeface="Raleway"/>
            </a:endParaRPr>
          </a:p>
          <a:p>
            <a:r>
              <a:rPr lang="en-US" sz="2800" b="1" dirty="0" smtClean="0">
                <a:latin typeface="Raleway"/>
                <a:cs typeface="Raleway"/>
              </a:rPr>
              <a:t>Result: </a:t>
            </a:r>
            <a:r>
              <a:rPr lang="en-US" sz="2800" dirty="0" smtClean="0">
                <a:latin typeface="Raleway"/>
                <a:cs typeface="Raleway"/>
              </a:rPr>
              <a:t>Whole-program </a:t>
            </a:r>
            <a:r>
              <a:rPr lang="en-US" sz="2800" dirty="0" smtClean="0">
                <a:solidFill>
                  <a:srgbClr val="FF0000"/>
                </a:solidFill>
                <a:latin typeface="Raleway"/>
                <a:cs typeface="Raleway"/>
              </a:rPr>
              <a:t>static analysis</a:t>
            </a:r>
            <a:r>
              <a:rPr lang="en-US" sz="2800" dirty="0" smtClean="0">
                <a:latin typeface="Raleway"/>
                <a:cs typeface="Raleway"/>
              </a:rPr>
              <a:t> for</a:t>
            </a:r>
            <a:br>
              <a:rPr lang="en-US" sz="2800" dirty="0" smtClean="0">
                <a:latin typeface="Raleway"/>
                <a:cs typeface="Raleway"/>
              </a:rPr>
            </a:br>
            <a:r>
              <a:rPr lang="en-US" sz="2800" dirty="0" smtClean="0">
                <a:solidFill>
                  <a:srgbClr val="FF0000"/>
                </a:solidFill>
                <a:latin typeface="Raleway"/>
                <a:cs typeface="Raleway"/>
              </a:rPr>
              <a:t>eventual convergence</a:t>
            </a:r>
            <a:endParaRPr lang="en-US" sz="2800" dirty="0">
              <a:solidFill>
                <a:srgbClr val="FF0000"/>
              </a:solidFill>
              <a:latin typeface="Raleway"/>
              <a:cs typeface="Raleway"/>
            </a:endParaRPr>
          </a:p>
        </p:txBody>
      </p:sp>
    </p:spTree>
    <p:extLst>
      <p:ext uri="{BB962C8B-B14F-4D97-AF65-F5344CB8AC3E}">
        <p14:creationId xmlns:p14="http://schemas.microsoft.com/office/powerpoint/2010/main" val="248613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5" y="2354598"/>
            <a:ext cx="7740631" cy="3226468"/>
          </a:xfrm>
          <a:prstGeom prst="rect">
            <a:avLst/>
          </a:prstGeom>
        </p:spPr>
      </p:pic>
    </p:spTree>
    <p:extLst>
      <p:ext uri="{BB962C8B-B14F-4D97-AF65-F5344CB8AC3E}">
        <p14:creationId xmlns:p14="http://schemas.microsoft.com/office/powerpoint/2010/main" val="1794873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BOOM Analytics</a:t>
            </a:r>
            <a:endParaRPr lang="en-US" dirty="0"/>
          </a:p>
        </p:txBody>
      </p:sp>
      <p:sp>
        <p:nvSpPr>
          <p:cNvPr id="3" name="Content Placeholder 2"/>
          <p:cNvSpPr>
            <a:spLocks noGrp="1"/>
          </p:cNvSpPr>
          <p:nvPr>
            <p:ph idx="1"/>
          </p:nvPr>
        </p:nvSpPr>
        <p:spPr>
          <a:xfrm>
            <a:off x="3429000" y="1600200"/>
            <a:ext cx="5499100" cy="4525963"/>
          </a:xfrm>
          <a:ln>
            <a:solidFill>
              <a:srgbClr val="FF0000"/>
            </a:solidFill>
          </a:ln>
        </p:spPr>
        <p:txBody>
          <a:bodyPr/>
          <a:lstStyle/>
          <a:p>
            <a:pPr marL="0" indent="0">
              <a:buNone/>
            </a:pPr>
            <a:r>
              <a:rPr lang="en-US" b="1" dirty="0" smtClean="0"/>
              <a:t>Goal:</a:t>
            </a:r>
            <a:r>
              <a:rPr lang="en-US" dirty="0" smtClean="0"/>
              <a:t> “Big Data” stack</a:t>
            </a:r>
          </a:p>
          <a:p>
            <a:pPr lvl="1"/>
            <a:r>
              <a:rPr lang="en-US" dirty="0" smtClean="0"/>
              <a:t>API-compliant</a:t>
            </a:r>
          </a:p>
          <a:p>
            <a:pPr lvl="1"/>
            <a:r>
              <a:rPr lang="en-US" dirty="0" smtClean="0"/>
              <a:t>Competitive performance</a:t>
            </a:r>
          </a:p>
          <a:p>
            <a:pPr marL="0" indent="0">
              <a:buNone/>
            </a:pPr>
            <a:endParaRPr lang="en-US" b="1" dirty="0" smtClean="0"/>
          </a:p>
          <a:p>
            <a:pPr marL="0" indent="0">
              <a:buNone/>
            </a:pPr>
            <a:r>
              <a:rPr lang="en-US" b="1" dirty="0" smtClean="0"/>
              <a:t>System:</a:t>
            </a:r>
            <a:r>
              <a:rPr lang="en-US" dirty="0" smtClean="0"/>
              <a:t> [EuroSys’10]</a:t>
            </a:r>
          </a:p>
          <a:p>
            <a:pPr lvl="1"/>
            <a:r>
              <a:rPr lang="en-US" dirty="0" smtClean="0"/>
              <a:t>Distributed file system</a:t>
            </a:r>
          </a:p>
          <a:p>
            <a:pPr lvl="2"/>
            <a:r>
              <a:rPr lang="en-US" dirty="0" smtClean="0"/>
              <a:t>HDFS compatible</a:t>
            </a:r>
          </a:p>
          <a:p>
            <a:pPr lvl="1"/>
            <a:r>
              <a:rPr lang="en-US" dirty="0" err="1" smtClean="0"/>
              <a:t>Hadoop</a:t>
            </a:r>
            <a:r>
              <a:rPr lang="en-US" dirty="0" smtClean="0"/>
              <a:t> job scheduler</a:t>
            </a:r>
            <a:endParaRPr lang="en-US" dirty="0"/>
          </a:p>
        </p:txBody>
      </p:sp>
      <p:pic>
        <p:nvPicPr>
          <p:cNvPr id="4" name="Picture 3" descr="hadoop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48732"/>
            <a:ext cx="2602610" cy="2628899"/>
          </a:xfrm>
          <a:prstGeom prst="rect">
            <a:avLst/>
          </a:prstGeom>
        </p:spPr>
      </p:pic>
    </p:spTree>
    <p:extLst>
      <p:ext uri="{BB962C8B-B14F-4D97-AF65-F5344CB8AC3E}">
        <p14:creationId xmlns:p14="http://schemas.microsoft.com/office/powerpoint/2010/main" val="3952170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6" y="2354598"/>
            <a:ext cx="7740629" cy="3226468"/>
          </a:xfrm>
          <a:prstGeom prst="rect">
            <a:avLst/>
          </a:prstGeom>
        </p:spPr>
      </p:pic>
    </p:spTree>
    <p:extLst>
      <p:ext uri="{BB962C8B-B14F-4D97-AF65-F5344CB8AC3E}">
        <p14:creationId xmlns:p14="http://schemas.microsoft.com/office/powerpoint/2010/main" val="925838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6" y="2354598"/>
            <a:ext cx="7740629" cy="3226467"/>
          </a:xfrm>
          <a:prstGeom prst="rect">
            <a:avLst/>
          </a:prstGeom>
        </p:spPr>
      </p:pic>
    </p:spTree>
    <p:extLst>
      <p:ext uri="{BB962C8B-B14F-4D97-AF65-F5344CB8AC3E}">
        <p14:creationId xmlns:p14="http://schemas.microsoft.com/office/powerpoint/2010/main" val="2124937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7" y="2354598"/>
            <a:ext cx="7740627" cy="3226467"/>
          </a:xfrm>
          <a:prstGeom prst="rect">
            <a:avLst/>
          </a:prstGeom>
        </p:spPr>
      </p:pic>
    </p:spTree>
    <p:extLst>
      <p:ext uri="{BB962C8B-B14F-4D97-AF65-F5344CB8AC3E}">
        <p14:creationId xmlns:p14="http://schemas.microsoft.com/office/powerpoint/2010/main" val="1282835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7" y="2354598"/>
            <a:ext cx="7740627" cy="3226466"/>
          </a:xfrm>
          <a:prstGeom prst="rect">
            <a:avLst/>
          </a:prstGeom>
        </p:spPr>
      </p:pic>
    </p:spTree>
    <p:extLst>
      <p:ext uri="{BB962C8B-B14F-4D97-AF65-F5344CB8AC3E}">
        <p14:creationId xmlns:p14="http://schemas.microsoft.com/office/powerpoint/2010/main" val="2631400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Will cart replicas eventually converge?</a:t>
            </a:r>
          </a:p>
          <a:p>
            <a:pPr marL="914400" lvl="1" indent="-514350"/>
            <a:r>
              <a:rPr lang="en-US" dirty="0" smtClean="0"/>
              <a:t>“Eventual Consistency”</a:t>
            </a:r>
          </a:p>
          <a:p>
            <a:pPr marL="914400" lvl="1" indent="-514350"/>
            <a:endParaRPr lang="en-US" dirty="0" smtClean="0"/>
          </a:p>
          <a:p>
            <a:pPr marL="514350" indent="-514350">
              <a:buFont typeface="+mj-lt"/>
              <a:buAutoNum type="arabicPeriod"/>
            </a:pPr>
            <a:r>
              <a:rPr lang="en-US" dirty="0" smtClean="0"/>
              <a:t>What will client observe on checkout?</a:t>
            </a:r>
          </a:p>
          <a:p>
            <a:pPr marL="914400" lvl="1" indent="-514350"/>
            <a:r>
              <a:rPr lang="en-US" dirty="0" smtClean="0"/>
              <a:t>Goal: checkout reflects all session actions</a:t>
            </a:r>
          </a:p>
          <a:p>
            <a:pPr marL="914400" lvl="1" indent="-514350"/>
            <a:endParaRPr lang="en-US" dirty="0" smtClean="0"/>
          </a:p>
          <a:p>
            <a:pPr marL="514350" indent="-514350">
              <a:buFont typeface="+mj-lt"/>
              <a:buAutoNum type="arabicPeriod"/>
            </a:pPr>
            <a:r>
              <a:rPr lang="en-US" dirty="0" smtClean="0"/>
              <a:t>To achieve #1 and #2, how much additional coordination is required?</a:t>
            </a:r>
            <a:endParaRPr lang="en-US" dirty="0"/>
          </a:p>
        </p:txBody>
      </p:sp>
    </p:spTree>
    <p:extLst>
      <p:ext uri="{BB962C8B-B14F-4D97-AF65-F5344CB8AC3E}">
        <p14:creationId xmlns:p14="http://schemas.microsoft.com/office/powerpoint/2010/main" val="1733706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45025" y="3175001"/>
            <a:ext cx="4041775" cy="369332"/>
          </a:xfrm>
          <a:prstGeom prst="rect">
            <a:avLst/>
          </a:prstGeom>
          <a:solidFill>
            <a:srgbClr val="FFFF00"/>
          </a:solidFill>
        </p:spPr>
        <p:txBody>
          <a:bodyPr wrap="square" rtlCol="0">
            <a:spAutoFit/>
          </a:bodyPr>
          <a:lstStyle/>
          <a:p>
            <a:endParaRPr lang="en-US" dirty="0"/>
          </a:p>
        </p:txBody>
      </p:sp>
      <p:sp>
        <p:nvSpPr>
          <p:cNvPr id="11" name="TextBox 10"/>
          <p:cNvSpPr txBox="1"/>
          <p:nvPr/>
        </p:nvSpPr>
        <p:spPr>
          <a:xfrm>
            <a:off x="457200" y="3175001"/>
            <a:ext cx="4041775" cy="369332"/>
          </a:xfrm>
          <a:prstGeom prst="rect">
            <a:avLst/>
          </a:prstGeom>
          <a:solidFill>
            <a:srgbClr val="FFFF00"/>
          </a:solidFill>
        </p:spPr>
        <p:txBody>
          <a:bodyPr wrap="square" rtlCol="0">
            <a:spAutoFit/>
          </a:bodyPr>
          <a:lstStyle/>
          <a:p>
            <a:endParaRPr lang="en-US" dirty="0"/>
          </a:p>
        </p:txBody>
      </p:sp>
      <p:sp>
        <p:nvSpPr>
          <p:cNvPr id="6" name="Content Placeholder 5"/>
          <p:cNvSpPr>
            <a:spLocks noGrp="1"/>
          </p:cNvSpPr>
          <p:nvPr>
            <p:ph sz="quarter" idx="4"/>
          </p:nvPr>
        </p:nvSpPr>
        <p:spPr>
          <a:xfrm>
            <a:off x="4645025" y="2235201"/>
            <a:ext cx="4041775" cy="2709862"/>
          </a:xfrm>
          <a:ln>
            <a:solidFill>
              <a:schemeClr val="tx1"/>
            </a:solidFill>
          </a:ln>
        </p:spPr>
        <p:txBody>
          <a:bodyPr>
            <a:normAutofit/>
          </a:bodyPr>
          <a:lstStyle/>
          <a:p>
            <a:pPr marL="0" indent="0">
              <a:buNone/>
            </a:pPr>
            <a:r>
              <a:rPr lang="en-US" dirty="0">
                <a:latin typeface="Inconsolata-dz"/>
                <a:cs typeface="Inconsolata-dz"/>
              </a:rPr>
              <a:t>i</a:t>
            </a:r>
            <a:r>
              <a:rPr lang="en-US" dirty="0" smtClean="0">
                <a:latin typeface="Inconsolata-dz"/>
                <a:cs typeface="Inconsolata-dz"/>
              </a:rPr>
              <a:t>f </a:t>
            </a:r>
            <a:r>
              <a:rPr lang="en-US" dirty="0" err="1" smtClean="0">
                <a:latin typeface="Inconsolata-dz"/>
                <a:cs typeface="Inconsolata-dz"/>
              </a:rPr>
              <a:t>kvs</a:t>
            </a:r>
            <a:r>
              <a:rPr lang="en-US" dirty="0" smtClean="0">
                <a:latin typeface="Inconsolata-dz"/>
                <a:cs typeface="Inconsolata-dz"/>
              </a:rPr>
              <a:t>[x] exists:</a:t>
            </a:r>
          </a:p>
          <a:p>
            <a:pPr marL="0" indent="0">
              <a:buNone/>
            </a:pPr>
            <a:r>
              <a:rPr lang="en-US" dirty="0">
                <a:latin typeface="Inconsolata-dz"/>
                <a:cs typeface="Inconsolata-dz"/>
              </a:rPr>
              <a:t> </a:t>
            </a:r>
            <a:r>
              <a:rPr lang="en-US" dirty="0" smtClean="0">
                <a:latin typeface="Inconsolata-dz"/>
                <a:cs typeface="Inconsolata-dz"/>
              </a:rPr>
              <a:t> old = </a:t>
            </a:r>
            <a:r>
              <a:rPr lang="en-US" dirty="0" err="1" smtClean="0">
                <a:latin typeface="Inconsolata-dz"/>
                <a:cs typeface="Inconsolata-dz"/>
              </a:rPr>
              <a:t>kvs</a:t>
            </a:r>
            <a:r>
              <a:rPr lang="en-US" dirty="0" smtClean="0">
                <a:latin typeface="Inconsolata-dz"/>
                <a:cs typeface="Inconsolata-dz"/>
              </a:rPr>
              <a:t>[x]</a:t>
            </a:r>
          </a:p>
          <a:p>
            <a:pPr marL="0" indent="0">
              <a:buNone/>
            </a:pPr>
            <a:r>
              <a:rPr lang="en-US" dirty="0">
                <a:latin typeface="Inconsolata-dz"/>
                <a:cs typeface="Inconsolata-dz"/>
              </a:rPr>
              <a:t> </a:t>
            </a:r>
            <a:r>
              <a:rPr lang="en-US" dirty="0" smtClean="0">
                <a:latin typeface="Inconsolata-dz"/>
                <a:cs typeface="Inconsolata-dz"/>
              </a:rPr>
              <a:t> </a:t>
            </a:r>
            <a:r>
              <a:rPr lang="en-US" dirty="0" err="1" smtClean="0">
                <a:latin typeface="Inconsolata-dz"/>
                <a:cs typeface="Inconsolata-dz"/>
              </a:rPr>
              <a:t>kvs.delete</a:t>
            </a:r>
            <a:r>
              <a:rPr lang="en-US" dirty="0" smtClean="0">
                <a:latin typeface="Inconsolata-dz"/>
                <a:cs typeface="Inconsolata-dz"/>
              </a:rPr>
              <a:t>(x)</a:t>
            </a:r>
          </a:p>
          <a:p>
            <a:pPr marL="0" indent="0">
              <a:buNone/>
            </a:pPr>
            <a:r>
              <a:rPr lang="en-US" dirty="0">
                <a:latin typeface="Inconsolata-dz"/>
                <a:cs typeface="Inconsolata-dz"/>
              </a:rPr>
              <a:t> </a:t>
            </a:r>
            <a:r>
              <a:rPr lang="en-US" dirty="0" smtClean="0">
                <a:latin typeface="Inconsolata-dz"/>
                <a:cs typeface="Inconsolata-dz"/>
              </a:rPr>
              <a:t> if old &gt; c</a:t>
            </a:r>
          </a:p>
          <a:p>
            <a:pPr marL="0" indent="0">
              <a:buNone/>
            </a:pPr>
            <a:r>
              <a:rPr lang="en-US" dirty="0">
                <a:latin typeface="Inconsolata-dz"/>
                <a:cs typeface="Inconsolata-dz"/>
              </a:rPr>
              <a:t> </a:t>
            </a:r>
            <a:r>
              <a:rPr lang="en-US" dirty="0" smtClean="0">
                <a:latin typeface="Inconsolata-dz"/>
                <a:cs typeface="Inconsolata-dz"/>
              </a:rPr>
              <a:t>   </a:t>
            </a:r>
            <a:r>
              <a:rPr lang="en-US" dirty="0" err="1" smtClean="0">
                <a:latin typeface="Inconsolata-dz"/>
                <a:cs typeface="Inconsolata-dz"/>
              </a:rPr>
              <a:t>kvs</a:t>
            </a:r>
            <a:r>
              <a:rPr lang="en-US" dirty="0" smtClean="0">
                <a:latin typeface="Inconsolata-dz"/>
                <a:cs typeface="Inconsolata-dz"/>
              </a:rPr>
              <a:t>[x] = old – c</a:t>
            </a:r>
          </a:p>
        </p:txBody>
      </p:sp>
      <p:sp>
        <p:nvSpPr>
          <p:cNvPr id="2" name="Title 1"/>
          <p:cNvSpPr>
            <a:spLocks noGrp="1"/>
          </p:cNvSpPr>
          <p:nvPr>
            <p:ph type="title"/>
          </p:nvPr>
        </p:nvSpPr>
        <p:spPr/>
        <p:txBody>
          <a:bodyPr>
            <a:normAutofit/>
          </a:bodyPr>
          <a:lstStyle/>
          <a:p>
            <a:r>
              <a:rPr lang="en-US" dirty="0" smtClean="0"/>
              <a:t>Design #1: Mutable State</a:t>
            </a:r>
            <a:endParaRPr lang="en-US" dirty="0"/>
          </a:p>
        </p:txBody>
      </p:sp>
      <p:sp>
        <p:nvSpPr>
          <p:cNvPr id="4" name="Text Placeholder 3"/>
          <p:cNvSpPr>
            <a:spLocks noGrp="1"/>
          </p:cNvSpPr>
          <p:nvPr>
            <p:ph type="body" idx="1"/>
          </p:nvPr>
        </p:nvSpPr>
        <p:spPr>
          <a:xfrm>
            <a:off x="457199" y="1535113"/>
            <a:ext cx="4357563" cy="639762"/>
          </a:xfrm>
        </p:spPr>
        <p:txBody>
          <a:bodyPr lIns="0"/>
          <a:lstStyle/>
          <a:p>
            <a:r>
              <a:rPr lang="en-US" sz="2800" dirty="0" smtClean="0"/>
              <a:t>Add(</a:t>
            </a:r>
            <a:r>
              <a:rPr lang="en-US" sz="2800" b="0" dirty="0" smtClean="0"/>
              <a:t>item x, count c</a:t>
            </a:r>
            <a:r>
              <a:rPr lang="en-US" sz="2800" dirty="0" smtClean="0"/>
              <a:t>)</a:t>
            </a:r>
            <a:r>
              <a:rPr lang="en-US" sz="2800" b="0" dirty="0" smtClean="0"/>
              <a:t>:</a:t>
            </a:r>
            <a:endParaRPr lang="en-US" sz="2800" dirty="0"/>
          </a:p>
        </p:txBody>
      </p:sp>
      <p:sp>
        <p:nvSpPr>
          <p:cNvPr id="3" name="Content Placeholder 2"/>
          <p:cNvSpPr>
            <a:spLocks noGrp="1"/>
          </p:cNvSpPr>
          <p:nvPr>
            <p:ph sz="half" idx="2"/>
          </p:nvPr>
        </p:nvSpPr>
        <p:spPr>
          <a:xfrm>
            <a:off x="457200" y="2235201"/>
            <a:ext cx="4040188" cy="2709862"/>
          </a:xfrm>
          <a:ln>
            <a:solidFill>
              <a:schemeClr val="tx1"/>
            </a:solidFill>
          </a:ln>
        </p:spPr>
        <p:txBody>
          <a:bodyPr>
            <a:normAutofit/>
          </a:bodyPr>
          <a:lstStyle/>
          <a:p>
            <a:pPr marL="0" indent="0">
              <a:buNone/>
            </a:pPr>
            <a:r>
              <a:rPr lang="en-US" dirty="0">
                <a:latin typeface="Inconsolata-dz"/>
                <a:cs typeface="Inconsolata-dz"/>
              </a:rPr>
              <a:t>i</a:t>
            </a:r>
            <a:r>
              <a:rPr lang="en-US" dirty="0" smtClean="0">
                <a:latin typeface="Inconsolata-dz"/>
                <a:cs typeface="Inconsolata-dz"/>
              </a:rPr>
              <a:t>f </a:t>
            </a:r>
            <a:r>
              <a:rPr lang="en-US" dirty="0" err="1" smtClean="0">
                <a:latin typeface="Inconsolata-dz"/>
                <a:cs typeface="Inconsolata-dz"/>
              </a:rPr>
              <a:t>kvs</a:t>
            </a:r>
            <a:r>
              <a:rPr lang="en-US" dirty="0" smtClean="0">
                <a:latin typeface="Inconsolata-dz"/>
                <a:cs typeface="Inconsolata-dz"/>
              </a:rPr>
              <a:t>[x] exists:</a:t>
            </a:r>
          </a:p>
          <a:p>
            <a:pPr marL="0" indent="0">
              <a:buNone/>
            </a:pPr>
            <a:r>
              <a:rPr lang="en-US" dirty="0">
                <a:latin typeface="Inconsolata-dz"/>
                <a:cs typeface="Inconsolata-dz"/>
              </a:rPr>
              <a:t> </a:t>
            </a:r>
            <a:r>
              <a:rPr lang="en-US" dirty="0" smtClean="0">
                <a:latin typeface="Inconsolata-dz"/>
                <a:cs typeface="Inconsolata-dz"/>
              </a:rPr>
              <a:t> old = </a:t>
            </a:r>
            <a:r>
              <a:rPr lang="en-US" dirty="0" err="1" smtClean="0">
                <a:latin typeface="Inconsolata-dz"/>
                <a:cs typeface="Inconsolata-dz"/>
              </a:rPr>
              <a:t>kvs</a:t>
            </a:r>
            <a:r>
              <a:rPr lang="en-US" dirty="0" smtClean="0">
                <a:latin typeface="Inconsolata-dz"/>
                <a:cs typeface="Inconsolata-dz"/>
              </a:rPr>
              <a:t>[x]</a:t>
            </a:r>
          </a:p>
          <a:p>
            <a:pPr marL="0" indent="0">
              <a:buNone/>
            </a:pPr>
            <a:r>
              <a:rPr lang="en-US" dirty="0">
                <a:latin typeface="Inconsolata-dz"/>
                <a:cs typeface="Inconsolata-dz"/>
              </a:rPr>
              <a:t> </a:t>
            </a:r>
            <a:r>
              <a:rPr lang="en-US" dirty="0" smtClean="0">
                <a:latin typeface="Inconsolata-dz"/>
                <a:cs typeface="Inconsolata-dz"/>
              </a:rPr>
              <a:t> </a:t>
            </a:r>
            <a:r>
              <a:rPr lang="en-US" dirty="0" err="1" smtClean="0">
                <a:latin typeface="Inconsolata-dz"/>
                <a:cs typeface="Inconsolata-dz"/>
              </a:rPr>
              <a:t>kvs.delete</a:t>
            </a:r>
            <a:r>
              <a:rPr lang="en-US" dirty="0" smtClean="0">
                <a:latin typeface="Inconsolata-dz"/>
                <a:cs typeface="Inconsolata-dz"/>
              </a:rPr>
              <a:t>(x)</a:t>
            </a:r>
          </a:p>
          <a:p>
            <a:pPr marL="0" indent="0">
              <a:buNone/>
            </a:pPr>
            <a:r>
              <a:rPr lang="en-US" dirty="0" smtClean="0">
                <a:latin typeface="Inconsolata-dz"/>
                <a:cs typeface="Inconsolata-dz"/>
              </a:rPr>
              <a:t>else</a:t>
            </a:r>
          </a:p>
          <a:p>
            <a:pPr marL="0" indent="0">
              <a:buNone/>
            </a:pPr>
            <a:r>
              <a:rPr lang="en-US" dirty="0" smtClean="0">
                <a:latin typeface="Inconsolata-dz"/>
                <a:cs typeface="Inconsolata-dz"/>
              </a:rPr>
              <a:t>  old = 0</a:t>
            </a:r>
            <a:endParaRPr lang="en-US" dirty="0">
              <a:latin typeface="Inconsolata-dz"/>
              <a:cs typeface="Inconsolata-dz"/>
            </a:endParaRPr>
          </a:p>
          <a:p>
            <a:pPr marL="0" indent="0">
              <a:buNone/>
            </a:pPr>
            <a:r>
              <a:rPr lang="en-US" dirty="0" err="1" smtClean="0">
                <a:latin typeface="Inconsolata-dz"/>
                <a:cs typeface="Inconsolata-dz"/>
              </a:rPr>
              <a:t>kvs</a:t>
            </a:r>
            <a:r>
              <a:rPr lang="en-US" dirty="0" smtClean="0">
                <a:latin typeface="Inconsolata-dz"/>
                <a:cs typeface="Inconsolata-dz"/>
              </a:rPr>
              <a:t>[x] = old + c</a:t>
            </a:r>
            <a:endParaRPr lang="en-US" dirty="0">
              <a:latin typeface="Inconsolata-dz"/>
              <a:cs typeface="Inconsolata-dz"/>
            </a:endParaRPr>
          </a:p>
        </p:txBody>
      </p:sp>
      <p:sp>
        <p:nvSpPr>
          <p:cNvPr id="5" name="Text Placeholder 4"/>
          <p:cNvSpPr>
            <a:spLocks noGrp="1"/>
          </p:cNvSpPr>
          <p:nvPr>
            <p:ph type="body" sz="quarter" idx="3"/>
          </p:nvPr>
        </p:nvSpPr>
        <p:spPr>
          <a:xfrm>
            <a:off x="4645025" y="1535113"/>
            <a:ext cx="4359275" cy="639762"/>
          </a:xfrm>
        </p:spPr>
        <p:txBody>
          <a:bodyPr lIns="0">
            <a:noAutofit/>
          </a:bodyPr>
          <a:lstStyle/>
          <a:p>
            <a:r>
              <a:rPr lang="en-US" sz="2800" dirty="0" smtClean="0"/>
              <a:t>Remove(</a:t>
            </a:r>
            <a:r>
              <a:rPr lang="en-US" sz="2800" b="0" dirty="0" smtClean="0"/>
              <a:t>item x, count c</a:t>
            </a:r>
            <a:r>
              <a:rPr lang="en-US" sz="2800" dirty="0" smtClean="0"/>
              <a:t>):</a:t>
            </a:r>
            <a:endParaRPr lang="en-US" sz="2800" dirty="0"/>
          </a:p>
        </p:txBody>
      </p:sp>
      <p:sp>
        <p:nvSpPr>
          <p:cNvPr id="7" name="TextBox 6"/>
          <p:cNvSpPr txBox="1"/>
          <p:nvPr/>
        </p:nvSpPr>
        <p:spPr>
          <a:xfrm>
            <a:off x="3049761" y="5511800"/>
            <a:ext cx="3388364" cy="584776"/>
          </a:xfrm>
          <a:prstGeom prst="rect">
            <a:avLst/>
          </a:prstGeom>
          <a:noFill/>
        </p:spPr>
        <p:txBody>
          <a:bodyPr wrap="none" rtlCol="0">
            <a:spAutoFit/>
          </a:bodyPr>
          <a:lstStyle/>
          <a:p>
            <a:r>
              <a:rPr lang="en-US" sz="3200" b="1" dirty="0" smtClean="0">
                <a:solidFill>
                  <a:srgbClr val="FF0000"/>
                </a:solidFill>
                <a:latin typeface="Raleway"/>
                <a:cs typeface="Raleway"/>
              </a:rPr>
              <a:t>Non-monotonic!</a:t>
            </a:r>
            <a:endParaRPr lang="en-US" sz="3200" b="1" dirty="0">
              <a:solidFill>
                <a:srgbClr val="FF0000"/>
              </a:solidFill>
              <a:latin typeface="Raleway"/>
              <a:cs typeface="Raleway"/>
            </a:endParaRPr>
          </a:p>
        </p:txBody>
      </p:sp>
      <p:cxnSp>
        <p:nvCxnSpPr>
          <p:cNvPr id="8" name="Straight Arrow Connector 7"/>
          <p:cNvCxnSpPr>
            <a:stCxn id="7" idx="0"/>
          </p:cNvCxnSpPr>
          <p:nvPr/>
        </p:nvCxnSpPr>
        <p:spPr>
          <a:xfrm flipH="1" flipV="1">
            <a:off x="2235200" y="3581400"/>
            <a:ext cx="2508743" cy="1930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 idx="0"/>
          </p:cNvCxnSpPr>
          <p:nvPr/>
        </p:nvCxnSpPr>
        <p:spPr>
          <a:xfrm flipV="1">
            <a:off x="4743943" y="3581400"/>
            <a:ext cx="1021857" cy="1930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3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build="p" animBg="1"/>
      <p:bldP spid="5" grpId="0" build="p"/>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04" y="1930400"/>
            <a:ext cx="8256993" cy="3441699"/>
          </a:xfrm>
          <a:prstGeom prst="rect">
            <a:avLst/>
          </a:prstGeom>
        </p:spPr>
      </p:pic>
      <p:sp>
        <p:nvSpPr>
          <p:cNvPr id="8" name="Title 7"/>
          <p:cNvSpPr>
            <a:spLocks noGrp="1"/>
          </p:cNvSpPr>
          <p:nvPr>
            <p:ph type="title"/>
          </p:nvPr>
        </p:nvSpPr>
        <p:spPr/>
        <p:txBody>
          <a:bodyPr/>
          <a:lstStyle/>
          <a:p>
            <a:r>
              <a:rPr lang="en-US" dirty="0" smtClean="0"/>
              <a:t>CALM Analysis</a:t>
            </a:r>
            <a:endParaRPr lang="en-US" dirty="0"/>
          </a:p>
        </p:txBody>
      </p:sp>
      <p:sp>
        <p:nvSpPr>
          <p:cNvPr id="11" name="TextBox 10"/>
          <p:cNvSpPr txBox="1"/>
          <p:nvPr/>
        </p:nvSpPr>
        <p:spPr>
          <a:xfrm>
            <a:off x="443504" y="5181600"/>
            <a:ext cx="3826689" cy="1384995"/>
          </a:xfrm>
          <a:prstGeom prst="rect">
            <a:avLst/>
          </a:prstGeom>
          <a:noFill/>
          <a:ln>
            <a:solidFill>
              <a:schemeClr val="tx1"/>
            </a:solidFill>
          </a:ln>
        </p:spPr>
        <p:txBody>
          <a:bodyPr wrap="none" rtlCol="0">
            <a:spAutoFit/>
          </a:bodyPr>
          <a:lstStyle/>
          <a:p>
            <a:r>
              <a:rPr lang="en-US" sz="2800" b="1" dirty="0" smtClean="0">
                <a:latin typeface="Raleway"/>
                <a:cs typeface="Raleway"/>
              </a:rPr>
              <a:t>Conclusion:</a:t>
            </a:r>
          </a:p>
          <a:p>
            <a:r>
              <a:rPr lang="en-US" sz="2800" dirty="0" smtClean="0">
                <a:latin typeface="Raleway"/>
                <a:cs typeface="Raleway"/>
              </a:rPr>
              <a:t>Every operation might</a:t>
            </a:r>
          </a:p>
          <a:p>
            <a:r>
              <a:rPr lang="en-US" sz="2800" dirty="0" smtClean="0">
                <a:latin typeface="Raleway"/>
                <a:cs typeface="Raleway"/>
              </a:rPr>
              <a:t>require coordination!</a:t>
            </a:r>
            <a:endParaRPr lang="en-US" sz="2800" dirty="0">
              <a:latin typeface="Raleway"/>
              <a:cs typeface="Raleway"/>
            </a:endParaRPr>
          </a:p>
        </p:txBody>
      </p:sp>
      <p:sp>
        <p:nvSpPr>
          <p:cNvPr id="5" name="TextBox 4"/>
          <p:cNvSpPr txBox="1"/>
          <p:nvPr/>
        </p:nvSpPr>
        <p:spPr>
          <a:xfrm>
            <a:off x="6135861" y="1519238"/>
            <a:ext cx="3008139" cy="523220"/>
          </a:xfrm>
          <a:prstGeom prst="rect">
            <a:avLst/>
          </a:prstGeom>
          <a:noFill/>
        </p:spPr>
        <p:txBody>
          <a:bodyPr wrap="square" rtlCol="0">
            <a:spAutoFit/>
          </a:bodyPr>
          <a:lstStyle/>
          <a:p>
            <a:r>
              <a:rPr lang="en-US" sz="2800" b="1" dirty="0" smtClean="0">
                <a:solidFill>
                  <a:srgbClr val="FF0000"/>
                </a:solidFill>
                <a:latin typeface="Raleway"/>
                <a:cs typeface="Raleway"/>
              </a:rPr>
              <a:t>Non-monotonic!</a:t>
            </a:r>
            <a:endParaRPr lang="en-US" sz="2800" b="1" dirty="0">
              <a:solidFill>
                <a:srgbClr val="FF0000"/>
              </a:solidFill>
              <a:latin typeface="Raleway"/>
              <a:cs typeface="Raleway"/>
            </a:endParaRPr>
          </a:p>
        </p:txBody>
      </p:sp>
      <p:cxnSp>
        <p:nvCxnSpPr>
          <p:cNvPr id="3" name="Straight Arrow Connector 2"/>
          <p:cNvCxnSpPr/>
          <p:nvPr/>
        </p:nvCxnSpPr>
        <p:spPr>
          <a:xfrm flipH="1">
            <a:off x="6629401" y="2042458"/>
            <a:ext cx="761999" cy="878542"/>
          </a:xfrm>
          <a:prstGeom prst="straightConnector1">
            <a:avLst/>
          </a:prstGeom>
          <a:ln>
            <a:solidFill>
              <a:srgbClr val="FF6600"/>
            </a:solidFill>
            <a:prstDash val="sys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45025" y="2298701"/>
            <a:ext cx="4041775" cy="369332"/>
          </a:xfrm>
          <a:prstGeom prst="rect">
            <a:avLst/>
          </a:prstGeom>
          <a:solidFill>
            <a:srgbClr val="FFFF00"/>
          </a:solidFill>
        </p:spPr>
        <p:txBody>
          <a:bodyPr wrap="square" rtlCol="0">
            <a:spAutoFit/>
          </a:bodyPr>
          <a:lstStyle/>
          <a:p>
            <a:endParaRPr lang="en-US" dirty="0"/>
          </a:p>
        </p:txBody>
      </p:sp>
      <p:sp>
        <p:nvSpPr>
          <p:cNvPr id="6" name="Content Placeholder 5"/>
          <p:cNvSpPr>
            <a:spLocks noGrp="1"/>
          </p:cNvSpPr>
          <p:nvPr>
            <p:ph sz="quarter" idx="4"/>
          </p:nvPr>
        </p:nvSpPr>
        <p:spPr>
          <a:xfrm>
            <a:off x="4645025" y="2235201"/>
            <a:ext cx="4041775" cy="2709862"/>
          </a:xfrm>
          <a:ln>
            <a:solidFill>
              <a:schemeClr val="tx1"/>
            </a:solidFill>
          </a:ln>
        </p:spPr>
        <p:txBody>
          <a:bodyPr>
            <a:normAutofit/>
          </a:bodyPr>
          <a:lstStyle/>
          <a:p>
            <a:pPr marL="0" indent="0">
              <a:buNone/>
            </a:pPr>
            <a:r>
              <a:rPr lang="en-US" dirty="0">
                <a:latin typeface="Inconsolata-dz"/>
                <a:cs typeface="Inconsolata-dz"/>
              </a:rPr>
              <a:t>i</a:t>
            </a:r>
            <a:r>
              <a:rPr lang="en-US" dirty="0" smtClean="0">
                <a:latin typeface="Inconsolata-dz"/>
                <a:cs typeface="Inconsolata-dz"/>
              </a:rPr>
              <a:t>f </a:t>
            </a:r>
            <a:r>
              <a:rPr lang="en-US" dirty="0" err="1" smtClean="0">
                <a:latin typeface="Inconsolata-dz"/>
                <a:cs typeface="Inconsolata-dz"/>
              </a:rPr>
              <a:t>kvs</a:t>
            </a:r>
            <a:r>
              <a:rPr lang="en-US" dirty="0" smtClean="0">
                <a:latin typeface="Inconsolata-dz"/>
                <a:cs typeface="Inconsolata-dz"/>
              </a:rPr>
              <a:t>[x] exists:</a:t>
            </a:r>
          </a:p>
          <a:p>
            <a:pPr marL="0" indent="0">
              <a:buNone/>
            </a:pPr>
            <a:r>
              <a:rPr lang="en-US" dirty="0">
                <a:latin typeface="Inconsolata-dz"/>
                <a:cs typeface="Inconsolata-dz"/>
              </a:rPr>
              <a:t> </a:t>
            </a:r>
            <a:r>
              <a:rPr lang="en-US" dirty="0" smtClean="0">
                <a:latin typeface="Inconsolata-dz"/>
                <a:cs typeface="Inconsolata-dz"/>
              </a:rPr>
              <a:t> old = </a:t>
            </a:r>
            <a:r>
              <a:rPr lang="en-US" dirty="0" err="1" smtClean="0">
                <a:latin typeface="Inconsolata-dz"/>
                <a:cs typeface="Inconsolata-dz"/>
              </a:rPr>
              <a:t>kvs</a:t>
            </a:r>
            <a:r>
              <a:rPr lang="en-US" dirty="0" smtClean="0">
                <a:latin typeface="Inconsolata-dz"/>
                <a:cs typeface="Inconsolata-dz"/>
              </a:rPr>
              <a:t>[x]</a:t>
            </a:r>
          </a:p>
          <a:p>
            <a:pPr marL="0" indent="0">
              <a:buNone/>
            </a:pPr>
            <a:r>
              <a:rPr lang="en-US" dirty="0">
                <a:latin typeface="Inconsolata-dz"/>
                <a:cs typeface="Inconsolata-dz"/>
              </a:rPr>
              <a:t> </a:t>
            </a:r>
            <a:r>
              <a:rPr lang="en-US" dirty="0" smtClean="0">
                <a:latin typeface="Inconsolata-dz"/>
                <a:cs typeface="Inconsolata-dz"/>
              </a:rPr>
              <a:t> </a:t>
            </a:r>
            <a:r>
              <a:rPr lang="en-US" dirty="0" err="1" smtClean="0">
                <a:latin typeface="Inconsolata-dz"/>
                <a:cs typeface="Inconsolata-dz"/>
              </a:rPr>
              <a:t>kvs.delete</a:t>
            </a:r>
            <a:r>
              <a:rPr lang="en-US" dirty="0" smtClean="0">
                <a:latin typeface="Inconsolata-dz"/>
                <a:cs typeface="Inconsolata-dz"/>
              </a:rPr>
              <a:t>(x)</a:t>
            </a:r>
          </a:p>
          <a:p>
            <a:pPr marL="0" indent="0">
              <a:buNone/>
            </a:pPr>
            <a:r>
              <a:rPr lang="en-US" dirty="0">
                <a:latin typeface="Inconsolata-dz"/>
                <a:cs typeface="Inconsolata-dz"/>
              </a:rPr>
              <a:t> </a:t>
            </a:r>
            <a:r>
              <a:rPr lang="en-US" dirty="0" smtClean="0">
                <a:latin typeface="Inconsolata-dz"/>
                <a:cs typeface="Inconsolata-dz"/>
              </a:rPr>
              <a:t> if old &gt; c</a:t>
            </a:r>
          </a:p>
          <a:p>
            <a:pPr marL="0" indent="0">
              <a:buNone/>
            </a:pPr>
            <a:r>
              <a:rPr lang="en-US" dirty="0">
                <a:latin typeface="Inconsolata-dz"/>
                <a:cs typeface="Inconsolata-dz"/>
              </a:rPr>
              <a:t> </a:t>
            </a:r>
            <a:r>
              <a:rPr lang="en-US" dirty="0" smtClean="0">
                <a:latin typeface="Inconsolata-dz"/>
                <a:cs typeface="Inconsolata-dz"/>
              </a:rPr>
              <a:t>   </a:t>
            </a:r>
            <a:r>
              <a:rPr lang="en-US" dirty="0" err="1" smtClean="0">
                <a:latin typeface="Inconsolata-dz"/>
                <a:cs typeface="Inconsolata-dz"/>
              </a:rPr>
              <a:t>kvs</a:t>
            </a:r>
            <a:r>
              <a:rPr lang="en-US" dirty="0" smtClean="0">
                <a:latin typeface="Inconsolata-dz"/>
                <a:cs typeface="Inconsolata-dz"/>
              </a:rPr>
              <a:t>[x] = old – c</a:t>
            </a:r>
          </a:p>
        </p:txBody>
      </p:sp>
      <p:sp>
        <p:nvSpPr>
          <p:cNvPr id="2" name="Title 1"/>
          <p:cNvSpPr>
            <a:spLocks noGrp="1"/>
          </p:cNvSpPr>
          <p:nvPr>
            <p:ph type="title"/>
          </p:nvPr>
        </p:nvSpPr>
        <p:spPr/>
        <p:txBody>
          <a:bodyPr>
            <a:normAutofit/>
          </a:bodyPr>
          <a:lstStyle/>
          <a:p>
            <a:r>
              <a:rPr lang="en-US" dirty="0" smtClean="0"/>
              <a:t>Subtle Bug</a:t>
            </a:r>
            <a:endParaRPr lang="en-US" dirty="0"/>
          </a:p>
        </p:txBody>
      </p:sp>
      <p:sp>
        <p:nvSpPr>
          <p:cNvPr id="4" name="Text Placeholder 3"/>
          <p:cNvSpPr>
            <a:spLocks noGrp="1"/>
          </p:cNvSpPr>
          <p:nvPr>
            <p:ph type="body" idx="1"/>
          </p:nvPr>
        </p:nvSpPr>
        <p:spPr>
          <a:xfrm>
            <a:off x="457199" y="1535113"/>
            <a:ext cx="4357563" cy="639762"/>
          </a:xfrm>
        </p:spPr>
        <p:txBody>
          <a:bodyPr lIns="0"/>
          <a:lstStyle/>
          <a:p>
            <a:r>
              <a:rPr lang="en-US" sz="2800" dirty="0" smtClean="0"/>
              <a:t>Add(</a:t>
            </a:r>
            <a:r>
              <a:rPr lang="en-US" sz="2800" b="0" dirty="0" smtClean="0"/>
              <a:t>item x, count c</a:t>
            </a:r>
            <a:r>
              <a:rPr lang="en-US" sz="2800" dirty="0" smtClean="0"/>
              <a:t>)</a:t>
            </a:r>
            <a:r>
              <a:rPr lang="en-US" sz="2800" b="0" dirty="0" smtClean="0"/>
              <a:t>:</a:t>
            </a:r>
            <a:endParaRPr lang="en-US" sz="2800" dirty="0"/>
          </a:p>
        </p:txBody>
      </p:sp>
      <p:sp>
        <p:nvSpPr>
          <p:cNvPr id="3" name="Content Placeholder 2"/>
          <p:cNvSpPr>
            <a:spLocks noGrp="1"/>
          </p:cNvSpPr>
          <p:nvPr>
            <p:ph sz="half" idx="2"/>
          </p:nvPr>
        </p:nvSpPr>
        <p:spPr>
          <a:xfrm>
            <a:off x="457200" y="2235201"/>
            <a:ext cx="4040188" cy="2709862"/>
          </a:xfrm>
          <a:ln>
            <a:solidFill>
              <a:schemeClr val="tx1"/>
            </a:solidFill>
          </a:ln>
        </p:spPr>
        <p:txBody>
          <a:bodyPr>
            <a:normAutofit/>
          </a:bodyPr>
          <a:lstStyle/>
          <a:p>
            <a:pPr marL="0" indent="0">
              <a:buNone/>
            </a:pPr>
            <a:r>
              <a:rPr lang="en-US" dirty="0">
                <a:latin typeface="Inconsolata-dz"/>
                <a:cs typeface="Inconsolata-dz"/>
              </a:rPr>
              <a:t>i</a:t>
            </a:r>
            <a:r>
              <a:rPr lang="en-US" dirty="0" smtClean="0">
                <a:latin typeface="Inconsolata-dz"/>
                <a:cs typeface="Inconsolata-dz"/>
              </a:rPr>
              <a:t>f </a:t>
            </a:r>
            <a:r>
              <a:rPr lang="en-US" dirty="0" err="1" smtClean="0">
                <a:latin typeface="Inconsolata-dz"/>
                <a:cs typeface="Inconsolata-dz"/>
              </a:rPr>
              <a:t>kvs</a:t>
            </a:r>
            <a:r>
              <a:rPr lang="en-US" dirty="0" smtClean="0">
                <a:latin typeface="Inconsolata-dz"/>
                <a:cs typeface="Inconsolata-dz"/>
              </a:rPr>
              <a:t>[x] exists:</a:t>
            </a:r>
          </a:p>
          <a:p>
            <a:pPr marL="0" indent="0">
              <a:buNone/>
            </a:pPr>
            <a:r>
              <a:rPr lang="en-US" dirty="0">
                <a:latin typeface="Inconsolata-dz"/>
                <a:cs typeface="Inconsolata-dz"/>
              </a:rPr>
              <a:t> </a:t>
            </a:r>
            <a:r>
              <a:rPr lang="en-US" dirty="0" smtClean="0">
                <a:latin typeface="Inconsolata-dz"/>
                <a:cs typeface="Inconsolata-dz"/>
              </a:rPr>
              <a:t> old = </a:t>
            </a:r>
            <a:r>
              <a:rPr lang="en-US" dirty="0" err="1" smtClean="0">
                <a:latin typeface="Inconsolata-dz"/>
                <a:cs typeface="Inconsolata-dz"/>
              </a:rPr>
              <a:t>kvs</a:t>
            </a:r>
            <a:r>
              <a:rPr lang="en-US" dirty="0" smtClean="0">
                <a:latin typeface="Inconsolata-dz"/>
                <a:cs typeface="Inconsolata-dz"/>
              </a:rPr>
              <a:t>[x]</a:t>
            </a:r>
          </a:p>
          <a:p>
            <a:pPr marL="0" indent="0">
              <a:buNone/>
            </a:pPr>
            <a:r>
              <a:rPr lang="en-US" dirty="0">
                <a:latin typeface="Inconsolata-dz"/>
                <a:cs typeface="Inconsolata-dz"/>
              </a:rPr>
              <a:t> </a:t>
            </a:r>
            <a:r>
              <a:rPr lang="en-US" dirty="0" smtClean="0">
                <a:latin typeface="Inconsolata-dz"/>
                <a:cs typeface="Inconsolata-dz"/>
              </a:rPr>
              <a:t> </a:t>
            </a:r>
            <a:r>
              <a:rPr lang="en-US" dirty="0" err="1" smtClean="0">
                <a:latin typeface="Inconsolata-dz"/>
                <a:cs typeface="Inconsolata-dz"/>
              </a:rPr>
              <a:t>kvs.delete</a:t>
            </a:r>
            <a:r>
              <a:rPr lang="en-US" dirty="0" smtClean="0">
                <a:latin typeface="Inconsolata-dz"/>
                <a:cs typeface="Inconsolata-dz"/>
              </a:rPr>
              <a:t>(x)</a:t>
            </a:r>
          </a:p>
          <a:p>
            <a:pPr marL="0" indent="0">
              <a:buNone/>
            </a:pPr>
            <a:r>
              <a:rPr lang="en-US" dirty="0" smtClean="0">
                <a:latin typeface="Inconsolata-dz"/>
                <a:cs typeface="Inconsolata-dz"/>
              </a:rPr>
              <a:t>else</a:t>
            </a:r>
          </a:p>
          <a:p>
            <a:pPr marL="0" indent="0">
              <a:buNone/>
            </a:pPr>
            <a:r>
              <a:rPr lang="en-US" dirty="0" smtClean="0">
                <a:latin typeface="Inconsolata-dz"/>
                <a:cs typeface="Inconsolata-dz"/>
              </a:rPr>
              <a:t>  old = 0</a:t>
            </a:r>
            <a:endParaRPr lang="en-US" dirty="0">
              <a:latin typeface="Inconsolata-dz"/>
              <a:cs typeface="Inconsolata-dz"/>
            </a:endParaRPr>
          </a:p>
          <a:p>
            <a:pPr marL="0" indent="0">
              <a:buNone/>
            </a:pPr>
            <a:r>
              <a:rPr lang="en-US" dirty="0" err="1" smtClean="0">
                <a:latin typeface="Inconsolata-dz"/>
                <a:cs typeface="Inconsolata-dz"/>
              </a:rPr>
              <a:t>kvs</a:t>
            </a:r>
            <a:r>
              <a:rPr lang="en-US" dirty="0" smtClean="0">
                <a:latin typeface="Inconsolata-dz"/>
                <a:cs typeface="Inconsolata-dz"/>
              </a:rPr>
              <a:t>[x] = old + c</a:t>
            </a:r>
            <a:endParaRPr lang="en-US" dirty="0">
              <a:latin typeface="Inconsolata-dz"/>
              <a:cs typeface="Inconsolata-dz"/>
            </a:endParaRPr>
          </a:p>
        </p:txBody>
      </p:sp>
      <p:sp>
        <p:nvSpPr>
          <p:cNvPr id="5" name="Text Placeholder 4"/>
          <p:cNvSpPr>
            <a:spLocks noGrp="1"/>
          </p:cNvSpPr>
          <p:nvPr>
            <p:ph type="body" sz="quarter" idx="3"/>
          </p:nvPr>
        </p:nvSpPr>
        <p:spPr>
          <a:xfrm>
            <a:off x="4645025" y="1535113"/>
            <a:ext cx="4359275" cy="639762"/>
          </a:xfrm>
        </p:spPr>
        <p:txBody>
          <a:bodyPr lIns="0">
            <a:noAutofit/>
          </a:bodyPr>
          <a:lstStyle/>
          <a:p>
            <a:r>
              <a:rPr lang="en-US" sz="2800" dirty="0" smtClean="0"/>
              <a:t>Remove(</a:t>
            </a:r>
            <a:r>
              <a:rPr lang="en-US" sz="2800" b="0" dirty="0" smtClean="0"/>
              <a:t>item x, count c</a:t>
            </a:r>
            <a:r>
              <a:rPr lang="en-US" sz="2800" dirty="0" smtClean="0"/>
              <a:t>):</a:t>
            </a:r>
            <a:endParaRPr lang="en-US" sz="2800" dirty="0"/>
          </a:p>
        </p:txBody>
      </p:sp>
      <p:sp>
        <p:nvSpPr>
          <p:cNvPr id="11" name="TextBox 10"/>
          <p:cNvSpPr txBox="1"/>
          <p:nvPr/>
        </p:nvSpPr>
        <p:spPr>
          <a:xfrm>
            <a:off x="3049761" y="5398533"/>
            <a:ext cx="3200425" cy="1077218"/>
          </a:xfrm>
          <a:prstGeom prst="rect">
            <a:avLst/>
          </a:prstGeom>
          <a:noFill/>
        </p:spPr>
        <p:txBody>
          <a:bodyPr wrap="none" rtlCol="0">
            <a:spAutoFit/>
          </a:bodyPr>
          <a:lstStyle/>
          <a:p>
            <a:r>
              <a:rPr lang="en-US" sz="3200" b="1" dirty="0" smtClean="0">
                <a:solidFill>
                  <a:srgbClr val="FF0000"/>
                </a:solidFill>
                <a:latin typeface="Raleway"/>
                <a:cs typeface="Raleway"/>
              </a:rPr>
              <a:t>What if remove</a:t>
            </a:r>
            <a:br>
              <a:rPr lang="en-US" sz="3200" b="1" dirty="0" smtClean="0">
                <a:solidFill>
                  <a:srgbClr val="FF0000"/>
                </a:solidFill>
                <a:latin typeface="Raleway"/>
                <a:cs typeface="Raleway"/>
              </a:rPr>
            </a:br>
            <a:r>
              <a:rPr lang="en-US" sz="3200" b="1" dirty="0" smtClean="0">
                <a:solidFill>
                  <a:srgbClr val="FF0000"/>
                </a:solidFill>
                <a:latin typeface="Raleway"/>
                <a:cs typeface="Raleway"/>
              </a:rPr>
              <a:t>before add?</a:t>
            </a:r>
            <a:endParaRPr lang="en-US" sz="3200" b="1" dirty="0">
              <a:solidFill>
                <a:srgbClr val="FF0000"/>
              </a:solidFill>
              <a:latin typeface="Raleway"/>
              <a:cs typeface="Raleway"/>
            </a:endParaRPr>
          </a:p>
        </p:txBody>
      </p:sp>
      <p:cxnSp>
        <p:nvCxnSpPr>
          <p:cNvPr id="12" name="Straight Arrow Connector 11"/>
          <p:cNvCxnSpPr>
            <a:stCxn id="11" idx="0"/>
          </p:cNvCxnSpPr>
          <p:nvPr/>
        </p:nvCxnSpPr>
        <p:spPr>
          <a:xfrm flipV="1">
            <a:off x="4649974" y="2668033"/>
            <a:ext cx="430030" cy="273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7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#2: “Disorderly”</a:t>
            </a:r>
          </a:p>
        </p:txBody>
      </p:sp>
      <p:sp>
        <p:nvSpPr>
          <p:cNvPr id="4" name="Text Placeholder 3"/>
          <p:cNvSpPr>
            <a:spLocks noGrp="1"/>
          </p:cNvSpPr>
          <p:nvPr>
            <p:ph type="body" idx="1"/>
          </p:nvPr>
        </p:nvSpPr>
        <p:spPr>
          <a:xfrm>
            <a:off x="457200" y="1535113"/>
            <a:ext cx="4040188" cy="522287"/>
          </a:xfrm>
        </p:spPr>
        <p:txBody>
          <a:bodyPr>
            <a:normAutofit/>
          </a:bodyPr>
          <a:lstStyle/>
          <a:p>
            <a:r>
              <a:rPr lang="en-US" dirty="0" smtClean="0"/>
              <a:t>Add(</a:t>
            </a:r>
            <a:r>
              <a:rPr lang="en-US" b="0" dirty="0" smtClean="0"/>
              <a:t>item x, count c</a:t>
            </a:r>
            <a:r>
              <a:rPr lang="en-US" dirty="0" smtClean="0"/>
              <a:t>)</a:t>
            </a:r>
            <a:r>
              <a:rPr lang="en-US" b="0" dirty="0" smtClean="0"/>
              <a:t>:</a:t>
            </a:r>
            <a:endParaRPr lang="en-US" dirty="0"/>
          </a:p>
        </p:txBody>
      </p:sp>
      <p:sp>
        <p:nvSpPr>
          <p:cNvPr id="3" name="Content Placeholder 2"/>
          <p:cNvSpPr>
            <a:spLocks noGrp="1"/>
          </p:cNvSpPr>
          <p:nvPr>
            <p:ph sz="half" idx="2"/>
          </p:nvPr>
        </p:nvSpPr>
        <p:spPr>
          <a:xfrm>
            <a:off x="457200" y="2174875"/>
            <a:ext cx="4040188" cy="504825"/>
          </a:xfrm>
          <a:ln>
            <a:solidFill>
              <a:schemeClr val="tx1"/>
            </a:solidFill>
          </a:ln>
        </p:spPr>
        <p:txBody>
          <a:bodyPr>
            <a:normAutofit/>
          </a:bodyPr>
          <a:lstStyle/>
          <a:p>
            <a:pPr marL="0" indent="0">
              <a:buNone/>
            </a:pPr>
            <a:r>
              <a:rPr lang="en-US" dirty="0" smtClean="0">
                <a:latin typeface="Inconsolata-dz"/>
                <a:cs typeface="Inconsolata-dz"/>
              </a:rPr>
              <a:t>Append </a:t>
            </a:r>
            <a:r>
              <a:rPr lang="en-US" dirty="0" err="1" smtClean="0">
                <a:latin typeface="Inconsolata-dz"/>
                <a:cs typeface="Inconsolata-dz"/>
              </a:rPr>
              <a:t>x,c</a:t>
            </a:r>
            <a:r>
              <a:rPr lang="en-US" dirty="0" smtClean="0">
                <a:latin typeface="Inconsolata-dz"/>
                <a:cs typeface="Inconsolata-dz"/>
              </a:rPr>
              <a:t> to </a:t>
            </a:r>
            <a:r>
              <a:rPr lang="en-US" dirty="0" err="1" smtClean="0">
                <a:latin typeface="Inconsolata-dz"/>
                <a:cs typeface="Inconsolata-dz"/>
              </a:rPr>
              <a:t>add_log</a:t>
            </a:r>
            <a:endParaRPr lang="en-US" dirty="0">
              <a:latin typeface="Inconsolata-dz"/>
              <a:cs typeface="Inconsolata-dz"/>
            </a:endParaRPr>
          </a:p>
        </p:txBody>
      </p:sp>
      <p:sp>
        <p:nvSpPr>
          <p:cNvPr id="5" name="Text Placeholder 4"/>
          <p:cNvSpPr>
            <a:spLocks noGrp="1"/>
          </p:cNvSpPr>
          <p:nvPr>
            <p:ph type="body" sz="quarter" idx="3"/>
          </p:nvPr>
        </p:nvSpPr>
        <p:spPr>
          <a:xfrm>
            <a:off x="457200" y="2944813"/>
            <a:ext cx="4041775" cy="639762"/>
          </a:xfrm>
        </p:spPr>
        <p:txBody>
          <a:bodyPr/>
          <a:lstStyle/>
          <a:p>
            <a:r>
              <a:rPr lang="en-US" dirty="0" smtClean="0"/>
              <a:t>Remove(</a:t>
            </a:r>
            <a:r>
              <a:rPr lang="en-US" b="0" dirty="0" smtClean="0"/>
              <a:t>item x, count c</a:t>
            </a:r>
            <a:r>
              <a:rPr lang="en-US" dirty="0" smtClean="0"/>
              <a:t>):</a:t>
            </a:r>
            <a:endParaRPr lang="en-US" dirty="0"/>
          </a:p>
        </p:txBody>
      </p:sp>
      <p:sp>
        <p:nvSpPr>
          <p:cNvPr id="6" name="Content Placeholder 5"/>
          <p:cNvSpPr>
            <a:spLocks noGrp="1"/>
          </p:cNvSpPr>
          <p:nvPr>
            <p:ph sz="quarter" idx="4"/>
          </p:nvPr>
        </p:nvSpPr>
        <p:spPr>
          <a:xfrm>
            <a:off x="457200" y="3771899"/>
            <a:ext cx="4041775" cy="457201"/>
          </a:xfrm>
          <a:ln>
            <a:solidFill>
              <a:schemeClr val="tx1"/>
            </a:solidFill>
          </a:ln>
        </p:spPr>
        <p:txBody>
          <a:bodyPr/>
          <a:lstStyle/>
          <a:p>
            <a:pPr marL="0" indent="0">
              <a:buNone/>
            </a:pPr>
            <a:r>
              <a:rPr lang="en-US" dirty="0" smtClean="0">
                <a:latin typeface="Inconsolata-dz"/>
                <a:cs typeface="Inconsolata-dz"/>
              </a:rPr>
              <a:t>Append </a:t>
            </a:r>
            <a:r>
              <a:rPr lang="en-US" dirty="0" err="1" smtClean="0">
                <a:latin typeface="Inconsolata-dz"/>
                <a:cs typeface="Inconsolata-dz"/>
              </a:rPr>
              <a:t>x,c</a:t>
            </a:r>
            <a:r>
              <a:rPr lang="en-US" dirty="0" smtClean="0">
                <a:latin typeface="Inconsolata-dz"/>
                <a:cs typeface="Inconsolata-dz"/>
              </a:rPr>
              <a:t> to </a:t>
            </a:r>
            <a:r>
              <a:rPr lang="en-US" dirty="0" err="1" smtClean="0">
                <a:latin typeface="Inconsolata-dz"/>
                <a:cs typeface="Inconsolata-dz"/>
              </a:rPr>
              <a:t>del_log</a:t>
            </a:r>
            <a:endParaRPr lang="en-US" dirty="0">
              <a:latin typeface="Inconsolata-dz"/>
              <a:cs typeface="Inconsolata-dz"/>
            </a:endParaRPr>
          </a:p>
        </p:txBody>
      </p:sp>
      <p:sp>
        <p:nvSpPr>
          <p:cNvPr id="7" name="Text Placeholder 3"/>
          <p:cNvSpPr txBox="1">
            <a:spLocks/>
          </p:cNvSpPr>
          <p:nvPr/>
        </p:nvSpPr>
        <p:spPr>
          <a:xfrm>
            <a:off x="4789488" y="1535113"/>
            <a:ext cx="4040188" cy="52228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Raleway"/>
                <a:ea typeface="+mn-ea"/>
                <a:cs typeface="Raleway"/>
              </a:defRPr>
            </a:lvl1pPr>
            <a:lvl2pPr marL="457200" indent="0" algn="l" defTabSz="457200" rtl="0" eaLnBrk="1" latinLnBrk="0" hangingPunct="1">
              <a:spcBef>
                <a:spcPct val="20000"/>
              </a:spcBef>
              <a:buFont typeface="Arial"/>
              <a:buNone/>
              <a:defRPr sz="2000" b="1" kern="1200">
                <a:solidFill>
                  <a:schemeClr val="tx1"/>
                </a:solidFill>
                <a:latin typeface="Raleway"/>
                <a:ea typeface="+mn-ea"/>
                <a:cs typeface="Raleway"/>
              </a:defRPr>
            </a:lvl2pPr>
            <a:lvl3pPr marL="914400" indent="0" algn="l" defTabSz="457200" rtl="0" eaLnBrk="1" latinLnBrk="0" hangingPunct="1">
              <a:spcBef>
                <a:spcPct val="20000"/>
              </a:spcBef>
              <a:buFont typeface="Arial"/>
              <a:buNone/>
              <a:defRPr sz="1800" b="1" kern="1200">
                <a:solidFill>
                  <a:schemeClr val="tx1"/>
                </a:solidFill>
                <a:latin typeface="Raleway"/>
                <a:ea typeface="+mn-ea"/>
                <a:cs typeface="Raleway"/>
              </a:defRPr>
            </a:lvl3pPr>
            <a:lvl4pPr marL="1371600" indent="0" algn="l" defTabSz="457200" rtl="0" eaLnBrk="1" latinLnBrk="0" hangingPunct="1">
              <a:spcBef>
                <a:spcPct val="20000"/>
              </a:spcBef>
              <a:buFont typeface="Arial"/>
              <a:buNone/>
              <a:defRPr sz="1600" b="1" kern="1200">
                <a:solidFill>
                  <a:schemeClr val="tx1"/>
                </a:solidFill>
                <a:latin typeface="Raleway"/>
                <a:ea typeface="+mn-ea"/>
                <a:cs typeface="Raleway"/>
              </a:defRPr>
            </a:lvl4pPr>
            <a:lvl5pPr marL="1828800" indent="0" algn="l" defTabSz="457200" rtl="0" eaLnBrk="1" latinLnBrk="0" hangingPunct="1">
              <a:spcBef>
                <a:spcPct val="20000"/>
              </a:spcBef>
              <a:buFont typeface="Arial"/>
              <a:buNone/>
              <a:defRPr sz="1600" b="1" kern="1200">
                <a:solidFill>
                  <a:schemeClr val="tx1"/>
                </a:solidFill>
                <a:latin typeface="Raleway"/>
                <a:ea typeface="+mn-ea"/>
                <a:cs typeface="Raleway"/>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Checkout():</a:t>
            </a:r>
            <a:endParaRPr lang="en-US" dirty="0"/>
          </a:p>
        </p:txBody>
      </p:sp>
      <p:sp>
        <p:nvSpPr>
          <p:cNvPr id="8" name="Content Placeholder 2"/>
          <p:cNvSpPr txBox="1">
            <a:spLocks/>
          </p:cNvSpPr>
          <p:nvPr/>
        </p:nvSpPr>
        <p:spPr>
          <a:xfrm>
            <a:off x="4902200" y="2174875"/>
            <a:ext cx="4040188" cy="4289425"/>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US" dirty="0" smtClean="0">
                <a:latin typeface="Inconsolata-dz"/>
                <a:cs typeface="Inconsolata-dz"/>
              </a:rPr>
              <a:t>Group </a:t>
            </a:r>
            <a:r>
              <a:rPr lang="en-US" dirty="0" err="1" smtClean="0">
                <a:latin typeface="Inconsolata-dz"/>
                <a:cs typeface="Inconsolata-dz"/>
              </a:rPr>
              <a:t>add_log</a:t>
            </a:r>
            <a:r>
              <a:rPr lang="en-US" dirty="0" smtClean="0">
                <a:latin typeface="Inconsolata-dz"/>
                <a:cs typeface="Inconsolata-dz"/>
              </a:rPr>
              <a:t> by item ID; sum counts.</a:t>
            </a:r>
          </a:p>
          <a:p>
            <a:pPr marL="0" indent="0">
              <a:buFont typeface="Arial"/>
              <a:buNone/>
            </a:pPr>
            <a:endParaRPr lang="en-US" dirty="0">
              <a:latin typeface="Inconsolata-dz"/>
              <a:cs typeface="Inconsolata-dz"/>
            </a:endParaRPr>
          </a:p>
          <a:p>
            <a:pPr marL="0" indent="0">
              <a:buFont typeface="Arial"/>
              <a:buNone/>
            </a:pPr>
            <a:r>
              <a:rPr lang="en-US" dirty="0" smtClean="0">
                <a:latin typeface="Inconsolata-dz"/>
                <a:cs typeface="Inconsolata-dz"/>
              </a:rPr>
              <a:t>Group </a:t>
            </a:r>
            <a:r>
              <a:rPr lang="en-US" dirty="0" err="1" smtClean="0">
                <a:latin typeface="Inconsolata-dz"/>
                <a:cs typeface="Inconsolata-dz"/>
              </a:rPr>
              <a:t>del_log</a:t>
            </a:r>
            <a:r>
              <a:rPr lang="en-US" dirty="0" smtClean="0">
                <a:latin typeface="Inconsolata-dz"/>
                <a:cs typeface="Inconsolata-dz"/>
              </a:rPr>
              <a:t> by item ID; sum counts.</a:t>
            </a:r>
          </a:p>
          <a:p>
            <a:pPr marL="0" indent="0">
              <a:buFont typeface="Arial"/>
              <a:buNone/>
            </a:pPr>
            <a:endParaRPr lang="en-US" dirty="0">
              <a:latin typeface="Inconsolata-dz"/>
              <a:cs typeface="Inconsolata-dz"/>
            </a:endParaRPr>
          </a:p>
          <a:p>
            <a:pPr marL="0" indent="0">
              <a:buFont typeface="Arial"/>
              <a:buNone/>
            </a:pPr>
            <a:r>
              <a:rPr lang="en-US" dirty="0" smtClean="0">
                <a:latin typeface="Inconsolata-dz"/>
                <a:cs typeface="Inconsolata-dz"/>
              </a:rPr>
              <a:t>For each item, subtract deletions from additions.</a:t>
            </a:r>
            <a:endParaRPr lang="en-US" dirty="0">
              <a:latin typeface="Inconsolata-dz"/>
              <a:cs typeface="Inconsolata-dz"/>
            </a:endParaRPr>
          </a:p>
        </p:txBody>
      </p:sp>
      <p:sp>
        <p:nvSpPr>
          <p:cNvPr id="9" name="TextBox 8"/>
          <p:cNvSpPr txBox="1"/>
          <p:nvPr/>
        </p:nvSpPr>
        <p:spPr>
          <a:xfrm>
            <a:off x="1109024" y="5067874"/>
            <a:ext cx="3388364" cy="584776"/>
          </a:xfrm>
          <a:prstGeom prst="rect">
            <a:avLst/>
          </a:prstGeom>
          <a:noFill/>
        </p:spPr>
        <p:txBody>
          <a:bodyPr wrap="none" rtlCol="0">
            <a:spAutoFit/>
          </a:bodyPr>
          <a:lstStyle/>
          <a:p>
            <a:r>
              <a:rPr lang="en-US" sz="3200" b="1" dirty="0" smtClean="0">
                <a:solidFill>
                  <a:srgbClr val="FF0000"/>
                </a:solidFill>
                <a:latin typeface="Raleway"/>
                <a:cs typeface="Raleway"/>
              </a:rPr>
              <a:t>Non-monotonic!</a:t>
            </a:r>
            <a:endParaRPr lang="en-US" sz="3200" b="1" dirty="0">
              <a:solidFill>
                <a:srgbClr val="FF0000"/>
              </a:solidFill>
              <a:latin typeface="Raleway"/>
              <a:cs typeface="Raleway"/>
            </a:endParaRPr>
          </a:p>
        </p:txBody>
      </p:sp>
      <p:cxnSp>
        <p:nvCxnSpPr>
          <p:cNvPr id="10" name="Straight Arrow Connector 9"/>
          <p:cNvCxnSpPr>
            <a:stCxn id="9" idx="0"/>
          </p:cNvCxnSpPr>
          <p:nvPr/>
        </p:nvCxnSpPr>
        <p:spPr>
          <a:xfrm flipV="1">
            <a:off x="2803206" y="3302000"/>
            <a:ext cx="2098994" cy="17658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Check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715" y="2392804"/>
            <a:ext cx="872773" cy="762477"/>
          </a:xfrm>
          <a:prstGeom prst="rect">
            <a:avLst/>
          </a:prstGeom>
        </p:spPr>
      </p:pic>
      <p:pic>
        <p:nvPicPr>
          <p:cNvPr id="16" name="Picture 15" descr="Check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715" y="4069204"/>
            <a:ext cx="872773" cy="762477"/>
          </a:xfrm>
          <a:prstGeom prst="rect">
            <a:avLst/>
          </a:prstGeom>
        </p:spPr>
      </p:pic>
    </p:spTree>
    <p:extLst>
      <p:ext uri="{BB962C8B-B14F-4D97-AF65-F5344CB8AC3E}">
        <p14:creationId xmlns:p14="http://schemas.microsoft.com/office/powerpoint/2010/main" val="311898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05" y="1930400"/>
            <a:ext cx="8256990" cy="3441699"/>
          </a:xfrm>
          <a:prstGeom prst="rect">
            <a:avLst/>
          </a:prstGeom>
        </p:spPr>
      </p:pic>
      <p:sp>
        <p:nvSpPr>
          <p:cNvPr id="8" name="Title 7"/>
          <p:cNvSpPr>
            <a:spLocks noGrp="1"/>
          </p:cNvSpPr>
          <p:nvPr>
            <p:ph type="title"/>
          </p:nvPr>
        </p:nvSpPr>
        <p:spPr/>
        <p:txBody>
          <a:bodyPr/>
          <a:lstStyle/>
          <a:p>
            <a:r>
              <a:rPr lang="en-US" dirty="0" smtClean="0"/>
              <a:t>CALM Analysis</a:t>
            </a:r>
            <a:endParaRPr lang="en-US" dirty="0"/>
          </a:p>
        </p:txBody>
      </p:sp>
      <p:sp>
        <p:nvSpPr>
          <p:cNvPr id="11" name="TextBox 10"/>
          <p:cNvSpPr txBox="1"/>
          <p:nvPr/>
        </p:nvSpPr>
        <p:spPr>
          <a:xfrm>
            <a:off x="266700" y="4889936"/>
            <a:ext cx="4102790" cy="1815882"/>
          </a:xfrm>
          <a:prstGeom prst="rect">
            <a:avLst/>
          </a:prstGeom>
          <a:noFill/>
          <a:ln>
            <a:solidFill>
              <a:schemeClr val="tx1"/>
            </a:solidFill>
          </a:ln>
        </p:spPr>
        <p:txBody>
          <a:bodyPr wrap="none" rtlCol="0">
            <a:spAutoFit/>
          </a:bodyPr>
          <a:lstStyle/>
          <a:p>
            <a:r>
              <a:rPr lang="en-US" sz="2800" b="1" dirty="0" smtClean="0">
                <a:latin typeface="Raleway"/>
                <a:cs typeface="Raleway"/>
              </a:rPr>
              <a:t>Conclusion:</a:t>
            </a:r>
          </a:p>
          <a:p>
            <a:r>
              <a:rPr lang="en-US" sz="2800" dirty="0" smtClean="0">
                <a:latin typeface="Raleway"/>
                <a:cs typeface="Raleway"/>
              </a:rPr>
              <a:t>Replication is safe;</a:t>
            </a:r>
          </a:p>
          <a:p>
            <a:r>
              <a:rPr lang="en-US" sz="2800" dirty="0" smtClean="0">
                <a:latin typeface="Raleway"/>
                <a:cs typeface="Raleway"/>
              </a:rPr>
              <a:t>might need to</a:t>
            </a:r>
            <a:br>
              <a:rPr lang="en-US" sz="2800" dirty="0" smtClean="0">
                <a:latin typeface="Raleway"/>
                <a:cs typeface="Raleway"/>
              </a:rPr>
            </a:br>
            <a:r>
              <a:rPr lang="en-US" sz="2800" dirty="0" smtClean="0">
                <a:latin typeface="Raleway"/>
                <a:cs typeface="Raleway"/>
              </a:rPr>
              <a:t>coordinate on checkout</a:t>
            </a:r>
            <a:endParaRPr lang="en-US" sz="2800" dirty="0">
              <a:latin typeface="Raleway"/>
              <a:cs typeface="Raleway"/>
            </a:endParaRPr>
          </a:p>
        </p:txBody>
      </p:sp>
      <p:sp>
        <p:nvSpPr>
          <p:cNvPr id="5" name="TextBox 4"/>
          <p:cNvSpPr txBox="1"/>
          <p:nvPr/>
        </p:nvSpPr>
        <p:spPr>
          <a:xfrm>
            <a:off x="6331830" y="1527176"/>
            <a:ext cx="2119139" cy="523220"/>
          </a:xfrm>
          <a:prstGeom prst="rect">
            <a:avLst/>
          </a:prstGeom>
          <a:noFill/>
        </p:spPr>
        <p:txBody>
          <a:bodyPr wrap="square" rtlCol="0">
            <a:spAutoFit/>
          </a:bodyPr>
          <a:lstStyle/>
          <a:p>
            <a:r>
              <a:rPr lang="en-US" sz="2800" b="1" dirty="0" smtClean="0">
                <a:latin typeface="Raleway"/>
                <a:cs typeface="Raleway"/>
              </a:rPr>
              <a:t>Monotonic</a:t>
            </a:r>
            <a:endParaRPr lang="en-US" sz="2800" b="1" dirty="0">
              <a:latin typeface="Raleway"/>
              <a:cs typeface="Raleway"/>
            </a:endParaRPr>
          </a:p>
        </p:txBody>
      </p:sp>
      <p:cxnSp>
        <p:nvCxnSpPr>
          <p:cNvPr id="6" name="Straight Arrow Connector 5"/>
          <p:cNvCxnSpPr/>
          <p:nvPr/>
        </p:nvCxnSpPr>
        <p:spPr>
          <a:xfrm flipH="1">
            <a:off x="6629401" y="2042458"/>
            <a:ext cx="761999" cy="878542"/>
          </a:xfrm>
          <a:prstGeom prst="straightConnector1">
            <a:avLst/>
          </a:prstGeom>
          <a:ln>
            <a:solidFill>
              <a:srgbClr val="FF6600"/>
            </a:solidFill>
            <a:prstDash val="sys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8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Worked </a:t>
            </a:r>
            <a:r>
              <a:rPr lang="en-US" dirty="0"/>
              <a:t>W</a:t>
            </a:r>
            <a:r>
              <a:rPr lang="en-US" dirty="0" smtClean="0"/>
              <a:t>ell</a:t>
            </a:r>
            <a:endParaRPr lang="en-US" dirty="0"/>
          </a:p>
        </p:txBody>
      </p:sp>
      <p:sp>
        <p:nvSpPr>
          <p:cNvPr id="3" name="Content Placeholder 2"/>
          <p:cNvSpPr>
            <a:spLocks noGrp="1"/>
          </p:cNvSpPr>
          <p:nvPr>
            <p:ph idx="1"/>
          </p:nvPr>
        </p:nvSpPr>
        <p:spPr/>
        <p:txBody>
          <a:bodyPr>
            <a:normAutofit/>
          </a:bodyPr>
          <a:lstStyle/>
          <a:p>
            <a:r>
              <a:rPr lang="en-US" dirty="0" smtClean="0"/>
              <a:t>Concise, declarative implementation</a:t>
            </a:r>
          </a:p>
          <a:p>
            <a:pPr lvl="1"/>
            <a:r>
              <a:rPr lang="en-US" dirty="0" smtClean="0"/>
              <a:t>10-20x more concise than Java (LOCs)</a:t>
            </a:r>
          </a:p>
          <a:p>
            <a:pPr lvl="1"/>
            <a:r>
              <a:rPr lang="en-US" dirty="0" smtClean="0"/>
              <a:t>Similar performance (within 10-20%)</a:t>
            </a:r>
          </a:p>
          <a:p>
            <a:r>
              <a:rPr lang="en-US" dirty="0" smtClean="0"/>
              <a:t>Separation of </a:t>
            </a:r>
            <a:r>
              <a:rPr lang="en-US" dirty="0" smtClean="0">
                <a:solidFill>
                  <a:srgbClr val="FF0000"/>
                </a:solidFill>
              </a:rPr>
              <a:t>policy</a:t>
            </a:r>
            <a:r>
              <a:rPr lang="en-US" dirty="0" smtClean="0"/>
              <a:t> and </a:t>
            </a:r>
            <a:r>
              <a:rPr lang="en-US" dirty="0" smtClean="0">
                <a:solidFill>
                  <a:srgbClr val="FF0000"/>
                </a:solidFill>
              </a:rPr>
              <a:t>mechanism</a:t>
            </a:r>
          </a:p>
          <a:p>
            <a:r>
              <a:rPr lang="en-US" dirty="0" smtClean="0"/>
              <a:t>Ease of evolution</a:t>
            </a:r>
          </a:p>
          <a:p>
            <a:pPr marL="971550" lvl="1" indent="-514350">
              <a:buFont typeface="+mj-lt"/>
              <a:buAutoNum type="arabicPeriod"/>
            </a:pPr>
            <a:r>
              <a:rPr lang="en-US" dirty="0" smtClean="0"/>
              <a:t>High availability (failover + </a:t>
            </a:r>
            <a:r>
              <a:rPr lang="en-US" dirty="0" err="1" smtClean="0"/>
              <a:t>Paxos</a:t>
            </a:r>
            <a:r>
              <a:rPr lang="en-US" dirty="0" smtClean="0"/>
              <a:t>)</a:t>
            </a:r>
          </a:p>
          <a:p>
            <a:pPr marL="971550" lvl="1" indent="-514350">
              <a:buFont typeface="+mj-lt"/>
              <a:buAutoNum type="arabicPeriod"/>
            </a:pPr>
            <a:r>
              <a:rPr lang="en-US" dirty="0" smtClean="0"/>
              <a:t>Scalability (hash partitioned FS master)</a:t>
            </a:r>
          </a:p>
          <a:p>
            <a:pPr marL="971550" lvl="1" indent="-514350">
              <a:buFont typeface="+mj-lt"/>
              <a:buAutoNum type="arabicPeriod"/>
            </a:pPr>
            <a:r>
              <a:rPr lang="en-US" dirty="0" smtClean="0"/>
              <a:t>Monitoring as an aspect</a:t>
            </a:r>
            <a:endParaRPr lang="en-US" dirty="0"/>
          </a:p>
        </p:txBody>
      </p:sp>
    </p:spTree>
    <p:extLst>
      <p:ext uri="{BB962C8B-B14F-4D97-AF65-F5344CB8AC3E}">
        <p14:creationId xmlns:p14="http://schemas.microsoft.com/office/powerpoint/2010/main" val="593065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457200" y="1600200"/>
            <a:ext cx="8229600" cy="5003800"/>
          </a:xfrm>
        </p:spPr>
        <p:txBody>
          <a:bodyPr>
            <a:normAutofit/>
          </a:bodyPr>
          <a:lstStyle/>
          <a:p>
            <a:r>
              <a:rPr lang="en-US" dirty="0" smtClean="0"/>
              <a:t>Major difference in coordination cost!</a:t>
            </a:r>
          </a:p>
          <a:p>
            <a:pPr lvl="1"/>
            <a:r>
              <a:rPr lang="en-US" dirty="0" smtClean="0"/>
              <a:t>Coordinate once per operation vs.</a:t>
            </a:r>
            <a:br>
              <a:rPr lang="en-US" dirty="0" smtClean="0"/>
            </a:br>
            <a:r>
              <a:rPr lang="en-US" dirty="0" smtClean="0"/>
              <a:t>Coordinate once per checkout</a:t>
            </a:r>
          </a:p>
          <a:p>
            <a:pPr lvl="1"/>
            <a:endParaRPr lang="en-US" dirty="0" smtClean="0"/>
          </a:p>
          <a:p>
            <a:r>
              <a:rPr lang="en-US" dirty="0" smtClean="0"/>
              <a:t>Disorderly accumulation when possible</a:t>
            </a:r>
          </a:p>
          <a:p>
            <a:pPr lvl="1"/>
            <a:r>
              <a:rPr lang="en-US" dirty="0" smtClean="0"/>
              <a:t>Monotone growth </a:t>
            </a:r>
            <a:r>
              <a:rPr lang="en-US" dirty="0" smtClean="0">
                <a:latin typeface="Symbol"/>
                <a:sym typeface="Symbol"/>
              </a:rPr>
              <a:t></a:t>
            </a:r>
            <a:r>
              <a:rPr lang="en-US" dirty="0" smtClean="0"/>
              <a:t> confluent</a:t>
            </a:r>
          </a:p>
          <a:p>
            <a:pPr lvl="1"/>
            <a:endParaRPr lang="en-US" dirty="0" smtClean="0"/>
          </a:p>
          <a:p>
            <a:r>
              <a:rPr lang="en-US" dirty="0" smtClean="0"/>
              <a:t>“Disorderly”: common design in practice!</a:t>
            </a:r>
          </a:p>
          <a:p>
            <a:pPr lvl="1"/>
            <a:r>
              <a:rPr lang="en-US" dirty="0" smtClean="0"/>
              <a:t>e.g., Amazon Dynamo</a:t>
            </a:r>
            <a:endParaRPr lang="en-US" dirty="0"/>
          </a:p>
        </p:txBody>
      </p:sp>
    </p:spTree>
    <p:extLst>
      <p:ext uri="{BB962C8B-B14F-4D97-AF65-F5344CB8AC3E}">
        <p14:creationId xmlns:p14="http://schemas.microsoft.com/office/powerpoint/2010/main" val="3286818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Generalizing Monotonicity</a:t>
            </a:r>
            <a:endParaRPr lang="en-US" dirty="0"/>
          </a:p>
        </p:txBody>
      </p:sp>
      <p:sp>
        <p:nvSpPr>
          <p:cNvPr id="3" name="Content Placeholder 2"/>
          <p:cNvSpPr>
            <a:spLocks noGrp="1"/>
          </p:cNvSpPr>
          <p:nvPr>
            <p:ph idx="1"/>
          </p:nvPr>
        </p:nvSpPr>
        <p:spPr/>
        <p:txBody>
          <a:bodyPr/>
          <a:lstStyle/>
          <a:p>
            <a:r>
              <a:rPr lang="en-US" dirty="0" smtClean="0"/>
              <a:t>Monotone logic: growing </a:t>
            </a:r>
            <a:r>
              <a:rPr lang="en-US" b="1" dirty="0" smtClean="0"/>
              <a:t>sets</a:t>
            </a:r>
            <a:r>
              <a:rPr lang="en-US" dirty="0" smtClean="0"/>
              <a:t> over time</a:t>
            </a:r>
          </a:p>
          <a:p>
            <a:pPr lvl="1"/>
            <a:r>
              <a:rPr lang="en-US" dirty="0" smtClean="0"/>
              <a:t>Partial order: set containment</a:t>
            </a:r>
          </a:p>
          <a:p>
            <a:pPr lvl="1"/>
            <a:endParaRPr lang="en-US" dirty="0" smtClean="0"/>
          </a:p>
          <a:p>
            <a:r>
              <a:rPr lang="en-US" dirty="0" smtClean="0"/>
              <a:t>In practice, other kinds of growth:</a:t>
            </a:r>
          </a:p>
          <a:p>
            <a:pPr lvl="1"/>
            <a:r>
              <a:rPr lang="en-US" dirty="0" smtClean="0"/>
              <a:t>Version numbers, timestamps</a:t>
            </a:r>
          </a:p>
          <a:p>
            <a:pPr lvl="1"/>
            <a:r>
              <a:rPr lang="en-US" dirty="0" smtClean="0"/>
              <a:t>“In-progress” </a:t>
            </a:r>
            <a:r>
              <a:rPr lang="en-US" dirty="0" smtClean="0">
                <a:latin typeface="Symbol"/>
                <a:sym typeface="Symbol"/>
              </a:rPr>
              <a:t></a:t>
            </a:r>
            <a:r>
              <a:rPr lang="en-US" dirty="0" smtClean="0"/>
              <a:t> committed/aborted</a:t>
            </a:r>
          </a:p>
          <a:p>
            <a:pPr lvl="1"/>
            <a:r>
              <a:rPr lang="en-US" dirty="0" smtClean="0"/>
              <a:t>Directories, sequences, …</a:t>
            </a:r>
            <a:endParaRPr lang="en-US" dirty="0"/>
          </a:p>
        </p:txBody>
      </p:sp>
    </p:spTree>
    <p:extLst>
      <p:ext uri="{BB962C8B-B14F-4D97-AF65-F5344CB8AC3E}">
        <p14:creationId xmlns:p14="http://schemas.microsoft.com/office/powerpoint/2010/main" val="25635105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1195436930767206781not_ok_mark_h_kon_l_vdal_01.sv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426" y="4368132"/>
            <a:ext cx="1259974" cy="1259974"/>
          </a:xfrm>
          <a:prstGeom prst="rect">
            <a:avLst/>
          </a:prstGeom>
        </p:spPr>
      </p:pic>
      <p:sp>
        <p:nvSpPr>
          <p:cNvPr id="7" name="TextBox 6"/>
          <p:cNvSpPr txBox="1"/>
          <p:nvPr/>
        </p:nvSpPr>
        <p:spPr>
          <a:xfrm>
            <a:off x="825500" y="5207000"/>
            <a:ext cx="6172200" cy="369332"/>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Example: Quorum Vote</a:t>
            </a:r>
            <a:endParaRPr lang="en-US" dirty="0"/>
          </a:p>
        </p:txBody>
      </p:sp>
      <p:sp>
        <p:nvSpPr>
          <p:cNvPr id="3" name="Slide Number Placeholder 2"/>
          <p:cNvSpPr>
            <a:spLocks noGrp="1"/>
          </p:cNvSpPr>
          <p:nvPr>
            <p:ph type="sldNum" sz="quarter" idx="12"/>
          </p:nvPr>
        </p:nvSpPr>
        <p:spPr/>
        <p:txBody>
          <a:bodyPr/>
          <a:lstStyle/>
          <a:p>
            <a:fld id="{9FB96E3B-B03F-FB46-80E6-92BF4A93D60F}" type="slidenum">
              <a:rPr lang="en-US" smtClean="0"/>
              <a:t>62</a:t>
            </a:fld>
            <a:endParaRPr lang="en-US"/>
          </a:p>
        </p:txBody>
      </p:sp>
      <p:sp>
        <p:nvSpPr>
          <p:cNvPr id="12" name="TextBox 11"/>
          <p:cNvSpPr txBox="1"/>
          <p:nvPr/>
        </p:nvSpPr>
        <p:spPr>
          <a:xfrm>
            <a:off x="4969003" y="3522444"/>
            <a:ext cx="3603497" cy="1323439"/>
          </a:xfrm>
          <a:prstGeom prst="rect">
            <a:avLst/>
          </a:prstGeom>
          <a:noFill/>
        </p:spPr>
        <p:txBody>
          <a:bodyPr wrap="none" rtlCol="0">
            <a:spAutoFit/>
          </a:bodyPr>
          <a:lstStyle/>
          <a:p>
            <a:r>
              <a:rPr lang="en-US" sz="4000" b="1" dirty="0" smtClean="0">
                <a:solidFill>
                  <a:srgbClr val="FF0000"/>
                </a:solidFill>
                <a:latin typeface="Raleway"/>
                <a:cs typeface="Raleway"/>
              </a:rPr>
              <a:t>Not (set-wise)</a:t>
            </a:r>
            <a:br>
              <a:rPr lang="en-US" sz="4000" b="1" dirty="0" smtClean="0">
                <a:solidFill>
                  <a:srgbClr val="FF0000"/>
                </a:solidFill>
                <a:latin typeface="Raleway"/>
                <a:cs typeface="Raleway"/>
              </a:rPr>
            </a:br>
            <a:r>
              <a:rPr lang="en-US" sz="4000" b="1" dirty="0" smtClean="0">
                <a:solidFill>
                  <a:srgbClr val="FF0000"/>
                </a:solidFill>
                <a:latin typeface="Raleway"/>
                <a:cs typeface="Raleway"/>
              </a:rPr>
              <a:t>monotonic!</a:t>
            </a:r>
            <a:endParaRPr lang="en-US" sz="4000" b="1" dirty="0">
              <a:solidFill>
                <a:srgbClr val="FF0000"/>
              </a:solidFill>
              <a:latin typeface="Raleway"/>
              <a:cs typeface="Raleway"/>
            </a:endParaRPr>
          </a:p>
        </p:txBody>
      </p:sp>
      <p:sp>
        <p:nvSpPr>
          <p:cNvPr id="5" name="TextBox 4"/>
          <p:cNvSpPr txBox="1"/>
          <p:nvPr/>
        </p:nvSpPr>
        <p:spPr>
          <a:xfrm>
            <a:off x="457200" y="1562100"/>
            <a:ext cx="8229600" cy="4770537"/>
          </a:xfrm>
          <a:prstGeom prst="rect">
            <a:avLst/>
          </a:prstGeom>
          <a:noFill/>
          <a:ln>
            <a:solidFill>
              <a:schemeClr val="tx1"/>
            </a:solidFill>
          </a:ln>
        </p:spPr>
        <p:txBody>
          <a:bodyPr wrap="square" rtlCol="0">
            <a:spAutoFit/>
          </a:bodyPr>
          <a:lstStyle/>
          <a:p>
            <a:r>
              <a:rPr lang="en-US" sz="1600" b="1" dirty="0">
                <a:solidFill>
                  <a:srgbClr val="880000"/>
                </a:solidFill>
                <a:latin typeface="Inconsolata-dz"/>
                <a:cs typeface="Inconsolata-dz"/>
              </a:rPr>
              <a:t>QUORUM_SIZE</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5</a:t>
            </a:r>
            <a:endParaRPr lang="en-US" sz="1600" b="1" dirty="0">
              <a:solidFill>
                <a:prstClr val="black"/>
              </a:solidFill>
              <a:latin typeface="Inconsolata-dz"/>
              <a:cs typeface="Inconsolata-dz"/>
            </a:endParaRPr>
          </a:p>
          <a:p>
            <a:r>
              <a:rPr lang="en-US" sz="1600" b="1" dirty="0">
                <a:solidFill>
                  <a:srgbClr val="880000"/>
                </a:solidFill>
                <a:latin typeface="Inconsolata-dz"/>
                <a:cs typeface="Inconsolata-dz"/>
              </a:rPr>
              <a:t>RESULT_ADDR</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BA2121"/>
                </a:solidFill>
                <a:latin typeface="Inconsolata-dz"/>
                <a:cs typeface="Inconsolata-dz"/>
              </a:rPr>
              <a:t>"</a:t>
            </a:r>
            <a:r>
              <a:rPr lang="en-US" sz="1600" b="1" dirty="0" err="1">
                <a:solidFill>
                  <a:srgbClr val="BA2121"/>
                </a:solidFill>
                <a:latin typeface="Inconsolata-dz"/>
                <a:cs typeface="Inconsolata-dz"/>
              </a:rPr>
              <a:t>example.org</a:t>
            </a:r>
            <a:r>
              <a:rPr lang="en-US" sz="1600" b="1" dirty="0">
                <a:solidFill>
                  <a:srgbClr val="BA2121"/>
                </a:solidFill>
                <a:latin typeface="Inconsolata-dz"/>
                <a:cs typeface="Inconsolata-dz"/>
              </a:rPr>
              <a:t>"</a:t>
            </a:r>
            <a:endParaRPr lang="en-US" sz="1600" b="1" dirty="0">
              <a:solidFill>
                <a:prstClr val="black"/>
              </a:solidFill>
              <a:latin typeface="Inconsolata-dz"/>
              <a:cs typeface="Inconsolata-dz"/>
            </a:endParaRPr>
          </a:p>
          <a:p>
            <a:endParaRPr lang="en-US" sz="1600" b="1" dirty="0">
              <a:solidFill>
                <a:prstClr val="black"/>
              </a:solidFill>
              <a:latin typeface="Inconsolata-dz"/>
              <a:cs typeface="Inconsolata-dz"/>
            </a:endParaRPr>
          </a:p>
          <a:p>
            <a:r>
              <a:rPr lang="en-US" sz="1600" b="1" dirty="0">
                <a:solidFill>
                  <a:srgbClr val="008000"/>
                </a:solidFill>
                <a:latin typeface="Inconsolata-dz"/>
                <a:cs typeface="Inconsolata-dz"/>
              </a:rPr>
              <a:t>class</a:t>
            </a:r>
            <a:r>
              <a:rPr lang="en-US" sz="1600" b="1" dirty="0">
                <a:solidFill>
                  <a:prstClr val="black"/>
                </a:solidFill>
                <a:latin typeface="Inconsolata-dz"/>
                <a:cs typeface="Inconsolata-dz"/>
              </a:rPr>
              <a:t> </a:t>
            </a:r>
            <a:r>
              <a:rPr lang="en-US" sz="1600" b="1" dirty="0" err="1">
                <a:solidFill>
                  <a:srgbClr val="0000FF"/>
                </a:solidFill>
                <a:latin typeface="Inconsolata-dz"/>
                <a:cs typeface="Inconsolata-dz"/>
              </a:rPr>
              <a:t>QuorumVote</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include</a:t>
            </a:r>
            <a:r>
              <a:rPr lang="en-US" sz="1600" b="1" dirty="0">
                <a:solidFill>
                  <a:prstClr val="black"/>
                </a:solidFill>
                <a:latin typeface="Inconsolata-dz"/>
                <a:cs typeface="Inconsolata-dz"/>
              </a:rPr>
              <a:t> </a:t>
            </a:r>
            <a:r>
              <a:rPr lang="en-US" sz="1600" b="1" dirty="0">
                <a:solidFill>
                  <a:srgbClr val="880000"/>
                </a:solidFill>
                <a:latin typeface="Inconsolata-dz"/>
                <a:cs typeface="Inconsolata-dz"/>
              </a:rPr>
              <a:t>Bud</a:t>
            </a:r>
            <a:endParaRPr lang="en-US" sz="1600" b="1" dirty="0">
              <a:solidFill>
                <a:prstClr val="black"/>
              </a:solidFill>
              <a:latin typeface="Inconsolata-dz"/>
              <a:cs typeface="Inconsolata-dz"/>
            </a:endParaRPr>
          </a:p>
          <a:p>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state </a:t>
            </a:r>
            <a:r>
              <a:rPr lang="en-US" sz="1600" b="1" dirty="0">
                <a:solidFill>
                  <a:srgbClr val="008000"/>
                </a:solidFill>
                <a:latin typeface="Inconsolata-dz"/>
                <a:cs typeface="Inconsolata-dz"/>
              </a:rPr>
              <a:t>do</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channel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addr</a:t>
            </a:r>
            <a:r>
              <a:rPr lang="en-US" sz="1600" b="1" dirty="0">
                <a:solidFill>
                  <a:prstClr val="black"/>
                </a:solidFill>
                <a:latin typeface="Inconsolata-dz"/>
                <a:cs typeface="Inconsolata-dz"/>
              </a:rPr>
              <a:t>,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channel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result_chn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addr</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table   </a:t>
            </a:r>
            <a:r>
              <a:rPr lang="en-US" sz="1600" b="1" dirty="0">
                <a:solidFill>
                  <a:srgbClr val="19177C"/>
                </a:solidFill>
                <a:latin typeface="Inconsolata-dz"/>
                <a:cs typeface="Inconsolata-dz"/>
              </a:rPr>
              <a:t>:votes</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it-IT" sz="1600" b="1" dirty="0">
                <a:solidFill>
                  <a:prstClr val="black"/>
                </a:solidFill>
                <a:latin typeface="Inconsolata-dz"/>
                <a:cs typeface="Inconsolata-dz"/>
              </a:rPr>
              <a:t>    scratch </a:t>
            </a:r>
            <a:r>
              <a:rPr lang="it-IT" sz="1600" b="1" dirty="0">
                <a:solidFill>
                  <a:srgbClr val="19177C"/>
                </a:solidFill>
                <a:latin typeface="Inconsolata-dz"/>
                <a:cs typeface="Inconsolata-dz"/>
              </a:rPr>
              <a:t>:</a:t>
            </a:r>
            <a:r>
              <a:rPr lang="it-IT" sz="1600" b="1" dirty="0" err="1">
                <a:solidFill>
                  <a:srgbClr val="19177C"/>
                </a:solidFill>
                <a:latin typeface="Inconsolata-dz"/>
                <a:cs typeface="Inconsolata-dz"/>
              </a:rPr>
              <a:t>cnt</a:t>
            </a:r>
            <a:r>
              <a:rPr lang="it-IT" sz="1600" b="1" dirty="0">
                <a:solidFill>
                  <a:prstClr val="black"/>
                </a:solidFill>
                <a:latin typeface="Inconsolata-dz"/>
                <a:cs typeface="Inconsolata-dz"/>
              </a:rPr>
              <a:t>, </a:t>
            </a:r>
            <a:r>
              <a:rPr lang="it-IT" sz="1600" b="1" dirty="0">
                <a:solidFill>
                  <a:srgbClr val="666666"/>
                </a:solidFill>
                <a:latin typeface="Inconsolata-dz"/>
                <a:cs typeface="Inconsolata-dz"/>
              </a:rPr>
              <a:t>[]</a:t>
            </a:r>
            <a:r>
              <a:rPr lang="it-IT" sz="1600" b="1" dirty="0">
                <a:solidFill>
                  <a:prstClr val="black"/>
                </a:solidFill>
                <a:latin typeface="Inconsolata-dz"/>
                <a:cs typeface="Inconsolata-dz"/>
              </a:rPr>
              <a:t> </a:t>
            </a:r>
            <a:r>
              <a:rPr lang="it-IT" sz="1600" b="1" dirty="0">
                <a:solidFill>
                  <a:srgbClr val="666666"/>
                </a:solidFill>
                <a:latin typeface="Inconsolata-dz"/>
                <a:cs typeface="Inconsolata-dz"/>
              </a:rPr>
              <a:t>=&gt;</a:t>
            </a:r>
            <a:r>
              <a:rPr lang="it-IT" sz="1600" b="1" dirty="0">
                <a:solidFill>
                  <a:prstClr val="black"/>
                </a:solidFill>
                <a:latin typeface="Inconsolata-dz"/>
                <a:cs typeface="Inconsolata-dz"/>
              </a:rPr>
              <a:t> </a:t>
            </a:r>
            <a:r>
              <a:rPr lang="it-IT" sz="1600" b="1" dirty="0">
                <a:solidFill>
                  <a:srgbClr val="666666"/>
                </a:solidFill>
                <a:latin typeface="Inconsolata-dz"/>
                <a:cs typeface="Inconsolata-dz"/>
              </a:rPr>
              <a:t>[</a:t>
            </a:r>
            <a:r>
              <a:rPr lang="it-IT" sz="1600" b="1" dirty="0">
                <a:solidFill>
                  <a:srgbClr val="19177C"/>
                </a:solidFill>
                <a:latin typeface="Inconsolata-dz"/>
                <a:cs typeface="Inconsolata-dz"/>
              </a:rPr>
              <a:t>:</a:t>
            </a:r>
            <a:r>
              <a:rPr lang="it-IT" sz="1600" b="1" dirty="0" err="1">
                <a:solidFill>
                  <a:srgbClr val="19177C"/>
                </a:solidFill>
                <a:latin typeface="Inconsolata-dz"/>
                <a:cs typeface="Inconsolata-dz"/>
              </a:rPr>
              <a:t>cnt</a:t>
            </a:r>
            <a:r>
              <a:rPr lang="it-IT" sz="1600" b="1" dirty="0">
                <a:solidFill>
                  <a:srgbClr val="666666"/>
                </a:solidFill>
                <a:latin typeface="Inconsolata-dz"/>
                <a:cs typeface="Inconsolata-dz"/>
              </a:rPr>
              <a:t>]</a:t>
            </a:r>
            <a:endParaRPr lang="it-IT" sz="1600" b="1" dirty="0">
              <a:solidFill>
                <a:prstClr val="black"/>
              </a:solidFill>
              <a:latin typeface="Inconsolata-dz"/>
              <a:cs typeface="Inconsolata-dz"/>
            </a:endParaRPr>
          </a:p>
          <a:p>
            <a:r>
              <a:rPr lang="it-IT" sz="1600" b="1" dirty="0">
                <a:solidFill>
                  <a:prstClr val="black"/>
                </a:solidFill>
                <a:latin typeface="Inconsolata-dz"/>
                <a:cs typeface="Inconsolata-dz"/>
              </a:rPr>
              <a:t>  </a:t>
            </a:r>
            <a:r>
              <a:rPr lang="it-IT" sz="1600" b="1" dirty="0">
                <a:solidFill>
                  <a:srgbClr val="008000"/>
                </a:solidFill>
                <a:latin typeface="Inconsolata-dz"/>
                <a:cs typeface="Inconsolata-dz"/>
              </a:rPr>
              <a:t>end</a:t>
            </a:r>
            <a:endParaRPr lang="it-IT" sz="1600" b="1" dirty="0">
              <a:solidFill>
                <a:prstClr val="black"/>
              </a:solidFill>
              <a:latin typeface="Inconsolata-dz"/>
              <a:cs typeface="Inconsolata-dz"/>
            </a:endParaRPr>
          </a:p>
          <a:p>
            <a:endParaRPr lang="it-IT" sz="1600" b="1" dirty="0">
              <a:solidFill>
                <a:prstClr val="black"/>
              </a:solidFill>
              <a:latin typeface="Inconsolata-dz"/>
              <a:cs typeface="Inconsolata-dz"/>
            </a:endParaRPr>
          </a:p>
          <a:p>
            <a:r>
              <a:rPr lang="it-IT" sz="1600" b="1" dirty="0">
                <a:solidFill>
                  <a:prstClr val="black"/>
                </a:solidFill>
                <a:latin typeface="Inconsolata-dz"/>
                <a:cs typeface="Inconsolata-dz"/>
              </a:rPr>
              <a:t>  </a:t>
            </a:r>
            <a:r>
              <a:rPr lang="it-IT" sz="1600" b="1" dirty="0" err="1">
                <a:solidFill>
                  <a:prstClr val="black"/>
                </a:solidFill>
                <a:latin typeface="Inconsolata-dz"/>
                <a:cs typeface="Inconsolata-dz"/>
              </a:rPr>
              <a:t>bloom</a:t>
            </a:r>
            <a:r>
              <a:rPr lang="it-IT" sz="1600" b="1" dirty="0">
                <a:solidFill>
                  <a:prstClr val="black"/>
                </a:solidFill>
                <a:latin typeface="Inconsolata-dz"/>
                <a:cs typeface="Inconsolata-dz"/>
              </a:rPr>
              <a:t> </a:t>
            </a:r>
            <a:r>
              <a:rPr lang="it-IT" sz="1600" b="1" dirty="0">
                <a:solidFill>
                  <a:srgbClr val="008000"/>
                </a:solidFill>
                <a:latin typeface="Inconsolata-dz"/>
                <a:cs typeface="Inconsolata-dz"/>
              </a:rPr>
              <a:t>do</a:t>
            </a:r>
            <a:endParaRPr lang="it-IT" sz="1600" b="1" dirty="0">
              <a:solidFill>
                <a:prstClr val="black"/>
              </a:solidFill>
              <a:latin typeface="Inconsolata-dz"/>
              <a:cs typeface="Inconsolata-dz"/>
            </a:endParaRPr>
          </a:p>
          <a:p>
            <a:r>
              <a:rPr lang="en-US" sz="1600" b="1" dirty="0">
                <a:solidFill>
                  <a:prstClr val="black"/>
                </a:solidFill>
                <a:latin typeface="Inconsolata-dz"/>
                <a:cs typeface="Inconsolata-dz"/>
              </a:rPr>
              <a:t>    votes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v</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err="1">
                <a:solidFill>
                  <a:prstClr val="black"/>
                </a:solidFill>
                <a:latin typeface="Inconsolata-dz"/>
                <a:cs typeface="Inconsolata-dz"/>
              </a:rPr>
              <a:t>v</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voter_id</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cnt</a:t>
            </a:r>
            <a:r>
              <a:rPr lang="en-US" sz="1600" b="1" dirty="0">
                <a:solidFill>
                  <a:prstClr val="black"/>
                </a:solidFill>
                <a:latin typeface="Inconsolata-dz"/>
                <a:cs typeface="Inconsolata-dz"/>
              </a:rPr>
              <a:t>  </a:t>
            </a:r>
            <a:r>
              <a:rPr lang="en-US" sz="1600" b="1" dirty="0" smtClean="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votes</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group</a:t>
            </a:r>
            <a:r>
              <a:rPr lang="en-US" sz="1600" b="1" dirty="0">
                <a:solidFill>
                  <a:prstClr val="black"/>
                </a:solidFill>
                <a:latin typeface="Inconsolata-dz"/>
                <a:cs typeface="Inconsolata-dz"/>
              </a:rPr>
              <a:t>(</a:t>
            </a:r>
            <a:r>
              <a:rPr lang="en-US" sz="1600" b="1" dirty="0">
                <a:solidFill>
                  <a:srgbClr val="008000"/>
                </a:solidFill>
                <a:latin typeface="Inconsolata-dz"/>
                <a:cs typeface="Inconsolata-dz"/>
              </a:rPr>
              <a:t>nil</a:t>
            </a:r>
            <a:r>
              <a:rPr lang="en-US" sz="1600" b="1" dirty="0">
                <a:solidFill>
                  <a:prstClr val="black"/>
                </a:solidFill>
                <a:latin typeface="Inconsolata-dz"/>
                <a:cs typeface="Inconsolata-dz"/>
              </a:rPr>
              <a:t>, count(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result_chn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cnt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c</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srgbClr val="880000"/>
                </a:solidFill>
                <a:latin typeface="Inconsolata-dz"/>
                <a:cs typeface="Inconsolata-dz"/>
              </a:rPr>
              <a:t>RESULT_ADDR</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if</a:t>
            </a:r>
            <a:r>
              <a:rPr lang="en-US" sz="1600" b="1" dirty="0">
                <a:solidFill>
                  <a:prstClr val="black"/>
                </a:solidFill>
                <a:latin typeface="Inconsolata-dz"/>
                <a:cs typeface="Inconsolata-dz"/>
              </a:rPr>
              <a:t> c </a:t>
            </a:r>
            <a:r>
              <a:rPr lang="en-US" sz="1600" b="1" dirty="0">
                <a:solidFill>
                  <a:srgbClr val="666666"/>
                </a:solidFill>
                <a:latin typeface="Inconsolata-dz"/>
                <a:cs typeface="Inconsolata-dz"/>
              </a:rPr>
              <a:t>&gt;=</a:t>
            </a:r>
            <a:r>
              <a:rPr lang="en-US" sz="1600" b="1" dirty="0">
                <a:solidFill>
                  <a:prstClr val="black"/>
                </a:solidFill>
                <a:latin typeface="Inconsolata-dz"/>
                <a:cs typeface="Inconsolata-dz"/>
              </a:rPr>
              <a:t> </a:t>
            </a:r>
            <a:r>
              <a:rPr lang="en-US" sz="1600" b="1" dirty="0">
                <a:solidFill>
                  <a:srgbClr val="880000"/>
                </a:solidFill>
                <a:latin typeface="Inconsolata-dz"/>
                <a:cs typeface="Inconsolata-dz"/>
              </a:rPr>
              <a:t>QUORUM_SIZE</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end</a:t>
            </a:r>
            <a:endParaRPr lang="en-US" sz="1600" b="1" dirty="0">
              <a:solidFill>
                <a:prstClr val="black"/>
              </a:solidFill>
              <a:latin typeface="Inconsolata-dz"/>
              <a:cs typeface="Inconsolata-dz"/>
            </a:endParaRPr>
          </a:p>
          <a:p>
            <a:r>
              <a:rPr lang="en-US" sz="1600" b="1" dirty="0" smtClean="0">
                <a:solidFill>
                  <a:srgbClr val="008000"/>
                </a:solidFill>
                <a:latin typeface="Inconsolata-dz"/>
                <a:cs typeface="Inconsolata-dz"/>
              </a:rPr>
              <a:t>end</a:t>
            </a:r>
            <a:endParaRPr lang="en-US" sz="1600" b="1" dirty="0">
              <a:solidFill>
                <a:prstClr val="black"/>
              </a:solidFill>
              <a:latin typeface="Inconsolata-dz"/>
              <a:cs typeface="Inconsolata-dz"/>
            </a:endParaRPr>
          </a:p>
        </p:txBody>
      </p:sp>
    </p:spTree>
    <p:extLst>
      <p:ext uri="{BB962C8B-B14F-4D97-AF65-F5344CB8AC3E}">
        <p14:creationId xmlns:p14="http://schemas.microsoft.com/office/powerpoint/2010/main" val="387538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207" y="2551837"/>
            <a:ext cx="6241591" cy="1754327"/>
          </a:xfrm>
          <a:prstGeom prst="rect">
            <a:avLst/>
          </a:prstGeom>
          <a:noFill/>
        </p:spPr>
        <p:txBody>
          <a:bodyPr wrap="none" rtlCol="0">
            <a:spAutoFit/>
          </a:bodyPr>
          <a:lstStyle/>
          <a:p>
            <a:pPr algn="ctr"/>
            <a:r>
              <a:rPr lang="en-US" sz="3600" b="1" dirty="0" smtClean="0">
                <a:solidFill>
                  <a:srgbClr val="FF0000"/>
                </a:solidFill>
                <a:latin typeface="Raleway"/>
                <a:cs typeface="Raleway"/>
              </a:rPr>
              <a:t>Challenge:</a:t>
            </a:r>
          </a:p>
          <a:p>
            <a:r>
              <a:rPr lang="en-US" sz="3600" dirty="0" smtClean="0">
                <a:latin typeface="Raleway"/>
                <a:cs typeface="Raleway"/>
              </a:rPr>
              <a:t>Extend monotone logic to</a:t>
            </a:r>
            <a:br>
              <a:rPr lang="en-US" sz="3600" dirty="0" smtClean="0">
                <a:latin typeface="Raleway"/>
                <a:cs typeface="Raleway"/>
              </a:rPr>
            </a:br>
            <a:r>
              <a:rPr lang="en-US" sz="3600" dirty="0" smtClean="0">
                <a:latin typeface="Raleway"/>
                <a:cs typeface="Raleway"/>
              </a:rPr>
              <a:t>allow other kinds of “growth”</a:t>
            </a:r>
          </a:p>
        </p:txBody>
      </p:sp>
    </p:spTree>
    <p:extLst>
      <p:ext uri="{BB962C8B-B14F-4D97-AF65-F5344CB8AC3E}">
        <p14:creationId xmlns:p14="http://schemas.microsoft.com/office/powerpoint/2010/main" val="1872446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707"/>
            <a:ext cx="8229600" cy="4326586"/>
          </a:xfrm>
        </p:spPr>
        <p:txBody>
          <a:bodyPr>
            <a:noAutofit/>
          </a:bodyPr>
          <a:lstStyle/>
          <a:p>
            <a:pPr marL="0" indent="0">
              <a:buNone/>
            </a:pPr>
            <a:r>
              <a:rPr lang="en-US" dirty="0" smtClean="0">
                <a:latin typeface="cmsy10"/>
                <a:ea typeface="cmsy10"/>
                <a:cs typeface="cmsy10"/>
              </a:rPr>
              <a:t>h</a:t>
            </a:r>
            <a:r>
              <a:rPr lang="en-US" i="1" dirty="0" smtClean="0"/>
              <a:t>S</a:t>
            </a:r>
            <a:r>
              <a:rPr lang="en-US" dirty="0" smtClean="0"/>
              <a:t>,</a:t>
            </a:r>
            <a:r>
              <a:rPr lang="en-US" dirty="0" smtClean="0">
                <a:latin typeface="cmsy10"/>
                <a:ea typeface="cmsy10"/>
                <a:cs typeface="cmsy10"/>
              </a:rPr>
              <a:t>t</a:t>
            </a:r>
            <a:r>
              <a:rPr lang="en-US" dirty="0" smtClean="0"/>
              <a:t>,</a:t>
            </a:r>
            <a:r>
              <a:rPr lang="en-US" dirty="0" smtClean="0">
                <a:latin typeface="cmsy10"/>
                <a:ea typeface="cmsy10"/>
                <a:cs typeface="cmsy10"/>
              </a:rPr>
              <a:t>?</a:t>
            </a:r>
            <a:r>
              <a:rPr lang="en-US" dirty="0" err="1" smtClean="0">
                <a:latin typeface="cmsy10"/>
                <a:ea typeface="cmsy10"/>
                <a:cs typeface="cmsy10"/>
              </a:rPr>
              <a:t>i</a:t>
            </a:r>
            <a:r>
              <a:rPr lang="en-US" dirty="0" smtClean="0">
                <a:latin typeface="cmsy10"/>
                <a:ea typeface="cmsy10"/>
                <a:cs typeface="cmsy10"/>
              </a:rPr>
              <a:t> </a:t>
            </a:r>
            <a:r>
              <a:rPr lang="en-US" dirty="0" smtClean="0">
                <a:ea typeface="cmsy10"/>
              </a:rPr>
              <a:t>is a </a:t>
            </a:r>
            <a:r>
              <a:rPr lang="en-US" dirty="0" smtClean="0">
                <a:solidFill>
                  <a:srgbClr val="FF0000"/>
                </a:solidFill>
                <a:ea typeface="cmsy10"/>
              </a:rPr>
              <a:t>bounded join </a:t>
            </a:r>
            <a:r>
              <a:rPr lang="en-US" dirty="0" err="1" smtClean="0">
                <a:solidFill>
                  <a:srgbClr val="FF0000"/>
                </a:solidFill>
                <a:ea typeface="cmsy10"/>
              </a:rPr>
              <a:t>semilattice</a:t>
            </a:r>
            <a:r>
              <a:rPr lang="en-US" dirty="0" smtClean="0">
                <a:ea typeface="cmsy10"/>
              </a:rPr>
              <a:t> </a:t>
            </a:r>
            <a:r>
              <a:rPr lang="en-US" dirty="0" err="1" smtClean="0">
                <a:ea typeface="cmsy10"/>
              </a:rPr>
              <a:t>iff</a:t>
            </a:r>
            <a:r>
              <a:rPr lang="en-US" dirty="0" smtClean="0">
                <a:ea typeface="cmsy10"/>
              </a:rPr>
              <a:t>:</a:t>
            </a:r>
            <a:endParaRPr lang="en-US" dirty="0" smtClean="0"/>
          </a:p>
          <a:p>
            <a:pPr lvl="1"/>
            <a:r>
              <a:rPr lang="en-US" i="1" dirty="0" smtClean="0"/>
              <a:t>S</a:t>
            </a:r>
            <a:r>
              <a:rPr lang="en-US" dirty="0" smtClean="0"/>
              <a:t> is a set</a:t>
            </a:r>
          </a:p>
          <a:p>
            <a:pPr lvl="1"/>
            <a:r>
              <a:rPr lang="en-US" dirty="0" smtClean="0">
                <a:latin typeface="cmsy10"/>
                <a:ea typeface="cmsy10"/>
                <a:cs typeface="cmsy10"/>
              </a:rPr>
              <a:t>t</a:t>
            </a:r>
            <a:r>
              <a:rPr lang="en-US" dirty="0" smtClean="0"/>
              <a:t> is a binary operator (“</a:t>
            </a:r>
            <a:r>
              <a:rPr lang="en-US" i="1" dirty="0" smtClean="0"/>
              <a:t>least upper bound</a:t>
            </a:r>
            <a:r>
              <a:rPr lang="en-US" dirty="0" smtClean="0"/>
              <a:t>”)</a:t>
            </a:r>
          </a:p>
          <a:p>
            <a:pPr lvl="2"/>
            <a:r>
              <a:rPr lang="en-US" dirty="0" smtClean="0"/>
              <a:t>Induces a partial order on </a:t>
            </a:r>
            <a:r>
              <a:rPr lang="en-US" i="1" dirty="0" smtClean="0"/>
              <a:t>S</a:t>
            </a:r>
            <a:r>
              <a:rPr lang="en-US" dirty="0" smtClean="0"/>
              <a:t>: </a:t>
            </a:r>
            <a:r>
              <a:rPr lang="en-US" i="1" dirty="0" smtClean="0"/>
              <a:t>x</a:t>
            </a:r>
            <a:r>
              <a:rPr lang="en-US" dirty="0" smtClean="0"/>
              <a:t> </a:t>
            </a:r>
            <a:r>
              <a:rPr lang="en-US" dirty="0" smtClean="0">
                <a:latin typeface="cmsy10"/>
                <a:ea typeface="cmsy10"/>
                <a:cs typeface="cmsy10"/>
              </a:rPr>
              <a:t>·</a:t>
            </a:r>
            <a:r>
              <a:rPr lang="en-US" i="1" baseline="-25000" dirty="0" smtClean="0">
                <a:latin typeface="cmsy10"/>
                <a:ea typeface="cmsy10"/>
                <a:cs typeface="cmsy10"/>
              </a:rPr>
              <a:t>S</a:t>
            </a:r>
            <a:r>
              <a:rPr lang="en-US" dirty="0" smtClean="0"/>
              <a:t> </a:t>
            </a:r>
            <a:r>
              <a:rPr lang="en-US" i="1" dirty="0" smtClean="0"/>
              <a:t>y</a:t>
            </a:r>
            <a:r>
              <a:rPr lang="en-US" dirty="0" smtClean="0"/>
              <a:t> if </a:t>
            </a:r>
            <a:r>
              <a:rPr lang="en-US" i="1" dirty="0" smtClean="0"/>
              <a:t>x</a:t>
            </a:r>
            <a:r>
              <a:rPr lang="en-US" dirty="0" smtClean="0"/>
              <a:t> </a:t>
            </a:r>
            <a:r>
              <a:rPr lang="en-US" dirty="0" smtClean="0">
                <a:latin typeface="cmsy10"/>
                <a:ea typeface="cmsy10"/>
                <a:cs typeface="cmsy10"/>
              </a:rPr>
              <a:t>t</a:t>
            </a:r>
            <a:r>
              <a:rPr lang="en-US" dirty="0" smtClean="0"/>
              <a:t> </a:t>
            </a:r>
            <a:r>
              <a:rPr lang="en-US" i="1" dirty="0" smtClean="0"/>
              <a:t>y</a:t>
            </a:r>
            <a:r>
              <a:rPr lang="en-US" dirty="0" smtClean="0"/>
              <a:t> = </a:t>
            </a:r>
            <a:r>
              <a:rPr lang="en-US" i="1" dirty="0" smtClean="0"/>
              <a:t>y</a:t>
            </a:r>
          </a:p>
          <a:p>
            <a:pPr lvl="2"/>
            <a:r>
              <a:rPr lang="en-US" dirty="0" smtClean="0"/>
              <a:t>Associative, Commutative, and Idempotent</a:t>
            </a:r>
          </a:p>
          <a:p>
            <a:pPr lvl="3"/>
            <a:r>
              <a:rPr lang="en-US" dirty="0" smtClean="0"/>
              <a:t>“ACID 2.0”</a:t>
            </a:r>
          </a:p>
          <a:p>
            <a:pPr lvl="2"/>
            <a:r>
              <a:rPr lang="en-US" dirty="0" smtClean="0"/>
              <a:t>Informally, LUB is “merge function” for </a:t>
            </a:r>
            <a:r>
              <a:rPr lang="en-US" i="1" dirty="0" smtClean="0"/>
              <a:t>S</a:t>
            </a:r>
            <a:endParaRPr lang="en-US" dirty="0"/>
          </a:p>
          <a:p>
            <a:pPr lvl="1"/>
            <a:r>
              <a:rPr lang="en-US" dirty="0" smtClean="0">
                <a:latin typeface="cmsy10"/>
                <a:ea typeface="cmsy10"/>
                <a:cs typeface="cmsy10"/>
              </a:rPr>
              <a:t>?</a:t>
            </a:r>
            <a:r>
              <a:rPr lang="en-US" dirty="0" smtClean="0"/>
              <a:t> is the “least” element in </a:t>
            </a:r>
            <a:r>
              <a:rPr lang="en-US" i="1" dirty="0" smtClean="0"/>
              <a:t>S</a:t>
            </a:r>
            <a:endParaRPr lang="en-US" dirty="0"/>
          </a:p>
          <a:p>
            <a:pPr lvl="2"/>
            <a:r>
              <a:rPr lang="en-US" dirty="0" smtClean="0">
                <a:latin typeface="cmsy10"/>
                <a:ea typeface="cmsy10"/>
                <a:cs typeface="cmsy10"/>
              </a:rPr>
              <a:t>8</a:t>
            </a:r>
            <a:r>
              <a:rPr lang="en-US" i="1" dirty="0" smtClean="0"/>
              <a:t>x</a:t>
            </a:r>
            <a:r>
              <a:rPr lang="en-US" dirty="0" smtClean="0"/>
              <a:t> </a:t>
            </a:r>
            <a:r>
              <a:rPr lang="en-US" dirty="0" smtClean="0">
                <a:latin typeface="cmsy10"/>
                <a:ea typeface="cmsy10"/>
                <a:cs typeface="cmsy10"/>
              </a:rPr>
              <a:t>2</a:t>
            </a:r>
            <a:r>
              <a:rPr lang="en-US" dirty="0" smtClean="0"/>
              <a:t> </a:t>
            </a:r>
            <a:r>
              <a:rPr lang="en-US" i="1" dirty="0" smtClean="0"/>
              <a:t>S</a:t>
            </a:r>
            <a:r>
              <a:rPr lang="en-US" dirty="0" smtClean="0"/>
              <a:t>: </a:t>
            </a:r>
            <a:r>
              <a:rPr lang="en-US" dirty="0" smtClean="0">
                <a:latin typeface="cmsy10"/>
                <a:ea typeface="cmsy10"/>
                <a:cs typeface="cmsy10"/>
              </a:rPr>
              <a:t>?</a:t>
            </a:r>
            <a:r>
              <a:rPr lang="en-US" i="1" dirty="0" smtClean="0"/>
              <a:t> </a:t>
            </a:r>
            <a:r>
              <a:rPr lang="en-US" dirty="0" smtClean="0">
                <a:latin typeface="cmsy10"/>
                <a:ea typeface="cmsy10"/>
                <a:cs typeface="cmsy10"/>
              </a:rPr>
              <a:t>t </a:t>
            </a:r>
            <a:r>
              <a:rPr lang="en-US" i="1" dirty="0" smtClean="0"/>
              <a:t>x</a:t>
            </a:r>
            <a:r>
              <a:rPr lang="en-US" dirty="0" smtClean="0">
                <a:latin typeface="cmsy10"/>
                <a:ea typeface="cmsy10"/>
                <a:cs typeface="cmsy10"/>
              </a:rPr>
              <a:t> </a:t>
            </a:r>
            <a:r>
              <a:rPr lang="en-US" dirty="0" smtClean="0"/>
              <a:t>= </a:t>
            </a:r>
            <a:r>
              <a:rPr lang="en-US" i="1" dirty="0" smtClean="0"/>
              <a:t>x</a:t>
            </a:r>
          </a:p>
        </p:txBody>
      </p:sp>
    </p:spTree>
    <p:extLst>
      <p:ext uri="{BB962C8B-B14F-4D97-AF65-F5344CB8AC3E}">
        <p14:creationId xmlns:p14="http://schemas.microsoft.com/office/powerpoint/2010/main" val="878507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602431" y="1417640"/>
            <a:ext cx="13512" cy="42846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1423" y="540474"/>
            <a:ext cx="1172116" cy="584776"/>
          </a:xfrm>
          <a:prstGeom prst="rect">
            <a:avLst/>
          </a:prstGeom>
          <a:noFill/>
        </p:spPr>
        <p:txBody>
          <a:bodyPr wrap="none" rtlCol="0">
            <a:spAutoFit/>
          </a:bodyPr>
          <a:lstStyle/>
          <a:p>
            <a:r>
              <a:rPr lang="en-US" sz="3200" b="1" dirty="0" smtClean="0">
                <a:latin typeface="Raleway"/>
                <a:cs typeface="Raleway"/>
              </a:rPr>
              <a:t>Time</a:t>
            </a:r>
            <a:endParaRPr lang="en-US" sz="3200" b="1" dirty="0">
              <a:latin typeface="Raleway"/>
              <a:cs typeface="Raleway"/>
            </a:endParaRPr>
          </a:p>
        </p:txBody>
      </p:sp>
      <p:sp>
        <p:nvSpPr>
          <p:cNvPr id="9" name="TextBox 8"/>
          <p:cNvSpPr txBox="1"/>
          <p:nvPr/>
        </p:nvSpPr>
        <p:spPr>
          <a:xfrm>
            <a:off x="1171767" y="5672571"/>
            <a:ext cx="1757114" cy="830997"/>
          </a:xfrm>
          <a:prstGeom prst="rect">
            <a:avLst/>
          </a:prstGeom>
          <a:noFill/>
        </p:spPr>
        <p:txBody>
          <a:bodyPr wrap="none" rtlCol="0">
            <a:spAutoFit/>
          </a:bodyPr>
          <a:lstStyle/>
          <a:p>
            <a:pPr algn="ctr"/>
            <a:r>
              <a:rPr lang="en-US" sz="2400" b="1" dirty="0" smtClean="0">
                <a:latin typeface="Raleway"/>
                <a:cs typeface="Raleway"/>
              </a:rPr>
              <a:t>Set</a:t>
            </a:r>
            <a:br>
              <a:rPr lang="en-US" sz="2400" b="1" dirty="0" smtClean="0">
                <a:latin typeface="Raleway"/>
                <a:cs typeface="Raleway"/>
              </a:rPr>
            </a:br>
            <a:r>
              <a:rPr lang="en-US" sz="2400" b="1" dirty="0" smtClean="0">
                <a:latin typeface="Raleway"/>
                <a:cs typeface="Raleway"/>
              </a:rPr>
              <a:t>(</a:t>
            </a:r>
            <a:r>
              <a:rPr lang="en-US" sz="2400" dirty="0" smtClean="0">
                <a:latin typeface="cmsy10"/>
                <a:ea typeface="cmsy10"/>
                <a:cs typeface="cmsy10"/>
              </a:rPr>
              <a:t>t </a:t>
            </a:r>
            <a:r>
              <a:rPr lang="en-US" sz="2400" b="1" dirty="0" smtClean="0">
                <a:latin typeface="Raleway"/>
                <a:cs typeface="Raleway"/>
              </a:rPr>
              <a:t>= </a:t>
            </a:r>
            <a:r>
              <a:rPr lang="en-US" sz="2400" b="1" i="1" dirty="0" smtClean="0">
                <a:latin typeface="Raleway"/>
                <a:cs typeface="Raleway"/>
              </a:rPr>
              <a:t>Union</a:t>
            </a:r>
            <a:r>
              <a:rPr lang="en-US" sz="2400" b="1" dirty="0" smtClean="0">
                <a:latin typeface="Raleway"/>
                <a:cs typeface="Raleway"/>
              </a:rPr>
              <a:t>)</a:t>
            </a:r>
          </a:p>
        </p:txBody>
      </p:sp>
      <p:sp>
        <p:nvSpPr>
          <p:cNvPr id="11" name="TextBox 10"/>
          <p:cNvSpPr txBox="1"/>
          <p:nvPr/>
        </p:nvSpPr>
        <p:spPr>
          <a:xfrm>
            <a:off x="4022657" y="5672571"/>
            <a:ext cx="2191337" cy="830997"/>
          </a:xfrm>
          <a:prstGeom prst="rect">
            <a:avLst/>
          </a:prstGeom>
          <a:noFill/>
        </p:spPr>
        <p:txBody>
          <a:bodyPr wrap="none" rtlCol="0">
            <a:spAutoFit/>
          </a:bodyPr>
          <a:lstStyle/>
          <a:p>
            <a:pPr algn="ctr"/>
            <a:r>
              <a:rPr lang="en-US" sz="2400" b="1" dirty="0" smtClean="0">
                <a:latin typeface="Raleway"/>
                <a:cs typeface="Raleway"/>
              </a:rPr>
              <a:t>Increasing </a:t>
            </a:r>
            <a:r>
              <a:rPr lang="en-US" sz="2400" b="1" dirty="0" err="1" smtClean="0">
                <a:latin typeface="Raleway"/>
                <a:cs typeface="Raleway"/>
              </a:rPr>
              <a:t>Int</a:t>
            </a:r>
            <a:r>
              <a:rPr lang="en-US" sz="2400" b="1" dirty="0" smtClean="0">
                <a:latin typeface="Raleway"/>
                <a:cs typeface="Raleway"/>
              </a:rPr>
              <a:t/>
            </a:r>
            <a:br>
              <a:rPr lang="en-US" sz="2400" b="1" dirty="0" smtClean="0">
                <a:latin typeface="Raleway"/>
                <a:cs typeface="Raleway"/>
              </a:rPr>
            </a:br>
            <a:r>
              <a:rPr lang="en-US" sz="2400" b="1" dirty="0" smtClean="0">
                <a:latin typeface="Raleway"/>
                <a:cs typeface="Raleway"/>
              </a:rPr>
              <a:t>(</a:t>
            </a:r>
            <a:r>
              <a:rPr lang="en-US" sz="2400" dirty="0" smtClean="0">
                <a:latin typeface="cmsy10"/>
                <a:ea typeface="cmsy10"/>
                <a:cs typeface="cmsy10"/>
              </a:rPr>
              <a:t>t </a:t>
            </a:r>
            <a:r>
              <a:rPr lang="en-US" sz="2400" b="1" dirty="0" smtClean="0">
                <a:latin typeface="Raleway"/>
                <a:cs typeface="Raleway"/>
              </a:rPr>
              <a:t>= </a:t>
            </a:r>
            <a:r>
              <a:rPr lang="en-US" sz="2400" b="1" i="1" dirty="0" smtClean="0">
                <a:latin typeface="Raleway"/>
                <a:cs typeface="Raleway"/>
              </a:rPr>
              <a:t>Max</a:t>
            </a:r>
            <a:r>
              <a:rPr lang="en-US" sz="2400" b="1" dirty="0" smtClean="0">
                <a:latin typeface="Raleway"/>
                <a:cs typeface="Raleway"/>
              </a:rPr>
              <a:t>)</a:t>
            </a:r>
            <a:endParaRPr lang="en-US" sz="2400" b="1" dirty="0">
              <a:latin typeface="Raleway"/>
              <a:cs typeface="Raleway"/>
            </a:endParaRPr>
          </a:p>
        </p:txBody>
      </p:sp>
      <p:sp>
        <p:nvSpPr>
          <p:cNvPr id="12" name="TextBox 11"/>
          <p:cNvSpPr txBox="1"/>
          <p:nvPr/>
        </p:nvSpPr>
        <p:spPr>
          <a:xfrm>
            <a:off x="7114179" y="5672571"/>
            <a:ext cx="1410829" cy="830997"/>
          </a:xfrm>
          <a:prstGeom prst="rect">
            <a:avLst/>
          </a:prstGeom>
          <a:noFill/>
        </p:spPr>
        <p:txBody>
          <a:bodyPr wrap="none" rtlCol="0">
            <a:spAutoFit/>
          </a:bodyPr>
          <a:lstStyle/>
          <a:p>
            <a:pPr algn="ctr"/>
            <a:r>
              <a:rPr lang="en-US" sz="2400" b="1" dirty="0" smtClean="0">
                <a:latin typeface="Raleway"/>
                <a:cs typeface="Raleway"/>
              </a:rPr>
              <a:t>Boolean</a:t>
            </a:r>
            <a:br>
              <a:rPr lang="en-US" sz="2400" b="1" dirty="0" smtClean="0">
                <a:latin typeface="Raleway"/>
                <a:cs typeface="Raleway"/>
              </a:rPr>
            </a:br>
            <a:r>
              <a:rPr lang="en-US" sz="2400" b="1" dirty="0" smtClean="0">
                <a:latin typeface="Raleway"/>
                <a:cs typeface="Raleway"/>
              </a:rPr>
              <a:t>(</a:t>
            </a:r>
            <a:r>
              <a:rPr lang="en-US" sz="2400" dirty="0" smtClean="0">
                <a:latin typeface="cmsy10"/>
                <a:ea typeface="cmsy10"/>
                <a:cs typeface="cmsy10"/>
              </a:rPr>
              <a:t>t </a:t>
            </a:r>
            <a:r>
              <a:rPr lang="en-US" sz="2400" b="1" dirty="0" smtClean="0">
                <a:latin typeface="Raleway"/>
                <a:cs typeface="Raleway"/>
              </a:rPr>
              <a:t>= </a:t>
            </a:r>
            <a:r>
              <a:rPr lang="en-US" sz="2400" b="1" i="1" dirty="0" smtClean="0">
                <a:latin typeface="Raleway"/>
                <a:cs typeface="Raleway"/>
              </a:rPr>
              <a:t>Or</a:t>
            </a:r>
            <a:r>
              <a:rPr lang="en-US" sz="2400" b="1" dirty="0" smtClean="0">
                <a:latin typeface="Raleway"/>
                <a:cs typeface="Raleway"/>
              </a:rPr>
              <a:t>)</a:t>
            </a:r>
            <a:endParaRPr lang="en-US" sz="2400" b="1" dirty="0">
              <a:latin typeface="Raleway"/>
              <a:cs typeface="Raleway"/>
            </a:endParaRPr>
          </a:p>
        </p:txBody>
      </p:sp>
      <p:pic>
        <p:nvPicPr>
          <p:cNvPr id="2" name="Picture 1" descr="monotone_set_simp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74" y="2905250"/>
            <a:ext cx="2247900" cy="1765300"/>
          </a:xfrm>
          <a:prstGeom prst="rect">
            <a:avLst/>
          </a:prstGeom>
        </p:spPr>
      </p:pic>
      <p:pic>
        <p:nvPicPr>
          <p:cNvPr id="5" name="Picture 4" descr="lattice_ma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75" y="2905250"/>
            <a:ext cx="1231900" cy="1765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752" y="2919431"/>
            <a:ext cx="2182902" cy="1751119"/>
          </a:xfrm>
          <a:prstGeom prst="rect">
            <a:avLst/>
          </a:prstGeom>
        </p:spPr>
      </p:pic>
    </p:spTree>
    <p:extLst>
      <p:ext uri="{BB962C8B-B14F-4D97-AF65-F5344CB8AC3E}">
        <p14:creationId xmlns:p14="http://schemas.microsoft.com/office/powerpoint/2010/main" val="14419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9590"/>
            <a:ext cx="8229600" cy="1318821"/>
          </a:xfrm>
        </p:spPr>
        <p:txBody>
          <a:bodyPr>
            <a:noAutofit/>
          </a:bodyPr>
          <a:lstStyle/>
          <a:p>
            <a:pPr marL="0" indent="0">
              <a:buNone/>
            </a:pPr>
            <a:r>
              <a:rPr lang="en-US" i="1" dirty="0" smtClean="0"/>
              <a:t>f</a:t>
            </a:r>
            <a:r>
              <a:rPr lang="en-US" dirty="0" smtClean="0"/>
              <a:t> </a:t>
            </a:r>
            <a:r>
              <a:rPr lang="en-US" dirty="0"/>
              <a:t>: </a:t>
            </a:r>
            <a:r>
              <a:rPr lang="en-US" i="1" dirty="0"/>
              <a:t>S</a:t>
            </a:r>
            <a:r>
              <a:rPr lang="en-US" dirty="0">
                <a:latin typeface="Symbol"/>
                <a:sym typeface="Symbol"/>
              </a:rPr>
              <a:t></a:t>
            </a:r>
            <a:r>
              <a:rPr lang="en-US" i="1" dirty="0"/>
              <a:t>T</a:t>
            </a:r>
            <a:r>
              <a:rPr lang="en-US" dirty="0"/>
              <a:t> </a:t>
            </a:r>
            <a:r>
              <a:rPr lang="en-US" dirty="0" smtClean="0"/>
              <a:t> is </a:t>
            </a:r>
            <a:r>
              <a:rPr lang="en-US" dirty="0"/>
              <a:t>a </a:t>
            </a:r>
            <a:r>
              <a:rPr lang="en-US" i="1" dirty="0">
                <a:solidFill>
                  <a:srgbClr val="FF0000"/>
                </a:solidFill>
              </a:rPr>
              <a:t>monotone function </a:t>
            </a:r>
            <a:r>
              <a:rPr lang="en-US" dirty="0" err="1" smtClean="0"/>
              <a:t>iff</a:t>
            </a:r>
            <a:r>
              <a:rPr lang="en-US" dirty="0" smtClean="0"/>
              <a:t>:</a:t>
            </a:r>
            <a:endParaRPr lang="en-US" dirty="0"/>
          </a:p>
          <a:p>
            <a:pPr marL="0" indent="0" algn="ctr">
              <a:buNone/>
            </a:pPr>
            <a:r>
              <a:rPr lang="en-US" dirty="0">
                <a:latin typeface="cmsy10"/>
                <a:ea typeface="cmsy10"/>
                <a:cs typeface="cmsy10"/>
              </a:rPr>
              <a:t>8</a:t>
            </a:r>
            <a:r>
              <a:rPr lang="en-US" i="1" dirty="0"/>
              <a:t>a</a:t>
            </a:r>
            <a:r>
              <a:rPr lang="en-US" dirty="0"/>
              <a:t>,</a:t>
            </a:r>
            <a:r>
              <a:rPr lang="en-US" i="1" dirty="0"/>
              <a:t>b</a:t>
            </a:r>
            <a:r>
              <a:rPr lang="en-US" dirty="0"/>
              <a:t> </a:t>
            </a:r>
            <a:r>
              <a:rPr lang="en-US" dirty="0">
                <a:latin typeface="cmsy10"/>
                <a:ea typeface="cmsy10"/>
                <a:cs typeface="cmsy10"/>
              </a:rPr>
              <a:t>2</a:t>
            </a:r>
            <a:r>
              <a:rPr lang="en-US" dirty="0"/>
              <a:t> </a:t>
            </a:r>
            <a:r>
              <a:rPr lang="en-US" i="1" dirty="0"/>
              <a:t>S</a:t>
            </a:r>
            <a:r>
              <a:rPr lang="en-US" dirty="0"/>
              <a:t> : </a:t>
            </a:r>
            <a:r>
              <a:rPr lang="en-US" i="1" dirty="0"/>
              <a:t>a</a:t>
            </a:r>
            <a:r>
              <a:rPr lang="en-US" dirty="0"/>
              <a:t> </a:t>
            </a:r>
            <a:r>
              <a:rPr lang="en-US" dirty="0">
                <a:latin typeface="cmsy10"/>
                <a:ea typeface="cmsy10"/>
                <a:cs typeface="cmsy10"/>
              </a:rPr>
              <a:t>·</a:t>
            </a:r>
            <a:r>
              <a:rPr lang="en-US" i="1" baseline="-25000" dirty="0">
                <a:ea typeface="cmsy10"/>
                <a:cs typeface="Helvetica Neue"/>
              </a:rPr>
              <a:t>S</a:t>
            </a:r>
            <a:r>
              <a:rPr lang="en-US" dirty="0"/>
              <a:t> </a:t>
            </a:r>
            <a:r>
              <a:rPr lang="en-US" i="1" dirty="0"/>
              <a:t>b</a:t>
            </a:r>
            <a:r>
              <a:rPr lang="en-US" dirty="0"/>
              <a:t> </a:t>
            </a:r>
            <a:r>
              <a:rPr lang="en-US" dirty="0">
                <a:latin typeface="cmsy10"/>
                <a:ea typeface="cmsy10"/>
                <a:cs typeface="cmsy10"/>
              </a:rPr>
              <a:t>) </a:t>
            </a:r>
            <a:r>
              <a:rPr lang="en-US" i="1" dirty="0"/>
              <a:t>f(a)</a:t>
            </a:r>
            <a:r>
              <a:rPr lang="en-US" dirty="0"/>
              <a:t> </a:t>
            </a:r>
            <a:r>
              <a:rPr lang="en-US" dirty="0">
                <a:latin typeface="cmsy10"/>
                <a:ea typeface="cmsy10"/>
                <a:cs typeface="cmsy10"/>
              </a:rPr>
              <a:t>·</a:t>
            </a:r>
            <a:r>
              <a:rPr lang="en-US" i="1" baseline="-25000" dirty="0">
                <a:ea typeface="cmsy10"/>
                <a:cs typeface="Helvetica Neue"/>
              </a:rPr>
              <a:t>T</a:t>
            </a:r>
            <a:r>
              <a:rPr lang="en-US" baseline="-25000" dirty="0">
                <a:latin typeface="cmsy10"/>
                <a:ea typeface="cmsy10"/>
                <a:cs typeface="cmsy10"/>
              </a:rPr>
              <a:t> </a:t>
            </a:r>
            <a:r>
              <a:rPr lang="en-US" i="1" dirty="0"/>
              <a:t>f(b)</a:t>
            </a:r>
          </a:p>
        </p:txBody>
      </p:sp>
    </p:spTree>
    <p:extLst>
      <p:ext uri="{BB962C8B-B14F-4D97-AF65-F5344CB8AC3E}">
        <p14:creationId xmlns:p14="http://schemas.microsoft.com/office/powerpoint/2010/main" val="602302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602431" y="1417640"/>
            <a:ext cx="13512" cy="42846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1423" y="540474"/>
            <a:ext cx="1172116" cy="584776"/>
          </a:xfrm>
          <a:prstGeom prst="rect">
            <a:avLst/>
          </a:prstGeom>
          <a:noFill/>
        </p:spPr>
        <p:txBody>
          <a:bodyPr wrap="none" rtlCol="0">
            <a:spAutoFit/>
          </a:bodyPr>
          <a:lstStyle/>
          <a:p>
            <a:r>
              <a:rPr lang="en-US" sz="3200" b="1" dirty="0" smtClean="0">
                <a:latin typeface="Raleway"/>
                <a:cs typeface="Raleway"/>
              </a:rPr>
              <a:t>Time</a:t>
            </a:r>
            <a:endParaRPr lang="en-US" sz="3200" b="1" dirty="0">
              <a:latin typeface="Raleway"/>
              <a:cs typeface="Raleway"/>
            </a:endParaRPr>
          </a:p>
        </p:txBody>
      </p:sp>
      <p:sp>
        <p:nvSpPr>
          <p:cNvPr id="9" name="TextBox 8"/>
          <p:cNvSpPr txBox="1"/>
          <p:nvPr/>
        </p:nvSpPr>
        <p:spPr>
          <a:xfrm>
            <a:off x="1171767" y="5672571"/>
            <a:ext cx="1757114" cy="830997"/>
          </a:xfrm>
          <a:prstGeom prst="rect">
            <a:avLst/>
          </a:prstGeom>
          <a:noFill/>
        </p:spPr>
        <p:txBody>
          <a:bodyPr wrap="none" rtlCol="0">
            <a:spAutoFit/>
          </a:bodyPr>
          <a:lstStyle/>
          <a:p>
            <a:pPr algn="ctr"/>
            <a:r>
              <a:rPr lang="en-US" sz="2400" b="1" dirty="0" smtClean="0">
                <a:latin typeface="Raleway"/>
                <a:cs typeface="Raleway"/>
              </a:rPr>
              <a:t>Set</a:t>
            </a:r>
            <a:br>
              <a:rPr lang="en-US" sz="2400" b="1" dirty="0" smtClean="0">
                <a:latin typeface="Raleway"/>
                <a:cs typeface="Raleway"/>
              </a:rPr>
            </a:br>
            <a:r>
              <a:rPr lang="en-US" sz="2400" b="1" dirty="0" smtClean="0">
                <a:latin typeface="Raleway"/>
                <a:cs typeface="Raleway"/>
              </a:rPr>
              <a:t>(</a:t>
            </a:r>
            <a:r>
              <a:rPr lang="en-US" sz="2400" dirty="0" smtClean="0">
                <a:latin typeface="cmsy10"/>
                <a:ea typeface="cmsy10"/>
                <a:cs typeface="cmsy10"/>
              </a:rPr>
              <a:t>t </a:t>
            </a:r>
            <a:r>
              <a:rPr lang="en-US" sz="2400" b="1" dirty="0" smtClean="0">
                <a:latin typeface="Raleway"/>
                <a:cs typeface="Raleway"/>
              </a:rPr>
              <a:t>= </a:t>
            </a:r>
            <a:r>
              <a:rPr lang="en-US" sz="2400" b="1" i="1" dirty="0" smtClean="0">
                <a:latin typeface="Raleway"/>
                <a:cs typeface="Raleway"/>
              </a:rPr>
              <a:t>Union</a:t>
            </a:r>
            <a:r>
              <a:rPr lang="en-US" sz="2400" b="1" dirty="0" smtClean="0">
                <a:latin typeface="Raleway"/>
                <a:cs typeface="Raleway"/>
              </a:rPr>
              <a:t>)</a:t>
            </a:r>
          </a:p>
        </p:txBody>
      </p:sp>
      <p:sp>
        <p:nvSpPr>
          <p:cNvPr id="11" name="TextBox 10"/>
          <p:cNvSpPr txBox="1"/>
          <p:nvPr/>
        </p:nvSpPr>
        <p:spPr>
          <a:xfrm>
            <a:off x="3974737" y="5672571"/>
            <a:ext cx="2191337" cy="830997"/>
          </a:xfrm>
          <a:prstGeom prst="rect">
            <a:avLst/>
          </a:prstGeom>
          <a:noFill/>
        </p:spPr>
        <p:txBody>
          <a:bodyPr wrap="none" rtlCol="0">
            <a:spAutoFit/>
          </a:bodyPr>
          <a:lstStyle/>
          <a:p>
            <a:pPr algn="ctr"/>
            <a:r>
              <a:rPr lang="en-US" sz="2400" b="1" dirty="0" smtClean="0">
                <a:latin typeface="Raleway"/>
                <a:cs typeface="Raleway"/>
              </a:rPr>
              <a:t>Increasing </a:t>
            </a:r>
            <a:r>
              <a:rPr lang="en-US" sz="2400" b="1" dirty="0" err="1" smtClean="0">
                <a:latin typeface="Raleway"/>
                <a:cs typeface="Raleway"/>
              </a:rPr>
              <a:t>Int</a:t>
            </a:r>
            <a:r>
              <a:rPr lang="en-US" sz="2400" b="1" dirty="0" smtClean="0">
                <a:latin typeface="Raleway"/>
                <a:cs typeface="Raleway"/>
              </a:rPr>
              <a:t/>
            </a:r>
            <a:br>
              <a:rPr lang="en-US" sz="2400" b="1" dirty="0" smtClean="0">
                <a:latin typeface="Raleway"/>
                <a:cs typeface="Raleway"/>
              </a:rPr>
            </a:br>
            <a:r>
              <a:rPr lang="en-US" sz="2400" b="1" dirty="0" smtClean="0">
                <a:latin typeface="Raleway"/>
                <a:cs typeface="Raleway"/>
              </a:rPr>
              <a:t>(</a:t>
            </a:r>
            <a:r>
              <a:rPr lang="en-US" sz="2400" dirty="0" smtClean="0">
                <a:latin typeface="cmsy10"/>
                <a:ea typeface="cmsy10"/>
                <a:cs typeface="cmsy10"/>
              </a:rPr>
              <a:t>t </a:t>
            </a:r>
            <a:r>
              <a:rPr lang="en-US" sz="2400" b="1" dirty="0" smtClean="0">
                <a:latin typeface="Raleway"/>
                <a:cs typeface="Raleway"/>
              </a:rPr>
              <a:t>= </a:t>
            </a:r>
            <a:r>
              <a:rPr lang="en-US" sz="2400" b="1" i="1" dirty="0" smtClean="0">
                <a:latin typeface="Raleway"/>
                <a:cs typeface="Raleway"/>
              </a:rPr>
              <a:t>Max</a:t>
            </a:r>
            <a:r>
              <a:rPr lang="en-US" sz="2400" b="1" dirty="0" smtClean="0">
                <a:latin typeface="Raleway"/>
                <a:cs typeface="Raleway"/>
              </a:rPr>
              <a:t>)</a:t>
            </a:r>
            <a:endParaRPr lang="en-US" sz="2400" b="1" dirty="0">
              <a:latin typeface="Raleway"/>
              <a:cs typeface="Raleway"/>
            </a:endParaRPr>
          </a:p>
        </p:txBody>
      </p:sp>
      <p:sp>
        <p:nvSpPr>
          <p:cNvPr id="12" name="TextBox 11"/>
          <p:cNvSpPr txBox="1"/>
          <p:nvPr/>
        </p:nvSpPr>
        <p:spPr>
          <a:xfrm>
            <a:off x="7066259" y="5672571"/>
            <a:ext cx="1410829" cy="830997"/>
          </a:xfrm>
          <a:prstGeom prst="rect">
            <a:avLst/>
          </a:prstGeom>
          <a:noFill/>
        </p:spPr>
        <p:txBody>
          <a:bodyPr wrap="none" rtlCol="0">
            <a:spAutoFit/>
          </a:bodyPr>
          <a:lstStyle/>
          <a:p>
            <a:pPr algn="ctr"/>
            <a:r>
              <a:rPr lang="en-US" sz="2400" b="1" dirty="0" smtClean="0">
                <a:latin typeface="Raleway"/>
                <a:cs typeface="Raleway"/>
              </a:rPr>
              <a:t>Boolean</a:t>
            </a:r>
            <a:br>
              <a:rPr lang="en-US" sz="2400" b="1" dirty="0" smtClean="0">
                <a:latin typeface="Raleway"/>
                <a:cs typeface="Raleway"/>
              </a:rPr>
            </a:br>
            <a:r>
              <a:rPr lang="en-US" sz="2400" b="1" dirty="0" smtClean="0">
                <a:latin typeface="Raleway"/>
                <a:cs typeface="Raleway"/>
              </a:rPr>
              <a:t>(</a:t>
            </a:r>
            <a:r>
              <a:rPr lang="en-US" sz="2400" dirty="0" smtClean="0">
                <a:latin typeface="cmsy10"/>
                <a:ea typeface="cmsy10"/>
                <a:cs typeface="cmsy10"/>
              </a:rPr>
              <a:t>t </a:t>
            </a:r>
            <a:r>
              <a:rPr lang="en-US" sz="2400" b="1" dirty="0" smtClean="0">
                <a:latin typeface="Raleway"/>
                <a:cs typeface="Raleway"/>
              </a:rPr>
              <a:t>= </a:t>
            </a:r>
            <a:r>
              <a:rPr lang="en-US" sz="2400" b="1" i="1" dirty="0" smtClean="0">
                <a:latin typeface="Raleway"/>
                <a:cs typeface="Raleway"/>
              </a:rPr>
              <a:t>Or</a:t>
            </a:r>
            <a:r>
              <a:rPr lang="en-US" sz="2400" b="1" dirty="0" smtClean="0">
                <a:latin typeface="Raleway"/>
                <a:cs typeface="Raleway"/>
              </a:rPr>
              <a:t>)</a:t>
            </a:r>
            <a:endParaRPr lang="en-US" sz="2400" b="1" dirty="0">
              <a:latin typeface="Raleway"/>
              <a:cs typeface="Raleway"/>
            </a:endParaRPr>
          </a:p>
        </p:txBody>
      </p:sp>
      <p:cxnSp>
        <p:nvCxnSpPr>
          <p:cNvPr id="46" name="Straight Arrow Connector 45"/>
          <p:cNvCxnSpPr/>
          <p:nvPr/>
        </p:nvCxnSpPr>
        <p:spPr>
          <a:xfrm>
            <a:off x="3358780" y="3822700"/>
            <a:ext cx="102069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730887" y="3822700"/>
            <a:ext cx="102069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478020" y="3213100"/>
            <a:ext cx="757119" cy="369332"/>
          </a:xfrm>
          <a:prstGeom prst="rect">
            <a:avLst/>
          </a:prstGeom>
          <a:noFill/>
        </p:spPr>
        <p:txBody>
          <a:bodyPr wrap="none" rtlCol="0">
            <a:spAutoFit/>
          </a:bodyPr>
          <a:lstStyle/>
          <a:p>
            <a:r>
              <a:rPr lang="en-US" b="1" dirty="0" smtClean="0">
                <a:solidFill>
                  <a:srgbClr val="FF0000"/>
                </a:solidFill>
                <a:latin typeface="Raleway"/>
                <a:cs typeface="Raleway"/>
              </a:rPr>
              <a:t>size()</a:t>
            </a:r>
            <a:endParaRPr lang="en-US" b="1" dirty="0">
              <a:solidFill>
                <a:srgbClr val="FF0000"/>
              </a:solidFill>
              <a:latin typeface="Raleway"/>
              <a:cs typeface="Raleway"/>
            </a:endParaRPr>
          </a:p>
        </p:txBody>
      </p:sp>
      <p:sp>
        <p:nvSpPr>
          <p:cNvPr id="50" name="TextBox 49"/>
          <p:cNvSpPr txBox="1"/>
          <p:nvPr/>
        </p:nvSpPr>
        <p:spPr>
          <a:xfrm>
            <a:off x="5907511" y="3225800"/>
            <a:ext cx="586308" cy="369332"/>
          </a:xfrm>
          <a:prstGeom prst="rect">
            <a:avLst/>
          </a:prstGeom>
          <a:noFill/>
        </p:spPr>
        <p:txBody>
          <a:bodyPr wrap="none" rtlCol="0">
            <a:spAutoFit/>
          </a:bodyPr>
          <a:lstStyle/>
          <a:p>
            <a:r>
              <a:rPr lang="en-US" b="1" dirty="0" smtClean="0">
                <a:solidFill>
                  <a:srgbClr val="FF0000"/>
                </a:solidFill>
                <a:latin typeface="Raleway"/>
                <a:cs typeface="Raleway"/>
              </a:rPr>
              <a:t>&gt;= 3</a:t>
            </a:r>
            <a:endParaRPr lang="en-US" b="1" dirty="0">
              <a:solidFill>
                <a:srgbClr val="FF0000"/>
              </a:solidFill>
              <a:latin typeface="Raleway"/>
              <a:cs typeface="Raleway"/>
            </a:endParaRPr>
          </a:p>
        </p:txBody>
      </p:sp>
      <p:sp>
        <p:nvSpPr>
          <p:cNvPr id="51" name="TextBox 50"/>
          <p:cNvSpPr txBox="1"/>
          <p:nvPr/>
        </p:nvSpPr>
        <p:spPr>
          <a:xfrm>
            <a:off x="2438400" y="1659108"/>
            <a:ext cx="2341303" cy="646331"/>
          </a:xfrm>
          <a:prstGeom prst="rect">
            <a:avLst/>
          </a:prstGeom>
          <a:noFill/>
        </p:spPr>
        <p:txBody>
          <a:bodyPr wrap="none" rtlCol="0">
            <a:spAutoFit/>
          </a:bodyPr>
          <a:lstStyle/>
          <a:p>
            <a:r>
              <a:rPr lang="en-US" b="1" dirty="0" smtClean="0">
                <a:latin typeface="Raleway"/>
                <a:cs typeface="Raleway"/>
              </a:rPr>
              <a:t>Monotone function:</a:t>
            </a:r>
            <a:br>
              <a:rPr lang="en-US" b="1" dirty="0" smtClean="0">
                <a:latin typeface="Raleway"/>
                <a:cs typeface="Raleway"/>
              </a:rPr>
            </a:br>
            <a:r>
              <a:rPr lang="en-US" b="1" dirty="0" smtClean="0">
                <a:latin typeface="Raleway"/>
                <a:cs typeface="Raleway"/>
              </a:rPr>
              <a:t>set </a:t>
            </a:r>
            <a:r>
              <a:rPr lang="en-US" b="1" dirty="0" smtClean="0">
                <a:latin typeface="Raleway"/>
                <a:cs typeface="Raleway"/>
                <a:sym typeface="Symbol"/>
              </a:rPr>
              <a:t></a:t>
            </a:r>
            <a:r>
              <a:rPr lang="en-US" b="1" dirty="0" smtClean="0">
                <a:latin typeface="Raleway"/>
                <a:cs typeface="Raleway"/>
              </a:rPr>
              <a:t> increase-</a:t>
            </a:r>
            <a:r>
              <a:rPr lang="en-US" b="1" dirty="0" err="1" smtClean="0">
                <a:latin typeface="Raleway"/>
                <a:cs typeface="Raleway"/>
              </a:rPr>
              <a:t>int</a:t>
            </a:r>
            <a:endParaRPr lang="en-US" b="1" dirty="0">
              <a:latin typeface="Raleway"/>
              <a:cs typeface="Raleway"/>
            </a:endParaRPr>
          </a:p>
        </p:txBody>
      </p:sp>
      <p:sp>
        <p:nvSpPr>
          <p:cNvPr id="52" name="TextBox 51"/>
          <p:cNvSpPr txBox="1"/>
          <p:nvPr/>
        </p:nvSpPr>
        <p:spPr>
          <a:xfrm>
            <a:off x="5432560" y="1659108"/>
            <a:ext cx="2758135" cy="646331"/>
          </a:xfrm>
          <a:prstGeom prst="rect">
            <a:avLst/>
          </a:prstGeom>
          <a:noFill/>
        </p:spPr>
        <p:txBody>
          <a:bodyPr wrap="none" rtlCol="0">
            <a:spAutoFit/>
          </a:bodyPr>
          <a:lstStyle/>
          <a:p>
            <a:r>
              <a:rPr lang="en-US" b="1" dirty="0" smtClean="0">
                <a:latin typeface="Raleway"/>
                <a:cs typeface="Raleway"/>
              </a:rPr>
              <a:t>Monotone function:</a:t>
            </a:r>
            <a:br>
              <a:rPr lang="en-US" b="1" dirty="0" smtClean="0">
                <a:latin typeface="Raleway"/>
                <a:cs typeface="Raleway"/>
              </a:rPr>
            </a:br>
            <a:r>
              <a:rPr lang="en-US" b="1" dirty="0" smtClean="0">
                <a:latin typeface="Raleway"/>
                <a:cs typeface="Raleway"/>
              </a:rPr>
              <a:t>increase-</a:t>
            </a:r>
            <a:r>
              <a:rPr lang="en-US" b="1" dirty="0" err="1" smtClean="0">
                <a:latin typeface="Raleway"/>
                <a:cs typeface="Raleway"/>
              </a:rPr>
              <a:t>int</a:t>
            </a:r>
            <a:r>
              <a:rPr lang="en-US" b="1" dirty="0" smtClean="0">
                <a:latin typeface="Raleway"/>
                <a:cs typeface="Raleway"/>
              </a:rPr>
              <a:t> </a:t>
            </a:r>
            <a:r>
              <a:rPr lang="en-US" b="1" dirty="0" smtClean="0">
                <a:latin typeface="Raleway"/>
                <a:cs typeface="Raleway"/>
                <a:sym typeface="Symbol"/>
              </a:rPr>
              <a:t></a:t>
            </a:r>
            <a:r>
              <a:rPr lang="en-US" b="1" dirty="0" smtClean="0">
                <a:latin typeface="Raleway"/>
                <a:cs typeface="Raleway"/>
              </a:rPr>
              <a:t> </a:t>
            </a:r>
            <a:r>
              <a:rPr lang="en-US" b="1" dirty="0" err="1" smtClean="0">
                <a:latin typeface="Raleway"/>
                <a:cs typeface="Raleway"/>
              </a:rPr>
              <a:t>boolean</a:t>
            </a:r>
            <a:endParaRPr lang="en-US" b="1" dirty="0">
              <a:latin typeface="Raleway"/>
              <a:cs typeface="Raleway"/>
            </a:endParaRPr>
          </a:p>
        </p:txBody>
      </p:sp>
      <p:pic>
        <p:nvPicPr>
          <p:cNvPr id="2" name="Picture 1" descr="monotone_set_simp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74" y="2923424"/>
            <a:ext cx="2312588" cy="1816100"/>
          </a:xfrm>
          <a:prstGeom prst="rect">
            <a:avLst/>
          </a:prstGeom>
        </p:spPr>
      </p:pic>
      <p:pic>
        <p:nvPicPr>
          <p:cNvPr id="5" name="Picture 4" descr="mfunc_siz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665" y="2923424"/>
            <a:ext cx="287440" cy="1816100"/>
          </a:xfrm>
          <a:prstGeom prst="rect">
            <a:avLst/>
          </a:prstGeom>
        </p:spPr>
      </p:pic>
      <p:pic>
        <p:nvPicPr>
          <p:cNvPr id="6" name="Picture 5" descr="mfunc_gt_eq.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473" y="2923424"/>
            <a:ext cx="660400" cy="1816100"/>
          </a:xfrm>
          <a:prstGeom prst="rect">
            <a:avLst/>
          </a:prstGeom>
        </p:spPr>
      </p:pic>
    </p:spTree>
    <p:extLst>
      <p:ext uri="{BB962C8B-B14F-4D97-AF65-F5344CB8AC3E}">
        <p14:creationId xmlns:p14="http://schemas.microsoft.com/office/powerpoint/2010/main" val="8934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Quorum Vote with Lattices</a:t>
            </a:r>
            <a:endParaRPr lang="en-US" i="1" baseline="30000" dirty="0"/>
          </a:p>
        </p:txBody>
      </p:sp>
      <p:sp>
        <p:nvSpPr>
          <p:cNvPr id="4" name="TextBox 3"/>
          <p:cNvSpPr txBox="1"/>
          <p:nvPr/>
        </p:nvSpPr>
        <p:spPr>
          <a:xfrm>
            <a:off x="485906" y="1449523"/>
            <a:ext cx="8172189" cy="5262980"/>
          </a:xfrm>
          <a:prstGeom prst="rect">
            <a:avLst/>
          </a:prstGeom>
          <a:noFill/>
          <a:ln>
            <a:solidFill>
              <a:schemeClr val="tx1"/>
            </a:solidFill>
          </a:ln>
        </p:spPr>
        <p:txBody>
          <a:bodyPr wrap="square" rtlCol="0">
            <a:spAutoFit/>
          </a:bodyPr>
          <a:lstStyle/>
          <a:p>
            <a:r>
              <a:rPr lang="en-US" sz="1600" b="1" dirty="0">
                <a:solidFill>
                  <a:srgbClr val="880000"/>
                </a:solidFill>
                <a:latin typeface="Inconsolata-dz"/>
                <a:cs typeface="Inconsolata-dz"/>
              </a:rPr>
              <a:t>QUORUM_SIZE</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5</a:t>
            </a:r>
            <a:endParaRPr lang="en-US" sz="1600" b="1" dirty="0">
              <a:solidFill>
                <a:prstClr val="black"/>
              </a:solidFill>
              <a:latin typeface="Inconsolata-dz"/>
              <a:cs typeface="Inconsolata-dz"/>
            </a:endParaRPr>
          </a:p>
          <a:p>
            <a:r>
              <a:rPr lang="en-US" sz="1600" b="1" dirty="0">
                <a:solidFill>
                  <a:srgbClr val="880000"/>
                </a:solidFill>
                <a:latin typeface="Inconsolata-dz"/>
                <a:cs typeface="Inconsolata-dz"/>
              </a:rPr>
              <a:t>RESULT_ADDR</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a:solidFill>
                  <a:srgbClr val="BA2121"/>
                </a:solidFill>
                <a:latin typeface="Inconsolata-dz"/>
                <a:cs typeface="Inconsolata-dz"/>
              </a:rPr>
              <a:t>"</a:t>
            </a:r>
            <a:r>
              <a:rPr lang="en-US" sz="1600" b="1" dirty="0" err="1">
                <a:solidFill>
                  <a:srgbClr val="BA2121"/>
                </a:solidFill>
                <a:latin typeface="Inconsolata-dz"/>
                <a:cs typeface="Inconsolata-dz"/>
              </a:rPr>
              <a:t>example.org</a:t>
            </a:r>
            <a:r>
              <a:rPr lang="en-US" sz="1600" b="1" dirty="0">
                <a:solidFill>
                  <a:srgbClr val="BA2121"/>
                </a:solidFill>
                <a:latin typeface="Inconsolata-dz"/>
                <a:cs typeface="Inconsolata-dz"/>
              </a:rPr>
              <a:t>"</a:t>
            </a:r>
            <a:endParaRPr lang="en-US" sz="1600" b="1" dirty="0" smtClean="0">
              <a:solidFill>
                <a:srgbClr val="008000"/>
              </a:solidFill>
              <a:latin typeface="Inconsolata-dz"/>
              <a:cs typeface="Inconsolata-dz"/>
            </a:endParaRPr>
          </a:p>
          <a:p>
            <a:endParaRPr lang="en-US" sz="1600" b="1" dirty="0">
              <a:solidFill>
                <a:srgbClr val="008000"/>
              </a:solidFill>
              <a:latin typeface="Inconsolata-dz"/>
              <a:cs typeface="Inconsolata-dz"/>
            </a:endParaRPr>
          </a:p>
          <a:p>
            <a:r>
              <a:rPr lang="en-US" sz="1600" b="1" dirty="0" smtClean="0">
                <a:solidFill>
                  <a:srgbClr val="008000"/>
                </a:solidFill>
                <a:latin typeface="Inconsolata-dz"/>
                <a:cs typeface="Inconsolata-dz"/>
              </a:rPr>
              <a:t>class</a:t>
            </a:r>
            <a:r>
              <a:rPr lang="en-US" sz="1600" b="1" dirty="0" smtClean="0">
                <a:solidFill>
                  <a:prstClr val="black"/>
                </a:solidFill>
                <a:latin typeface="Inconsolata-dz"/>
                <a:cs typeface="Inconsolata-dz"/>
              </a:rPr>
              <a:t> </a:t>
            </a:r>
            <a:r>
              <a:rPr lang="en-US" sz="1600" b="1" dirty="0" err="1" smtClean="0">
                <a:solidFill>
                  <a:srgbClr val="0000FF"/>
                </a:solidFill>
                <a:latin typeface="Inconsolata-dz"/>
                <a:cs typeface="Inconsolata-dz"/>
              </a:rPr>
              <a:t>QuorumVote</a:t>
            </a:r>
            <a:endParaRPr lang="en-US" sz="1600" b="1" dirty="0">
              <a:solidFill>
                <a:prstClr val="black"/>
              </a:solidFill>
              <a:latin typeface="Inconsolata-dz"/>
              <a:cs typeface="Inconsolata-dz"/>
            </a:endParaRPr>
          </a:p>
          <a:p>
            <a:r>
              <a:rPr lang="en-US" sz="1600" b="1" dirty="0" smtClean="0">
                <a:solidFill>
                  <a:prstClr val="black"/>
                </a:solidFill>
                <a:latin typeface="Inconsolata-dz"/>
                <a:cs typeface="Inconsolata-dz"/>
              </a:rPr>
              <a:t>  </a:t>
            </a:r>
            <a:r>
              <a:rPr lang="en-US" sz="1600" b="1" dirty="0" smtClean="0">
                <a:solidFill>
                  <a:srgbClr val="008000"/>
                </a:solidFill>
                <a:latin typeface="Inconsolata-dz"/>
                <a:cs typeface="Inconsolata-dz"/>
              </a:rPr>
              <a:t>include</a:t>
            </a:r>
            <a:r>
              <a:rPr lang="en-US" sz="1600" b="1" dirty="0" smtClean="0">
                <a:solidFill>
                  <a:prstClr val="black"/>
                </a:solidFill>
                <a:latin typeface="Inconsolata-dz"/>
                <a:cs typeface="Inconsolata-dz"/>
              </a:rPr>
              <a:t> </a:t>
            </a:r>
            <a:r>
              <a:rPr lang="en-US" sz="1600" b="1" dirty="0" smtClean="0">
                <a:solidFill>
                  <a:srgbClr val="880000"/>
                </a:solidFill>
                <a:latin typeface="Inconsolata-dz"/>
                <a:cs typeface="Inconsolata-dz"/>
              </a:rPr>
              <a:t>Bud</a:t>
            </a:r>
            <a:endParaRPr lang="en-US" sz="1600" b="1" dirty="0" smtClean="0">
              <a:solidFill>
                <a:prstClr val="black"/>
              </a:solidFill>
              <a:latin typeface="Inconsolata-dz"/>
              <a:cs typeface="Inconsolata-dz"/>
            </a:endParaRPr>
          </a:p>
          <a:p>
            <a:endParaRPr lang="en-US" sz="1600" b="1" dirty="0" smtClean="0">
              <a:solidFill>
                <a:prstClr val="black"/>
              </a:solidFill>
              <a:latin typeface="Inconsolata-dz"/>
              <a:cs typeface="Inconsolata-dz"/>
            </a:endParaRPr>
          </a:p>
          <a:p>
            <a:r>
              <a:rPr lang="en-US" sz="1600" b="1" dirty="0" smtClean="0">
                <a:solidFill>
                  <a:prstClr val="black"/>
                </a:solidFill>
                <a:latin typeface="Inconsolata-dz"/>
                <a:cs typeface="Inconsolata-dz"/>
              </a:rPr>
              <a:t>  state </a:t>
            </a:r>
            <a:r>
              <a:rPr lang="en-US" sz="1600" b="1" dirty="0" smtClean="0">
                <a:solidFill>
                  <a:srgbClr val="008000"/>
                </a:solidFill>
                <a:latin typeface="Inconsolata-dz"/>
                <a:cs typeface="Inconsolata-dz"/>
              </a:rPr>
              <a:t>do</a:t>
            </a:r>
            <a:endParaRPr lang="en-US" sz="1600" b="1" dirty="0" smtClean="0">
              <a:solidFill>
                <a:prstClr val="black"/>
              </a:solidFill>
              <a:latin typeface="Inconsolata-dz"/>
              <a:cs typeface="Inconsolata-dz"/>
            </a:endParaRPr>
          </a:p>
          <a:p>
            <a:r>
              <a:rPr lang="en-US" sz="1600" b="1" dirty="0" smtClean="0">
                <a:solidFill>
                  <a:prstClr val="black"/>
                </a:solidFill>
                <a:latin typeface="Inconsolata-dz"/>
                <a:cs typeface="Inconsolata-dz"/>
              </a:rPr>
              <a:t>    </a:t>
            </a:r>
            <a:r>
              <a:rPr lang="en-US" sz="1600" b="1" dirty="0">
                <a:solidFill>
                  <a:prstClr val="black"/>
                </a:solidFill>
                <a:latin typeface="Inconsolata-dz"/>
                <a:cs typeface="Inconsolata-dz"/>
              </a:rPr>
              <a:t>channel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addr</a:t>
            </a:r>
            <a:r>
              <a:rPr lang="en-US" sz="1600" b="1" dirty="0">
                <a:solidFill>
                  <a:prstClr val="black"/>
                </a:solidFill>
                <a:latin typeface="Inconsolata-dz"/>
                <a:cs typeface="Inconsolata-dz"/>
              </a:rPr>
              <a:t>,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voter_id</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channel </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result_chn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a:t>
            </a:r>
            <a:r>
              <a:rPr lang="en-US" sz="1600" b="1" dirty="0">
                <a:solidFill>
                  <a:srgbClr val="19177C"/>
                </a:solidFill>
                <a:latin typeface="Inconsolata-dz"/>
                <a:cs typeface="Inconsolata-dz"/>
              </a:rPr>
              <a:t>@</a:t>
            </a:r>
            <a:r>
              <a:rPr lang="en-US" sz="1600" b="1" dirty="0" err="1">
                <a:solidFill>
                  <a:srgbClr val="19177C"/>
                </a:solidFill>
                <a:latin typeface="Inconsolata-dz"/>
                <a:cs typeface="Inconsolata-dz"/>
              </a:rPr>
              <a:t>addr</a:t>
            </a:r>
            <a:r>
              <a:rPr lang="en-US" sz="1600" b="1" dirty="0">
                <a:solidFill>
                  <a:srgbClr val="666666"/>
                </a:solidFill>
                <a:latin typeface="Inconsolata-dz"/>
                <a:cs typeface="Inconsolata-dz"/>
              </a:rPr>
              <a:t>]</a:t>
            </a:r>
            <a:endParaRPr lang="en-US" sz="1600" b="1" dirty="0">
              <a:solidFill>
                <a:prstClr val="black"/>
              </a:solidFill>
              <a:latin typeface="Inconsolata-dz"/>
              <a:cs typeface="Inconsolata-dz"/>
            </a:endParaRPr>
          </a:p>
          <a:p>
            <a:r>
              <a:rPr lang="da-DK" sz="1600" b="1" dirty="0">
                <a:solidFill>
                  <a:prstClr val="black"/>
                </a:solidFill>
                <a:latin typeface="Inconsolata-dz"/>
                <a:cs typeface="Inconsolata-dz"/>
              </a:rPr>
              <a:t>    </a:t>
            </a:r>
            <a:r>
              <a:rPr lang="da-DK" sz="1600" b="1" dirty="0" err="1">
                <a:solidFill>
                  <a:prstClr val="black"/>
                </a:solidFill>
                <a:latin typeface="Inconsolata-dz"/>
                <a:cs typeface="Inconsolata-dz"/>
              </a:rPr>
              <a:t>lset</a:t>
            </a:r>
            <a:r>
              <a:rPr lang="da-DK" sz="1600" b="1" dirty="0">
                <a:solidFill>
                  <a:prstClr val="black"/>
                </a:solidFill>
                <a:latin typeface="Inconsolata-dz"/>
                <a:cs typeface="Inconsolata-dz"/>
              </a:rPr>
              <a:t>    </a:t>
            </a:r>
            <a:r>
              <a:rPr lang="da-DK" sz="1600" b="1" dirty="0">
                <a:solidFill>
                  <a:srgbClr val="19177C"/>
                </a:solidFill>
                <a:latin typeface="Inconsolata-dz"/>
                <a:cs typeface="Inconsolata-dz"/>
              </a:rPr>
              <a:t>:</a:t>
            </a:r>
            <a:r>
              <a:rPr lang="da-DK" sz="1600" b="1" dirty="0" err="1">
                <a:solidFill>
                  <a:srgbClr val="19177C"/>
                </a:solidFill>
                <a:latin typeface="Inconsolata-dz"/>
                <a:cs typeface="Inconsolata-dz"/>
              </a:rPr>
              <a:t>votes</a:t>
            </a:r>
            <a:endParaRPr lang="da-DK" sz="1600" b="1" dirty="0">
              <a:solidFill>
                <a:prstClr val="black"/>
              </a:solidFill>
              <a:latin typeface="Inconsolata-dz"/>
              <a:cs typeface="Inconsolata-dz"/>
            </a:endParaRPr>
          </a:p>
          <a:p>
            <a:r>
              <a:rPr lang="fr-FR" sz="1600" b="1" dirty="0">
                <a:solidFill>
                  <a:prstClr val="black"/>
                </a:solidFill>
                <a:latin typeface="Inconsolata-dz"/>
                <a:cs typeface="Inconsolata-dz"/>
              </a:rPr>
              <a:t>    </a:t>
            </a:r>
            <a:r>
              <a:rPr lang="fr-FR" sz="1600" b="1" dirty="0" err="1">
                <a:solidFill>
                  <a:prstClr val="black"/>
                </a:solidFill>
                <a:latin typeface="Inconsolata-dz"/>
                <a:cs typeface="Inconsolata-dz"/>
              </a:rPr>
              <a:t>lmax</a:t>
            </a:r>
            <a:r>
              <a:rPr lang="fr-FR" sz="1600" b="1" dirty="0">
                <a:solidFill>
                  <a:prstClr val="black"/>
                </a:solidFill>
                <a:latin typeface="Inconsolata-dz"/>
                <a:cs typeface="Inconsolata-dz"/>
              </a:rPr>
              <a:t>    </a:t>
            </a:r>
            <a:r>
              <a:rPr lang="fr-FR" sz="1600" b="1" dirty="0">
                <a:solidFill>
                  <a:srgbClr val="19177C"/>
                </a:solidFill>
                <a:latin typeface="Inconsolata-dz"/>
                <a:cs typeface="Inconsolata-dz"/>
              </a:rPr>
              <a:t>:</a:t>
            </a:r>
            <a:r>
              <a:rPr lang="fr-FR" sz="1600" b="1" dirty="0" err="1">
                <a:solidFill>
                  <a:srgbClr val="19177C"/>
                </a:solidFill>
                <a:latin typeface="Inconsolata-dz"/>
                <a:cs typeface="Inconsolata-dz"/>
              </a:rPr>
              <a:t>vote_cnt</a:t>
            </a:r>
            <a:endParaRPr lang="fr-FR" sz="1600" b="1" dirty="0">
              <a:solidFill>
                <a:prstClr val="black"/>
              </a:solidFill>
              <a:latin typeface="Inconsolata-dz"/>
              <a:cs typeface="Inconsolata-dz"/>
            </a:endParaRPr>
          </a:p>
          <a:p>
            <a:r>
              <a:rPr lang="fr-FR" sz="1600" b="1" dirty="0">
                <a:solidFill>
                  <a:prstClr val="black"/>
                </a:solidFill>
                <a:latin typeface="Inconsolata-dz"/>
                <a:cs typeface="Inconsolata-dz"/>
              </a:rPr>
              <a:t>    </a:t>
            </a:r>
            <a:r>
              <a:rPr lang="fr-FR" sz="1600" b="1" dirty="0" err="1">
                <a:solidFill>
                  <a:prstClr val="black"/>
                </a:solidFill>
                <a:latin typeface="Inconsolata-dz"/>
                <a:cs typeface="Inconsolata-dz"/>
              </a:rPr>
              <a:t>lbool</a:t>
            </a:r>
            <a:r>
              <a:rPr lang="fr-FR" sz="1600" b="1" dirty="0">
                <a:solidFill>
                  <a:prstClr val="black"/>
                </a:solidFill>
                <a:latin typeface="Inconsolata-dz"/>
                <a:cs typeface="Inconsolata-dz"/>
              </a:rPr>
              <a:t>   </a:t>
            </a:r>
            <a:r>
              <a:rPr lang="fr-FR" sz="1600" b="1" dirty="0" smtClean="0">
                <a:solidFill>
                  <a:srgbClr val="19177C"/>
                </a:solidFill>
                <a:latin typeface="Inconsolata-dz"/>
                <a:cs typeface="Inconsolata-dz"/>
              </a:rPr>
              <a:t>:</a:t>
            </a:r>
            <a:r>
              <a:rPr lang="fr-FR" sz="1600" b="1" dirty="0" err="1" smtClean="0">
                <a:solidFill>
                  <a:srgbClr val="19177C"/>
                </a:solidFill>
                <a:latin typeface="Inconsolata-dz"/>
                <a:cs typeface="Inconsolata-dz"/>
              </a:rPr>
              <a:t>got_quorum</a:t>
            </a:r>
            <a:endParaRPr lang="fr-FR" sz="1600" b="1" dirty="0">
              <a:solidFill>
                <a:prstClr val="black"/>
              </a:solidFill>
              <a:latin typeface="Inconsolata-dz"/>
              <a:cs typeface="Inconsolata-dz"/>
            </a:endParaRPr>
          </a:p>
          <a:p>
            <a:r>
              <a:rPr lang="fr-FR" sz="1600" b="1" dirty="0">
                <a:solidFill>
                  <a:prstClr val="black"/>
                </a:solidFill>
                <a:latin typeface="Inconsolata-dz"/>
                <a:cs typeface="Inconsolata-dz"/>
              </a:rPr>
              <a:t>  </a:t>
            </a:r>
            <a:r>
              <a:rPr lang="fr-FR" sz="1600" b="1" dirty="0">
                <a:solidFill>
                  <a:srgbClr val="008000"/>
                </a:solidFill>
                <a:latin typeface="Inconsolata-dz"/>
                <a:cs typeface="Inconsolata-dz"/>
              </a:rPr>
              <a:t>end</a:t>
            </a:r>
            <a:endParaRPr lang="fr-FR" sz="1600" b="1" dirty="0">
              <a:solidFill>
                <a:prstClr val="black"/>
              </a:solidFill>
              <a:latin typeface="Inconsolata-dz"/>
              <a:cs typeface="Inconsolata-dz"/>
            </a:endParaRPr>
          </a:p>
          <a:p>
            <a:endParaRPr lang="fr-FR" sz="1600" b="1" dirty="0">
              <a:solidFill>
                <a:prstClr val="black"/>
              </a:solidFill>
              <a:latin typeface="Inconsolata-dz"/>
              <a:cs typeface="Inconsolata-dz"/>
            </a:endParaRPr>
          </a:p>
          <a:p>
            <a:r>
              <a:rPr lang="fr-FR" sz="1600" b="1" dirty="0">
                <a:solidFill>
                  <a:prstClr val="black"/>
                </a:solidFill>
                <a:latin typeface="Inconsolata-dz"/>
                <a:cs typeface="Inconsolata-dz"/>
              </a:rPr>
              <a:t>  bloom </a:t>
            </a:r>
            <a:r>
              <a:rPr lang="fr-FR" sz="1600" b="1" dirty="0">
                <a:solidFill>
                  <a:srgbClr val="008000"/>
                </a:solidFill>
                <a:latin typeface="Inconsolata-dz"/>
                <a:cs typeface="Inconsolata-dz"/>
              </a:rPr>
              <a:t>do</a:t>
            </a:r>
            <a:endParaRPr lang="fr-FR" sz="1600" b="1" dirty="0">
              <a:solidFill>
                <a:prstClr val="black"/>
              </a:solidFill>
              <a:latin typeface="Inconsolata-dz"/>
              <a:cs typeface="Inconsolata-dz"/>
            </a:endParaRPr>
          </a:p>
          <a:p>
            <a:r>
              <a:rPr lang="en-US" sz="1600" b="1" dirty="0">
                <a:solidFill>
                  <a:prstClr val="black"/>
                </a:solidFill>
                <a:latin typeface="Inconsolata-dz"/>
                <a:cs typeface="Inconsolata-dz"/>
              </a:rPr>
              <a:t>    votes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v</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voter_id</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vote_cnt</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votes</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size</a:t>
            </a:r>
            <a:endParaRPr lang="en-US" sz="1600" b="1" dirty="0">
              <a:solidFill>
                <a:prstClr val="black"/>
              </a:solidFill>
              <a:latin typeface="Inconsolata-dz"/>
              <a:cs typeface="Inconsolata-dz"/>
            </a:endParaRP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got_quorum</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smtClean="0">
                <a:solidFill>
                  <a:prstClr val="black"/>
                </a:solidFill>
                <a:latin typeface="Inconsolata-dz"/>
                <a:cs typeface="Inconsolata-dz"/>
              </a:rPr>
              <a:t>vote_cnt</a:t>
            </a:r>
            <a:r>
              <a:rPr lang="en-US" sz="1600" b="1" dirty="0" err="1" smtClean="0">
                <a:solidFill>
                  <a:srgbClr val="666666"/>
                </a:solidFill>
                <a:latin typeface="Inconsolata-dz"/>
                <a:cs typeface="Inconsolata-dz"/>
              </a:rPr>
              <a:t>.</a:t>
            </a:r>
            <a:r>
              <a:rPr lang="en-US" sz="1600" b="1" dirty="0" err="1" smtClean="0">
                <a:solidFill>
                  <a:prstClr val="black"/>
                </a:solidFill>
                <a:latin typeface="Inconsolata-dz"/>
                <a:cs typeface="Inconsolata-dz"/>
              </a:rPr>
              <a:t>gt_eq</a:t>
            </a:r>
            <a:r>
              <a:rPr lang="en-US" sz="1600" b="1" dirty="0">
                <a:solidFill>
                  <a:prstClr val="black"/>
                </a:solidFill>
                <a:latin typeface="Inconsolata-dz"/>
                <a:cs typeface="Inconsolata-dz"/>
              </a:rPr>
              <a:t>(</a:t>
            </a:r>
            <a:r>
              <a:rPr lang="en-US" sz="1600" b="1" dirty="0">
                <a:solidFill>
                  <a:srgbClr val="880000"/>
                </a:solidFill>
                <a:latin typeface="Inconsolata-dz"/>
                <a:cs typeface="Inconsolata-dz"/>
              </a:rPr>
              <a:t>QUORUM_SIZE</a:t>
            </a:r>
            <a:r>
              <a:rPr lang="en-US" sz="1600" b="1" dirty="0">
                <a:solidFill>
                  <a:prstClr val="black"/>
                </a:solidFill>
                <a:latin typeface="Inconsolata-dz"/>
                <a:cs typeface="Inconsolata-dz"/>
              </a:rPr>
              <a:t>)</a:t>
            </a:r>
          </a:p>
          <a:p>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result_chn</a:t>
            </a:r>
            <a:r>
              <a:rPr lang="en-US" sz="1600" b="1" dirty="0">
                <a:solidFill>
                  <a:prstClr val="black"/>
                </a:solidFill>
                <a:latin typeface="Inconsolata-dz"/>
                <a:cs typeface="Inconsolata-dz"/>
              </a:rPr>
              <a:t> </a:t>
            </a:r>
            <a:r>
              <a:rPr lang="en-US" sz="1600" b="1" dirty="0">
                <a:solidFill>
                  <a:srgbClr val="666666"/>
                </a:solidFill>
                <a:latin typeface="Inconsolata-dz"/>
                <a:cs typeface="Inconsolata-dz"/>
              </a:rPr>
              <a:t>&lt;~</a:t>
            </a:r>
            <a:r>
              <a:rPr lang="en-US" sz="1600" b="1" dirty="0">
                <a:solidFill>
                  <a:prstClr val="black"/>
                </a:solidFill>
                <a:latin typeface="Inconsolata-dz"/>
                <a:cs typeface="Inconsolata-dz"/>
              </a:rPr>
              <a:t> </a:t>
            </a:r>
            <a:r>
              <a:rPr lang="en-US" sz="1600" b="1" dirty="0" err="1">
                <a:solidFill>
                  <a:prstClr val="black"/>
                </a:solidFill>
                <a:latin typeface="Inconsolata-dz"/>
                <a:cs typeface="Inconsolata-dz"/>
              </a:rPr>
              <a:t>got_quorum</a:t>
            </a:r>
            <a:r>
              <a:rPr lang="en-US" sz="1600" b="1" dirty="0" err="1">
                <a:solidFill>
                  <a:srgbClr val="666666"/>
                </a:solidFill>
                <a:latin typeface="Inconsolata-dz"/>
                <a:cs typeface="Inconsolata-dz"/>
              </a:rPr>
              <a:t>.</a:t>
            </a:r>
            <a:r>
              <a:rPr lang="en-US" sz="1600" b="1" dirty="0" err="1">
                <a:solidFill>
                  <a:prstClr val="black"/>
                </a:solidFill>
                <a:latin typeface="Inconsolata-dz"/>
                <a:cs typeface="Inconsolata-dz"/>
              </a:rPr>
              <a:t>when_true</a:t>
            </a:r>
            <a:r>
              <a:rPr lang="en-US" sz="1600" b="1" dirty="0">
                <a:solidFill>
                  <a:prstClr val="black"/>
                </a:solidFill>
                <a:latin typeface="Inconsolata-dz"/>
                <a:cs typeface="Inconsolata-dz"/>
              </a:rPr>
              <a:t> { </a:t>
            </a:r>
            <a:r>
              <a:rPr lang="en-US" sz="1600" b="1" dirty="0">
                <a:solidFill>
                  <a:srgbClr val="666666"/>
                </a:solidFill>
                <a:latin typeface="Inconsolata-dz"/>
                <a:cs typeface="Inconsolata-dz"/>
              </a:rPr>
              <a:t>[</a:t>
            </a:r>
            <a:r>
              <a:rPr lang="en-US" sz="1600" b="1" dirty="0">
                <a:solidFill>
                  <a:srgbClr val="880000"/>
                </a:solidFill>
                <a:latin typeface="Inconsolata-dz"/>
                <a:cs typeface="Inconsolata-dz"/>
              </a:rPr>
              <a:t>RESULT_ADDR</a:t>
            </a:r>
            <a:r>
              <a:rPr lang="en-US" sz="1600" b="1" dirty="0">
                <a:solidFill>
                  <a:srgbClr val="666666"/>
                </a:solidFill>
                <a:latin typeface="Inconsolata-dz"/>
                <a:cs typeface="Inconsolata-dz"/>
              </a:rPr>
              <a:t>]</a:t>
            </a:r>
            <a:r>
              <a:rPr lang="en-US" sz="1600" b="1" dirty="0">
                <a:solidFill>
                  <a:prstClr val="black"/>
                </a:solidFill>
                <a:latin typeface="Inconsolata-dz"/>
                <a:cs typeface="Inconsolata-dz"/>
              </a:rPr>
              <a:t> }</a:t>
            </a:r>
          </a:p>
          <a:p>
            <a:r>
              <a:rPr lang="en-US" sz="1600" b="1" dirty="0">
                <a:solidFill>
                  <a:prstClr val="black"/>
                </a:solidFill>
                <a:latin typeface="Inconsolata-dz"/>
                <a:cs typeface="Inconsolata-dz"/>
              </a:rPr>
              <a:t>  </a:t>
            </a:r>
            <a:r>
              <a:rPr lang="en-US" sz="1600" b="1" dirty="0">
                <a:solidFill>
                  <a:srgbClr val="008000"/>
                </a:solidFill>
                <a:latin typeface="Inconsolata-dz"/>
                <a:cs typeface="Inconsolata-dz"/>
              </a:rPr>
              <a:t>end</a:t>
            </a:r>
            <a:endParaRPr lang="en-US" sz="1600" b="1" dirty="0">
              <a:solidFill>
                <a:prstClr val="black"/>
              </a:solidFill>
              <a:latin typeface="Inconsolata-dz"/>
              <a:cs typeface="Inconsolata-dz"/>
            </a:endParaRPr>
          </a:p>
          <a:p>
            <a:r>
              <a:rPr lang="en-US" sz="1600" b="1" dirty="0">
                <a:solidFill>
                  <a:srgbClr val="008000"/>
                </a:solidFill>
                <a:latin typeface="Inconsolata-dz"/>
                <a:cs typeface="Inconsolata-dz"/>
              </a:rPr>
              <a:t>end</a:t>
            </a:r>
            <a:endParaRPr lang="en-US" sz="1600" b="1" dirty="0">
              <a:latin typeface="Inconsolata-dz"/>
              <a:cs typeface="Inconsolata-dz"/>
            </a:endParaRPr>
          </a:p>
        </p:txBody>
      </p:sp>
      <p:cxnSp>
        <p:nvCxnSpPr>
          <p:cNvPr id="7" name="Straight Arrow Connector 6"/>
          <p:cNvCxnSpPr/>
          <p:nvPr/>
        </p:nvCxnSpPr>
        <p:spPr>
          <a:xfrm flipH="1">
            <a:off x="3998055" y="4801100"/>
            <a:ext cx="718434" cy="72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382260" y="4464034"/>
            <a:ext cx="3512093" cy="369332"/>
          </a:xfrm>
          <a:prstGeom prst="rect">
            <a:avLst/>
          </a:prstGeom>
          <a:noFill/>
        </p:spPr>
        <p:txBody>
          <a:bodyPr wrap="none" rtlCol="0">
            <a:spAutoFit/>
          </a:bodyPr>
          <a:lstStyle/>
          <a:p>
            <a:r>
              <a:rPr lang="en-US" i="1" dirty="0" smtClean="0">
                <a:solidFill>
                  <a:srgbClr val="FF0000"/>
                </a:solidFill>
                <a:latin typeface="Raleway"/>
                <a:cs typeface="Raleway"/>
              </a:rPr>
              <a:t>Monotone function: set </a:t>
            </a:r>
            <a:r>
              <a:rPr lang="en-US" i="1" dirty="0" smtClean="0">
                <a:solidFill>
                  <a:srgbClr val="FF0000"/>
                </a:solidFill>
                <a:latin typeface="Symbol"/>
                <a:cs typeface="Raleway"/>
                <a:sym typeface="Symbol"/>
              </a:rPr>
              <a:t></a:t>
            </a:r>
            <a:r>
              <a:rPr lang="en-US" i="1" dirty="0" smtClean="0">
                <a:solidFill>
                  <a:srgbClr val="FF0000"/>
                </a:solidFill>
                <a:latin typeface="Raleway"/>
                <a:ea typeface="cmsy10"/>
                <a:cs typeface="Raleway"/>
              </a:rPr>
              <a:t> </a:t>
            </a:r>
            <a:r>
              <a:rPr lang="en-US" i="1" dirty="0" smtClean="0">
                <a:solidFill>
                  <a:srgbClr val="FF0000"/>
                </a:solidFill>
                <a:latin typeface="Raleway"/>
                <a:cs typeface="Raleway"/>
              </a:rPr>
              <a:t>max</a:t>
            </a:r>
            <a:endParaRPr lang="en-US" i="1" dirty="0">
              <a:solidFill>
                <a:srgbClr val="FF0000"/>
              </a:solidFill>
              <a:latin typeface="Raleway"/>
              <a:cs typeface="Raleway"/>
            </a:endParaRPr>
          </a:p>
        </p:txBody>
      </p:sp>
      <p:cxnSp>
        <p:nvCxnSpPr>
          <p:cNvPr id="10" name="Straight Arrow Connector 9"/>
          <p:cNvCxnSpPr/>
          <p:nvPr/>
        </p:nvCxnSpPr>
        <p:spPr>
          <a:xfrm flipH="1">
            <a:off x="4143827" y="5055345"/>
            <a:ext cx="1180284" cy="6469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80211" y="4705916"/>
            <a:ext cx="3658669" cy="369332"/>
          </a:xfrm>
          <a:prstGeom prst="rect">
            <a:avLst/>
          </a:prstGeom>
          <a:noFill/>
          <a:ln>
            <a:noFill/>
          </a:ln>
        </p:spPr>
        <p:txBody>
          <a:bodyPr wrap="none" rtlCol="0">
            <a:spAutoFit/>
          </a:bodyPr>
          <a:lstStyle/>
          <a:p>
            <a:r>
              <a:rPr lang="en-US" i="1" dirty="0" smtClean="0">
                <a:solidFill>
                  <a:srgbClr val="FF0000"/>
                </a:solidFill>
                <a:latin typeface="Raleway"/>
                <a:cs typeface="Raleway"/>
              </a:rPr>
              <a:t>Monotone function: max </a:t>
            </a:r>
            <a:r>
              <a:rPr lang="en-US" i="1" dirty="0" smtClean="0">
                <a:solidFill>
                  <a:srgbClr val="FF0000"/>
                </a:solidFill>
                <a:latin typeface="Symbol"/>
                <a:cs typeface="Raleway"/>
                <a:sym typeface="Symbol"/>
              </a:rPr>
              <a:t> </a:t>
            </a:r>
            <a:r>
              <a:rPr lang="en-US" i="1" dirty="0" err="1" smtClean="0">
                <a:solidFill>
                  <a:srgbClr val="FF0000"/>
                </a:solidFill>
                <a:latin typeface="Raleway"/>
                <a:cs typeface="Raleway"/>
              </a:rPr>
              <a:t>bool</a:t>
            </a:r>
            <a:endParaRPr lang="en-US" i="1" dirty="0">
              <a:solidFill>
                <a:srgbClr val="FF0000"/>
              </a:solidFill>
              <a:latin typeface="Raleway"/>
              <a:cs typeface="Raleway"/>
            </a:endParaRPr>
          </a:p>
        </p:txBody>
      </p:sp>
      <p:cxnSp>
        <p:nvCxnSpPr>
          <p:cNvPr id="13" name="Straight Arrow Connector 12"/>
          <p:cNvCxnSpPr/>
          <p:nvPr/>
        </p:nvCxnSpPr>
        <p:spPr>
          <a:xfrm flipV="1">
            <a:off x="4143827" y="6108700"/>
            <a:ext cx="406222" cy="2476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016367" y="6245252"/>
            <a:ext cx="3930472" cy="369332"/>
          </a:xfrm>
          <a:prstGeom prst="rect">
            <a:avLst/>
          </a:prstGeom>
          <a:noFill/>
          <a:ln>
            <a:noFill/>
          </a:ln>
        </p:spPr>
        <p:txBody>
          <a:bodyPr wrap="none" rtlCol="0">
            <a:spAutoFit/>
          </a:bodyPr>
          <a:lstStyle/>
          <a:p>
            <a:r>
              <a:rPr lang="en-US" i="1" dirty="0" smtClean="0">
                <a:solidFill>
                  <a:srgbClr val="FF0000"/>
                </a:solidFill>
                <a:latin typeface="Raleway"/>
                <a:cs typeface="Raleway"/>
              </a:rPr>
              <a:t>Threshold test on </a:t>
            </a:r>
            <a:r>
              <a:rPr lang="en-US" i="1" dirty="0" err="1" smtClean="0">
                <a:solidFill>
                  <a:srgbClr val="FF0000"/>
                </a:solidFill>
                <a:latin typeface="Raleway"/>
                <a:cs typeface="Raleway"/>
              </a:rPr>
              <a:t>bool</a:t>
            </a:r>
            <a:r>
              <a:rPr lang="en-US" i="1" dirty="0" smtClean="0">
                <a:solidFill>
                  <a:srgbClr val="FF0000"/>
                </a:solidFill>
                <a:latin typeface="Raleway"/>
                <a:cs typeface="Raleway"/>
              </a:rPr>
              <a:t> (monotone)</a:t>
            </a:r>
            <a:endParaRPr lang="en-US" i="1" dirty="0">
              <a:solidFill>
                <a:srgbClr val="FF0000"/>
              </a:solidFill>
              <a:latin typeface="Raleway"/>
              <a:cs typeface="Raleway"/>
            </a:endParaRPr>
          </a:p>
        </p:txBody>
      </p:sp>
      <p:sp>
        <p:nvSpPr>
          <p:cNvPr id="11" name="TextBox 10"/>
          <p:cNvSpPr txBox="1"/>
          <p:nvPr/>
        </p:nvSpPr>
        <p:spPr>
          <a:xfrm>
            <a:off x="4716489" y="3548190"/>
            <a:ext cx="2928667" cy="369332"/>
          </a:xfrm>
          <a:prstGeom prst="rect">
            <a:avLst/>
          </a:prstGeom>
          <a:noFill/>
          <a:ln>
            <a:noFill/>
          </a:ln>
        </p:spPr>
        <p:txBody>
          <a:bodyPr wrap="none" rtlCol="0">
            <a:spAutoFit/>
          </a:bodyPr>
          <a:lstStyle/>
          <a:p>
            <a:r>
              <a:rPr lang="en-US" i="1" dirty="0" smtClean="0">
                <a:solidFill>
                  <a:srgbClr val="FF0000"/>
                </a:solidFill>
                <a:latin typeface="Raleway"/>
                <a:cs typeface="Raleway"/>
              </a:rPr>
              <a:t>Lattice state declarations</a:t>
            </a:r>
            <a:endParaRPr lang="en-US" i="1" dirty="0">
              <a:solidFill>
                <a:srgbClr val="FF0000"/>
              </a:solidFill>
              <a:latin typeface="Raleway"/>
              <a:cs typeface="Raleway"/>
            </a:endParaRPr>
          </a:p>
        </p:txBody>
      </p:sp>
      <p:cxnSp>
        <p:nvCxnSpPr>
          <p:cNvPr id="14" name="Straight Arrow Connector 13"/>
          <p:cNvCxnSpPr/>
          <p:nvPr/>
        </p:nvCxnSpPr>
        <p:spPr>
          <a:xfrm flipH="1">
            <a:off x="3448710" y="3821314"/>
            <a:ext cx="1267780" cy="1805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FB96E3B-B03F-FB46-80E6-92BF4A93D60F}" type="slidenum">
              <a:rPr lang="en-US" smtClean="0"/>
              <a:t>68</a:t>
            </a:fld>
            <a:endParaRPr lang="en-US" dirty="0"/>
          </a:p>
        </p:txBody>
      </p:sp>
      <p:sp>
        <p:nvSpPr>
          <p:cNvPr id="26" name="TextBox 25"/>
          <p:cNvSpPr txBox="1"/>
          <p:nvPr/>
        </p:nvSpPr>
        <p:spPr>
          <a:xfrm>
            <a:off x="3448710" y="4250003"/>
            <a:ext cx="2177330" cy="646331"/>
          </a:xfrm>
          <a:prstGeom prst="rect">
            <a:avLst/>
          </a:prstGeom>
          <a:noFill/>
        </p:spPr>
        <p:txBody>
          <a:bodyPr wrap="none" rtlCol="0">
            <a:spAutoFit/>
          </a:bodyPr>
          <a:lstStyle/>
          <a:p>
            <a:r>
              <a:rPr lang="en-US" i="1" dirty="0" smtClean="0">
                <a:solidFill>
                  <a:srgbClr val="FF0000"/>
                </a:solidFill>
                <a:latin typeface="Raleway"/>
                <a:cs typeface="Raleway"/>
              </a:rPr>
              <a:t>Accumulate votes</a:t>
            </a:r>
            <a:br>
              <a:rPr lang="en-US" i="1" dirty="0" smtClean="0">
                <a:solidFill>
                  <a:srgbClr val="FF0000"/>
                </a:solidFill>
                <a:latin typeface="Raleway"/>
                <a:cs typeface="Raleway"/>
              </a:rPr>
            </a:br>
            <a:r>
              <a:rPr lang="en-US" i="1" dirty="0" smtClean="0">
                <a:solidFill>
                  <a:srgbClr val="FF0000"/>
                </a:solidFill>
                <a:latin typeface="Raleway"/>
                <a:cs typeface="Raleway"/>
              </a:rPr>
              <a:t>into set</a:t>
            </a:r>
            <a:endParaRPr lang="en-US" i="1" dirty="0">
              <a:solidFill>
                <a:srgbClr val="FF0000"/>
              </a:solidFill>
              <a:latin typeface="Raleway"/>
              <a:cs typeface="Raleway"/>
            </a:endParaRPr>
          </a:p>
        </p:txBody>
      </p:sp>
      <p:cxnSp>
        <p:nvCxnSpPr>
          <p:cNvPr id="27" name="Straight Arrow Connector 26"/>
          <p:cNvCxnSpPr/>
          <p:nvPr/>
        </p:nvCxnSpPr>
        <p:spPr>
          <a:xfrm flipH="1">
            <a:off x="3048000" y="4801100"/>
            <a:ext cx="473629" cy="38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848418" y="3115614"/>
            <a:ext cx="2355809" cy="461665"/>
          </a:xfrm>
          <a:prstGeom prst="rect">
            <a:avLst/>
          </a:prstGeom>
          <a:noFill/>
        </p:spPr>
        <p:txBody>
          <a:bodyPr wrap="none" rtlCol="0">
            <a:spAutoFit/>
          </a:bodyPr>
          <a:lstStyle/>
          <a:p>
            <a:r>
              <a:rPr lang="en-US" sz="2400" b="1" i="1" dirty="0" smtClean="0">
                <a:solidFill>
                  <a:srgbClr val="FF0000"/>
                </a:solidFill>
                <a:latin typeface="Raleway"/>
                <a:cs typeface="Raleway"/>
              </a:rPr>
              <a:t>Program state</a:t>
            </a:r>
            <a:endParaRPr lang="en-US" sz="2400" b="1" i="1" dirty="0">
              <a:solidFill>
                <a:srgbClr val="FF0000"/>
              </a:solidFill>
              <a:latin typeface="Raleway"/>
              <a:cs typeface="Raleway"/>
            </a:endParaRPr>
          </a:p>
        </p:txBody>
      </p:sp>
      <p:sp>
        <p:nvSpPr>
          <p:cNvPr id="33" name="TextBox 32"/>
          <p:cNvSpPr txBox="1"/>
          <p:nvPr/>
        </p:nvSpPr>
        <p:spPr>
          <a:xfrm>
            <a:off x="6000818" y="5062835"/>
            <a:ext cx="2347407" cy="461665"/>
          </a:xfrm>
          <a:prstGeom prst="rect">
            <a:avLst/>
          </a:prstGeom>
          <a:noFill/>
        </p:spPr>
        <p:txBody>
          <a:bodyPr wrap="none" rtlCol="0">
            <a:spAutoFit/>
          </a:bodyPr>
          <a:lstStyle/>
          <a:p>
            <a:r>
              <a:rPr lang="en-US" sz="2400" b="1" i="1" dirty="0" smtClean="0">
                <a:solidFill>
                  <a:srgbClr val="FF0000"/>
                </a:solidFill>
                <a:latin typeface="Raleway"/>
                <a:cs typeface="Raleway"/>
              </a:rPr>
              <a:t>Program logic</a:t>
            </a:r>
            <a:endParaRPr lang="en-US" sz="2400" b="1" i="1" dirty="0">
              <a:solidFill>
                <a:srgbClr val="FF0000"/>
              </a:solidFill>
              <a:latin typeface="Raleway"/>
              <a:cs typeface="Raleway"/>
            </a:endParaRPr>
          </a:p>
        </p:txBody>
      </p:sp>
      <p:sp>
        <p:nvSpPr>
          <p:cNvPr id="21" name="TextBox 20"/>
          <p:cNvSpPr txBox="1"/>
          <p:nvPr/>
        </p:nvSpPr>
        <p:spPr>
          <a:xfrm>
            <a:off x="1288309" y="5888793"/>
            <a:ext cx="3093951" cy="646331"/>
          </a:xfrm>
          <a:prstGeom prst="rect">
            <a:avLst/>
          </a:prstGeom>
          <a:noFill/>
          <a:ln>
            <a:noFill/>
          </a:ln>
        </p:spPr>
        <p:txBody>
          <a:bodyPr wrap="none" rtlCol="0">
            <a:spAutoFit/>
          </a:bodyPr>
          <a:lstStyle/>
          <a:p>
            <a:r>
              <a:rPr lang="en-US" i="1" dirty="0" smtClean="0">
                <a:solidFill>
                  <a:srgbClr val="FF0000"/>
                </a:solidFill>
                <a:latin typeface="Raleway"/>
                <a:cs typeface="Raleway"/>
              </a:rPr>
              <a:t>Merge new votes together</a:t>
            </a:r>
            <a:br>
              <a:rPr lang="en-US" i="1" dirty="0" smtClean="0">
                <a:solidFill>
                  <a:srgbClr val="FF0000"/>
                </a:solidFill>
                <a:latin typeface="Raleway"/>
                <a:cs typeface="Raleway"/>
              </a:rPr>
            </a:br>
            <a:r>
              <a:rPr lang="en-US" i="1" dirty="0" smtClean="0">
                <a:solidFill>
                  <a:srgbClr val="FF0000"/>
                </a:solidFill>
                <a:latin typeface="Raleway"/>
                <a:cs typeface="Raleway"/>
              </a:rPr>
              <a:t>with stored votes (set LUB)</a:t>
            </a:r>
            <a:endParaRPr lang="en-US" i="1" dirty="0">
              <a:solidFill>
                <a:srgbClr val="FF0000"/>
              </a:solidFill>
              <a:latin typeface="Raleway"/>
              <a:cs typeface="Raleway"/>
            </a:endParaRPr>
          </a:p>
        </p:txBody>
      </p:sp>
      <p:cxnSp>
        <p:nvCxnSpPr>
          <p:cNvPr id="6" name="Straight Arrow Connector 5"/>
          <p:cNvCxnSpPr/>
          <p:nvPr/>
        </p:nvCxnSpPr>
        <p:spPr>
          <a:xfrm flipV="1">
            <a:off x="2334779" y="5343818"/>
            <a:ext cx="243321" cy="603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334779" y="5587281"/>
            <a:ext cx="212582" cy="603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212394" y="6103130"/>
            <a:ext cx="2669934" cy="369332"/>
          </a:xfrm>
          <a:prstGeom prst="rect">
            <a:avLst/>
          </a:prstGeom>
          <a:noFill/>
        </p:spPr>
        <p:txBody>
          <a:bodyPr wrap="none" rtlCol="0">
            <a:spAutoFit/>
          </a:bodyPr>
          <a:lstStyle/>
          <a:p>
            <a:r>
              <a:rPr lang="en-US" i="1" dirty="0" smtClean="0">
                <a:solidFill>
                  <a:srgbClr val="FF0000"/>
                </a:solidFill>
                <a:latin typeface="Raleway"/>
                <a:cs typeface="Raleway"/>
              </a:rPr>
              <a:t>Merge using </a:t>
            </a:r>
            <a:r>
              <a:rPr lang="en-US" i="1" dirty="0" err="1" smtClean="0">
                <a:solidFill>
                  <a:srgbClr val="FF0000"/>
                </a:solidFill>
                <a:latin typeface="Raleway"/>
                <a:cs typeface="Raleway"/>
              </a:rPr>
              <a:t>lmax</a:t>
            </a:r>
            <a:r>
              <a:rPr lang="en-US" i="1" dirty="0" smtClean="0">
                <a:solidFill>
                  <a:srgbClr val="FF0000"/>
                </a:solidFill>
                <a:latin typeface="Raleway"/>
                <a:cs typeface="Raleway"/>
              </a:rPr>
              <a:t> LUB</a:t>
            </a:r>
            <a:endParaRPr lang="en-US" i="1" dirty="0">
              <a:solidFill>
                <a:srgbClr val="FF0000"/>
              </a:solidFill>
              <a:latin typeface="Raleway"/>
              <a:cs typeface="Raleway"/>
            </a:endParaRPr>
          </a:p>
        </p:txBody>
      </p:sp>
      <p:pic>
        <p:nvPicPr>
          <p:cNvPr id="30" name="Picture 29" descr="Check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427" y="4117066"/>
            <a:ext cx="2193573" cy="1916363"/>
          </a:xfrm>
          <a:prstGeom prst="rect">
            <a:avLst/>
          </a:prstGeom>
        </p:spPr>
      </p:pic>
    </p:spTree>
    <p:extLst>
      <p:ext uri="{BB962C8B-B14F-4D97-AF65-F5344CB8AC3E}">
        <p14:creationId xmlns:p14="http://schemas.microsoft.com/office/powerpoint/2010/main" val="4096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5" end="15"/>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17" end="17"/>
                                            </p:txEl>
                                          </p:spTgt>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5"/>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18" end="18"/>
                                            </p:txEl>
                                          </p:spTgt>
                                        </p:tgtEl>
                                        <p:attrNameLst>
                                          <p:attrName>style.visibility</p:attrName>
                                        </p:attrNameLst>
                                      </p:cBhvr>
                                      <p:to>
                                        <p:strVal val="visible"/>
                                      </p:to>
                                    </p:set>
                                  </p:childTnLst>
                                </p:cTn>
                              </p:par>
                            </p:childTnLst>
                          </p:cTn>
                        </p:par>
                        <p:par>
                          <p:cTn id="81" fill="hold">
                            <p:stCondLst>
                              <p:cond delay="0"/>
                            </p:stCondLst>
                            <p:childTnLst>
                              <p:par>
                                <p:cTn id="82" presetID="1" presetClass="exit" presetSubtype="0" fill="hold" nodeType="afterEffect">
                                  <p:stCondLst>
                                    <p:cond delay="0"/>
                                  </p:stCondLst>
                                  <p:childTnLst>
                                    <p:set>
                                      <p:cBhvr>
                                        <p:cTn id="83" dur="1" fill="hold">
                                          <p:stCondLst>
                                            <p:cond delay="0"/>
                                          </p:stCondLst>
                                        </p:cTn>
                                        <p:tgtEl>
                                          <p:spTgt spid="10"/>
                                        </p:tgtEl>
                                        <p:attrNameLst>
                                          <p:attrName>style.visibility</p:attrName>
                                        </p:attrNameLst>
                                      </p:cBhvr>
                                      <p:to>
                                        <p:strVal val="hidden"/>
                                      </p:to>
                                    </p:set>
                                  </p:childTnLst>
                                </p:cTn>
                              </p:par>
                            </p:childTnLst>
                          </p:cTn>
                        </p:par>
                        <p:par>
                          <p:cTn id="84" fill="hold">
                            <p:stCondLst>
                              <p:cond delay="0"/>
                            </p:stCondLst>
                            <p:childTnLst>
                              <p:par>
                                <p:cTn id="85" presetID="1" presetClass="exit" presetSubtype="0" fill="hold" grpId="1" nodeType="afterEffect">
                                  <p:stCondLst>
                                    <p:cond delay="0"/>
                                  </p:stCondLst>
                                  <p:childTnLst>
                                    <p:set>
                                      <p:cBhvr>
                                        <p:cTn id="86" dur="1" fill="hold">
                                          <p:stCondLst>
                                            <p:cond delay="0"/>
                                          </p:stCondLst>
                                        </p:cTn>
                                        <p:tgtEl>
                                          <p:spTgt spid="12"/>
                                        </p:tgtEl>
                                        <p:attrNameLst>
                                          <p:attrName>style.visibility</p:attrName>
                                        </p:attrNameLst>
                                      </p:cBhvr>
                                      <p:to>
                                        <p:strVal val="hidden"/>
                                      </p:to>
                                    </p:set>
                                  </p:childTnLst>
                                </p:cTn>
                              </p:par>
                            </p:childTnLst>
                          </p:cTn>
                        </p:par>
                        <p:par>
                          <p:cTn id="87" fill="hold">
                            <p:stCondLst>
                              <p:cond delay="0"/>
                            </p:stCondLst>
                            <p:childTnLst>
                              <p:par>
                                <p:cTn id="88" presetID="1"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par>
                          <p:cTn id="90" fill="hold">
                            <p:stCondLst>
                              <p:cond delay="0"/>
                            </p:stCondLst>
                            <p:childTnLst>
                              <p:par>
                                <p:cTn id="91" presetID="1"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7" grpId="0"/>
      <p:bldP spid="11" grpId="0"/>
      <p:bldP spid="11" grpId="1"/>
      <p:bldP spid="26" grpId="0"/>
      <p:bldP spid="26" grpId="1"/>
      <p:bldP spid="32" grpId="0"/>
      <p:bldP spid="33" grpId="0"/>
      <p:bldP spid="21" grpId="0"/>
      <p:bldP spid="21" grpId="1"/>
      <p:bldP spid="35" grpId="0"/>
      <p:bldP spid="35"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Interplay between language and system design</a:t>
            </a:r>
          </a:p>
          <a:p>
            <a:endParaRPr lang="en-US" dirty="0" smtClean="0"/>
          </a:p>
          <a:p>
            <a:r>
              <a:rPr lang="en-US" dirty="0" smtClean="0"/>
              <a:t>Key question: what should be explicit?</a:t>
            </a:r>
          </a:p>
          <a:p>
            <a:pPr lvl="1"/>
            <a:r>
              <a:rPr lang="en-US" dirty="0" smtClean="0"/>
              <a:t>Initial answer: asynchrony, state update</a:t>
            </a:r>
          </a:p>
          <a:p>
            <a:pPr lvl="1"/>
            <a:r>
              <a:rPr lang="en-US" dirty="0" smtClean="0"/>
              <a:t>Refined answer: order</a:t>
            </a:r>
          </a:p>
          <a:p>
            <a:pPr lvl="1"/>
            <a:endParaRPr lang="en-US" dirty="0" smtClean="0"/>
          </a:p>
          <a:p>
            <a:r>
              <a:rPr lang="en-US" dirty="0" smtClean="0"/>
              <a:t>Disorderly programming for disorderly networks</a:t>
            </a:r>
            <a:endParaRPr lang="en-US" dirty="0"/>
          </a:p>
        </p:txBody>
      </p:sp>
    </p:spTree>
    <p:extLst>
      <p:ext uri="{BB962C8B-B14F-4D97-AF65-F5344CB8AC3E}">
        <p14:creationId xmlns:p14="http://schemas.microsoft.com/office/powerpoint/2010/main" val="410237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Worked </a:t>
            </a:r>
            <a:r>
              <a:rPr lang="en-US" dirty="0"/>
              <a:t>P</a:t>
            </a:r>
            <a:r>
              <a:rPr lang="en-US" dirty="0" smtClean="0"/>
              <a:t>oorly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Unclear semantics</a:t>
            </a:r>
          </a:p>
          <a:p>
            <a:pPr lvl="1"/>
            <a:r>
              <a:rPr lang="en-US" dirty="0" smtClean="0"/>
              <a:t>“Correct” semantics defined by interpreter behavior</a:t>
            </a:r>
          </a:p>
          <a:p>
            <a:pPr marL="0" indent="0">
              <a:buNone/>
            </a:pPr>
            <a:endParaRPr lang="en-US" dirty="0"/>
          </a:p>
          <a:p>
            <a:pPr marL="0" indent="0">
              <a:buNone/>
            </a:pPr>
            <a:r>
              <a:rPr lang="en-US" dirty="0" smtClean="0"/>
              <a:t>In particular,</a:t>
            </a:r>
            <a:endParaRPr lang="en-US" dirty="0"/>
          </a:p>
          <a:p>
            <a:pPr marL="971550" lvl="1" indent="-514350">
              <a:buFont typeface="+mj-lt"/>
              <a:buAutoNum type="arabicPeriod"/>
            </a:pPr>
            <a:r>
              <a:rPr lang="en-US" b="1" dirty="0"/>
              <a:t>c</a:t>
            </a:r>
            <a:r>
              <a:rPr lang="en-US" b="1" dirty="0" smtClean="0"/>
              <a:t>hange</a:t>
            </a:r>
            <a:r>
              <a:rPr lang="en-US" dirty="0" smtClean="0"/>
              <a:t> (e.g., state update)</a:t>
            </a:r>
            <a:endParaRPr lang="en-US" dirty="0"/>
          </a:p>
          <a:p>
            <a:pPr marL="971550" lvl="1" indent="-514350">
              <a:buFont typeface="+mj-lt"/>
              <a:buAutoNum type="arabicPeriod"/>
            </a:pPr>
            <a:r>
              <a:rPr lang="en-US" b="1" dirty="0"/>
              <a:t>u</a:t>
            </a:r>
            <a:r>
              <a:rPr lang="en-US" b="1" dirty="0" smtClean="0"/>
              <a:t>ncertainty</a:t>
            </a:r>
            <a:r>
              <a:rPr lang="en-US" dirty="0" smtClean="0"/>
              <a:t> (e.g., </a:t>
            </a:r>
            <a:r>
              <a:rPr lang="en-US" dirty="0" err="1" smtClean="0"/>
              <a:t>async</a:t>
            </a:r>
            <a:r>
              <a:rPr lang="en-US" dirty="0" smtClean="0"/>
              <a:t> communication)</a:t>
            </a:r>
            <a:endParaRPr lang="en-US" i="1" dirty="0" smtClean="0"/>
          </a:p>
          <a:p>
            <a:pPr marL="457200" lvl="1" indent="0">
              <a:buNone/>
            </a:pPr>
            <a:endParaRPr lang="en-US" dirty="0"/>
          </a:p>
        </p:txBody>
      </p:sp>
    </p:spTree>
    <p:extLst>
      <p:ext uri="{BB962C8B-B14F-4D97-AF65-F5344CB8AC3E}">
        <p14:creationId xmlns:p14="http://schemas.microsoft.com/office/powerpoint/2010/main" val="9244316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229600" cy="2730500"/>
          </a:xfrm>
        </p:spPr>
        <p:txBody>
          <a:bodyPr>
            <a:noAutofit/>
          </a:bodyPr>
          <a:lstStyle/>
          <a:p>
            <a:pPr marL="0" indent="0">
              <a:buNone/>
            </a:pPr>
            <a:r>
              <a:rPr lang="en-US" sz="3600" dirty="0" smtClean="0"/>
              <a:t>Queries welcome.</a:t>
            </a:r>
          </a:p>
          <a:p>
            <a:pPr marL="0" indent="0">
              <a:buNone/>
            </a:pPr>
            <a:endParaRPr lang="en-US" sz="2800" dirty="0" smtClean="0"/>
          </a:p>
          <a:p>
            <a:pPr marL="0" indent="0" algn="ctr">
              <a:buNone/>
            </a:pPr>
            <a:r>
              <a:rPr lang="en-US" sz="3600" b="1" dirty="0" smtClean="0">
                <a:latin typeface="Inconsolata-dz"/>
                <a:cs typeface="Inconsolata-dz"/>
              </a:rPr>
              <a:t>gem install bud</a:t>
            </a:r>
            <a:endParaRPr lang="en-US" sz="3600" b="1" dirty="0" smtClean="0">
              <a:latin typeface="Inconsolata-dz"/>
              <a:cs typeface="Inconsolata-dz"/>
              <a:hlinkClick r:id="rId2"/>
            </a:endParaRPr>
          </a:p>
          <a:p>
            <a:pPr marL="0" indent="0" algn="ctr">
              <a:buNone/>
            </a:pPr>
            <a:r>
              <a:rPr lang="en-US" sz="3600" dirty="0" smtClean="0">
                <a:hlinkClick r:id="rId2"/>
              </a:rPr>
              <a:t>http://www.bloom-lang.net</a:t>
            </a:r>
            <a:endParaRPr lang="en-US" sz="3600" dirty="0" smtClean="0"/>
          </a:p>
        </p:txBody>
      </p:sp>
      <p:sp>
        <p:nvSpPr>
          <p:cNvPr id="4" name="TextBox 3"/>
          <p:cNvSpPr txBox="1"/>
          <p:nvPr/>
        </p:nvSpPr>
        <p:spPr>
          <a:xfrm>
            <a:off x="685800" y="4995882"/>
            <a:ext cx="7772400" cy="1824018"/>
          </a:xfrm>
          <a:prstGeom prst="rect">
            <a:avLst/>
          </a:prstGeom>
          <a:noFill/>
        </p:spPr>
        <p:txBody>
          <a:bodyPr wrap="square" numCol="2" spcCol="457200" rtlCol="0">
            <a:noAutofit/>
          </a:bodyPr>
          <a:lstStyle/>
          <a:p>
            <a:r>
              <a:rPr lang="en-US" sz="2800" dirty="0" smtClean="0">
                <a:latin typeface="Raleway"/>
                <a:cs typeface="Raleway"/>
              </a:rPr>
              <a:t>Emily </a:t>
            </a:r>
            <a:r>
              <a:rPr lang="en-US" sz="2800" dirty="0">
                <a:latin typeface="Raleway"/>
                <a:cs typeface="Raleway"/>
              </a:rPr>
              <a:t>Andrews</a:t>
            </a:r>
          </a:p>
          <a:p>
            <a:r>
              <a:rPr lang="en-US" sz="2800" dirty="0">
                <a:latin typeface="Raleway"/>
                <a:cs typeface="Raleway"/>
              </a:rPr>
              <a:t>Peter </a:t>
            </a:r>
            <a:r>
              <a:rPr lang="en-US" sz="2800" dirty="0" err="1">
                <a:latin typeface="Raleway"/>
                <a:cs typeface="Raleway"/>
              </a:rPr>
              <a:t>Bailis</a:t>
            </a:r>
            <a:endParaRPr lang="en-US" sz="2800" dirty="0">
              <a:latin typeface="Raleway"/>
              <a:cs typeface="Raleway"/>
            </a:endParaRPr>
          </a:p>
          <a:p>
            <a:r>
              <a:rPr lang="en-US" sz="2800" dirty="0">
                <a:latin typeface="Raleway"/>
                <a:cs typeface="Raleway"/>
              </a:rPr>
              <a:t>William Marczak</a:t>
            </a:r>
          </a:p>
          <a:p>
            <a:r>
              <a:rPr lang="en-US" sz="2800" dirty="0">
                <a:latin typeface="Raleway"/>
                <a:cs typeface="Raleway"/>
              </a:rPr>
              <a:t>David </a:t>
            </a:r>
            <a:r>
              <a:rPr lang="en-US" sz="2800" dirty="0" smtClean="0">
                <a:latin typeface="Raleway"/>
                <a:cs typeface="Raleway"/>
              </a:rPr>
              <a:t>Maier</a:t>
            </a:r>
          </a:p>
          <a:p>
            <a:r>
              <a:rPr lang="en-US" sz="2800" dirty="0" smtClean="0">
                <a:latin typeface="Raleway"/>
                <a:cs typeface="Raleway"/>
              </a:rPr>
              <a:t>Tyson </a:t>
            </a:r>
            <a:r>
              <a:rPr lang="en-US" sz="2800" dirty="0" err="1" smtClean="0">
                <a:latin typeface="Raleway"/>
                <a:cs typeface="Raleway"/>
              </a:rPr>
              <a:t>Condie</a:t>
            </a:r>
            <a:endParaRPr lang="en-US" sz="2800" dirty="0" smtClean="0">
              <a:latin typeface="Raleway"/>
              <a:cs typeface="Raleway"/>
            </a:endParaRPr>
          </a:p>
          <a:p>
            <a:r>
              <a:rPr lang="en-US" sz="2800" dirty="0" smtClean="0">
                <a:latin typeface="Raleway"/>
                <a:cs typeface="Raleway"/>
              </a:rPr>
              <a:t>Joseph </a:t>
            </a:r>
            <a:r>
              <a:rPr lang="en-US" sz="2800" dirty="0">
                <a:latin typeface="Raleway"/>
                <a:cs typeface="Raleway"/>
              </a:rPr>
              <a:t>M. Hellerstein</a:t>
            </a:r>
          </a:p>
          <a:p>
            <a:r>
              <a:rPr lang="en-US" sz="2800" dirty="0">
                <a:latin typeface="Raleway"/>
                <a:cs typeface="Raleway"/>
              </a:rPr>
              <a:t>Rusty </a:t>
            </a:r>
            <a:r>
              <a:rPr lang="en-US" sz="2800" dirty="0" smtClean="0">
                <a:latin typeface="Raleway"/>
                <a:cs typeface="Raleway"/>
              </a:rPr>
              <a:t>Sears</a:t>
            </a:r>
          </a:p>
          <a:p>
            <a:r>
              <a:rPr lang="en-US" sz="2800" dirty="0" err="1" smtClean="0">
                <a:latin typeface="Raleway"/>
                <a:cs typeface="Raleway"/>
              </a:rPr>
              <a:t>Sriram</a:t>
            </a:r>
            <a:r>
              <a:rPr lang="en-US" sz="2800" dirty="0" smtClean="0">
                <a:latin typeface="Raleway"/>
                <a:cs typeface="Raleway"/>
              </a:rPr>
              <a:t> </a:t>
            </a:r>
            <a:r>
              <a:rPr lang="en-US" sz="2800" dirty="0" err="1" smtClean="0">
                <a:latin typeface="Raleway"/>
                <a:cs typeface="Raleway"/>
              </a:rPr>
              <a:t>Srinivasan</a:t>
            </a:r>
            <a:endParaRPr lang="en-US" sz="2800" dirty="0">
              <a:latin typeface="Raleway"/>
              <a:cs typeface="Raleway"/>
            </a:endParaRPr>
          </a:p>
        </p:txBody>
      </p:sp>
      <p:sp>
        <p:nvSpPr>
          <p:cNvPr id="5" name="TextBox 4"/>
          <p:cNvSpPr txBox="1"/>
          <p:nvPr/>
        </p:nvSpPr>
        <p:spPr>
          <a:xfrm>
            <a:off x="3435859" y="4534217"/>
            <a:ext cx="2272283" cy="461665"/>
          </a:xfrm>
          <a:prstGeom prst="rect">
            <a:avLst/>
          </a:prstGeom>
          <a:noFill/>
        </p:spPr>
        <p:txBody>
          <a:bodyPr wrap="none" rtlCol="0">
            <a:spAutoFit/>
          </a:bodyPr>
          <a:lstStyle/>
          <a:p>
            <a:pPr algn="ctr"/>
            <a:r>
              <a:rPr lang="en-US" sz="2400" b="1" dirty="0" smtClean="0">
                <a:latin typeface="Raleway"/>
                <a:cs typeface="Raleway"/>
              </a:rPr>
              <a:t>Collaborators:</a:t>
            </a:r>
            <a:endParaRPr lang="en-US" sz="2400" b="1" dirty="0">
              <a:latin typeface="Raleway"/>
              <a:cs typeface="Raleway"/>
            </a:endParaRPr>
          </a:p>
        </p:txBody>
      </p:sp>
    </p:spTree>
    <p:extLst>
      <p:ext uri="{BB962C8B-B14F-4D97-AF65-F5344CB8AC3E}">
        <p14:creationId xmlns:p14="http://schemas.microsoft.com/office/powerpoint/2010/main" val="42829796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33501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Lattices</a:t>
            </a:r>
          </a:p>
          <a:p>
            <a:pPr lvl="1"/>
            <a:r>
              <a:rPr lang="en-US" dirty="0" smtClean="0"/>
              <a:t>Concurrent editing</a:t>
            </a:r>
          </a:p>
          <a:p>
            <a:pPr lvl="1"/>
            <a:r>
              <a:rPr lang="en-US" dirty="0" smtClean="0"/>
              <a:t>Distributed garbage collection</a:t>
            </a:r>
          </a:p>
          <a:p>
            <a:pPr marL="514350" indent="-514350">
              <a:buFont typeface="+mj-lt"/>
              <a:buAutoNum type="arabicPeriod"/>
            </a:pPr>
            <a:r>
              <a:rPr lang="en-US" dirty="0" smtClean="0"/>
              <a:t>Confluence and concurrency control</a:t>
            </a:r>
          </a:p>
          <a:p>
            <a:pPr lvl="1"/>
            <a:r>
              <a:rPr lang="en-US" dirty="0" smtClean="0"/>
              <a:t>Support for “controlled non-determinism”</a:t>
            </a:r>
          </a:p>
          <a:p>
            <a:pPr lvl="1"/>
            <a:r>
              <a:rPr lang="en-US" dirty="0" smtClean="0"/>
              <a:t>Program analysis for </a:t>
            </a:r>
            <a:r>
              <a:rPr lang="en-US" dirty="0" err="1" smtClean="0"/>
              <a:t>serializability</a:t>
            </a:r>
            <a:r>
              <a:rPr lang="en-US" dirty="0" smtClean="0"/>
              <a:t>?</a:t>
            </a:r>
          </a:p>
          <a:p>
            <a:pPr marL="514350" indent="-514350">
              <a:buFont typeface="+mj-lt"/>
              <a:buAutoNum type="arabicPeriod"/>
            </a:pPr>
            <a:r>
              <a:rPr lang="en-US" dirty="0" smtClean="0"/>
              <a:t>Safe composition of monotone and non-monotone code</a:t>
            </a:r>
            <a:endParaRPr lang="en-US" dirty="0"/>
          </a:p>
        </p:txBody>
      </p:sp>
    </p:spTree>
    <p:extLst>
      <p:ext uri="{BB962C8B-B14F-4D97-AF65-F5344CB8AC3E}">
        <p14:creationId xmlns:p14="http://schemas.microsoft.com/office/powerpoint/2010/main" val="2818416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Overlog</a:t>
            </a:r>
            <a:endParaRPr lang="en-US" dirty="0"/>
          </a:p>
        </p:txBody>
      </p:sp>
      <p:sp>
        <p:nvSpPr>
          <p:cNvPr id="4" name="Rectangle 3"/>
          <p:cNvSpPr/>
          <p:nvPr/>
        </p:nvSpPr>
        <p:spPr>
          <a:xfrm>
            <a:off x="601805" y="2149260"/>
            <a:ext cx="8343750" cy="4154983"/>
          </a:xfrm>
          <a:prstGeom prst="rect">
            <a:avLst/>
          </a:prstGeom>
        </p:spPr>
        <p:txBody>
          <a:bodyPr wrap="square">
            <a:spAutoFit/>
          </a:bodyPr>
          <a:lstStyle/>
          <a:p>
            <a:r>
              <a:rPr lang="en-US" sz="2400" dirty="0" smtClean="0">
                <a:latin typeface="Raleway"/>
                <a:cs typeface="Raleway"/>
              </a:rPr>
              <a:t>“Our </a:t>
            </a:r>
            <a:r>
              <a:rPr lang="en-US" sz="2400" dirty="0">
                <a:latin typeface="Raleway"/>
                <a:cs typeface="Raleway"/>
              </a:rPr>
              <a:t>intellectual powers are rather geared to master static relations and </a:t>
            </a:r>
            <a:r>
              <a:rPr lang="en-US" sz="2400" dirty="0" smtClean="0">
                <a:latin typeface="Raleway"/>
                <a:cs typeface="Raleway"/>
              </a:rPr>
              <a:t>[…] </a:t>
            </a:r>
            <a:r>
              <a:rPr lang="en-US" sz="2400" dirty="0">
                <a:latin typeface="Raleway"/>
                <a:cs typeface="Raleway"/>
              </a:rPr>
              <a:t>our powers to visualize processes evolving in time are relatively poorly developed. For that reason we should do (as wise programmers aware of our limitations) our utmost to shorten the conceptual gap between the static program and the dynamic process, to make the correspondence between the program (spread out in text space) and the process (spread out in time) as trivial as possible</a:t>
            </a:r>
            <a:r>
              <a:rPr lang="en-US" sz="2400" dirty="0" smtClean="0">
                <a:latin typeface="Raleway"/>
                <a:cs typeface="Raleway"/>
              </a:rPr>
              <a:t>.”</a:t>
            </a:r>
          </a:p>
          <a:p>
            <a:r>
              <a:rPr lang="en-US" sz="2400" dirty="0">
                <a:latin typeface="Raleway"/>
                <a:cs typeface="Raleway"/>
              </a:rPr>
              <a:t>	</a:t>
            </a:r>
            <a:endParaRPr lang="en-US" sz="2400" dirty="0" smtClean="0">
              <a:latin typeface="Raleway"/>
              <a:cs typeface="Raleway"/>
            </a:endParaRPr>
          </a:p>
          <a:p>
            <a:pPr algn="r"/>
            <a:r>
              <a:rPr lang="en-US" sz="2400" dirty="0">
                <a:latin typeface="Raleway"/>
                <a:cs typeface="Raleway"/>
              </a:rPr>
              <a:t>	</a:t>
            </a:r>
            <a:r>
              <a:rPr lang="en-US" sz="2400" dirty="0" smtClean="0">
                <a:latin typeface="Raleway"/>
                <a:cs typeface="Raleway"/>
              </a:rPr>
              <a:t>Edgar </a:t>
            </a:r>
            <a:r>
              <a:rPr lang="en-US" sz="2400" dirty="0" err="1" smtClean="0">
                <a:latin typeface="Raleway"/>
                <a:cs typeface="Raleway"/>
              </a:rPr>
              <a:t>Djikstra</a:t>
            </a:r>
            <a:endParaRPr lang="en-US" sz="2400" dirty="0">
              <a:latin typeface="Raleway"/>
              <a:cs typeface="Raleway"/>
            </a:endParaRPr>
          </a:p>
        </p:txBody>
      </p:sp>
    </p:spTree>
    <p:extLst>
      <p:ext uri="{BB962C8B-B14F-4D97-AF65-F5344CB8AC3E}">
        <p14:creationId xmlns:p14="http://schemas.microsoft.com/office/powerpoint/2010/main" val="7219313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idx="1"/>
          </p:nvPr>
        </p:nvSpPr>
        <p:spPr/>
        <p:txBody>
          <a:bodyPr>
            <a:normAutofit lnSpcReduction="10000"/>
          </a:bodyPr>
          <a:lstStyle/>
          <a:p>
            <a:r>
              <a:rPr lang="en-US" dirty="0" smtClean="0"/>
              <a:t>Disorderly / order-light programming</a:t>
            </a:r>
          </a:p>
          <a:p>
            <a:r>
              <a:rPr lang="en-US" dirty="0" smtClean="0"/>
              <a:t>(understanding, simplifying) the </a:t>
            </a:r>
            <a:r>
              <a:rPr lang="en-US" dirty="0"/>
              <a:t>r</a:t>
            </a:r>
            <a:r>
              <a:rPr lang="en-US" dirty="0" smtClean="0"/>
              <a:t>elation btw program syntax and outcomes</a:t>
            </a:r>
          </a:p>
          <a:p>
            <a:r>
              <a:rPr lang="en-US" dirty="0" smtClean="0"/>
              <a:t>Determinism (in asynchronous executions) as a correctness criterion</a:t>
            </a:r>
          </a:p>
          <a:p>
            <a:r>
              <a:rPr lang="en-US" dirty="0" smtClean="0"/>
              <a:t>Coordination – theoretical basis and mechanisms</a:t>
            </a:r>
          </a:p>
          <a:p>
            <a:pPr lvl="1"/>
            <a:r>
              <a:rPr lang="en-US" dirty="0" smtClean="0"/>
              <a:t>What programs require coordination?  </a:t>
            </a:r>
          </a:p>
          <a:p>
            <a:pPr lvl="1"/>
            <a:r>
              <a:rPr lang="en-US" dirty="0" smtClean="0"/>
              <a:t>How can we coordinate them efficiently?</a:t>
            </a:r>
          </a:p>
          <a:p>
            <a:endParaRPr lang="en-US" dirty="0" smtClean="0"/>
          </a:p>
          <a:p>
            <a:endParaRPr lang="en-US" dirty="0" smtClean="0"/>
          </a:p>
        </p:txBody>
      </p:sp>
    </p:spTree>
    <p:extLst>
      <p:ext uri="{BB962C8B-B14F-4D97-AF65-F5344CB8AC3E}">
        <p14:creationId xmlns:p14="http://schemas.microsoft.com/office/powerpoint/2010/main" val="26424002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a:t>
            </a:r>
            <a:endParaRPr lang="en-US" dirty="0"/>
          </a:p>
        </p:txBody>
      </p:sp>
      <p:sp>
        <p:nvSpPr>
          <p:cNvPr id="3" name="Content Placeholder 2"/>
          <p:cNvSpPr>
            <a:spLocks noGrp="1"/>
          </p:cNvSpPr>
          <p:nvPr>
            <p:ph idx="1"/>
          </p:nvPr>
        </p:nvSpPr>
        <p:spPr>
          <a:xfrm>
            <a:off x="457200" y="1600200"/>
            <a:ext cx="7335159" cy="1506705"/>
          </a:xfrm>
          <a:ln>
            <a:solidFill>
              <a:schemeClr val="tx1"/>
            </a:solidFill>
          </a:ln>
        </p:spPr>
        <p:txBody>
          <a:bodyPr>
            <a:normAutofit/>
          </a:bodyPr>
          <a:lstStyle/>
          <a:p>
            <a:pPr marL="0" indent="0">
              <a:buNone/>
            </a:pPr>
            <a:r>
              <a:rPr lang="en-US" sz="1600" dirty="0" smtClean="0">
                <a:latin typeface="Monaco"/>
              </a:rPr>
              <a:t>counter</a:t>
            </a:r>
            <a:r>
              <a:rPr lang="en-US" sz="1600" dirty="0">
                <a:latin typeface="Monaco"/>
              </a:rPr>
              <a:t>(X+1)@next :- counter(X), request(_, _)</a:t>
            </a:r>
            <a:r>
              <a:rPr lang="en-US" sz="1600" dirty="0" smtClean="0">
                <a:latin typeface="Monaco"/>
              </a:rPr>
              <a:t>.</a:t>
            </a:r>
          </a:p>
          <a:p>
            <a:pPr marL="0" indent="0">
              <a:buNone/>
            </a:pPr>
            <a:r>
              <a:rPr lang="en-US" sz="1600" dirty="0">
                <a:latin typeface="Monaco"/>
              </a:rPr>
              <a:t>counter(X)@next :- counter(X), </a:t>
            </a:r>
            <a:r>
              <a:rPr lang="en-US" sz="1600" dirty="0" err="1">
                <a:latin typeface="Monaco"/>
              </a:rPr>
              <a:t>notin</a:t>
            </a:r>
            <a:r>
              <a:rPr lang="en-US" sz="1600" dirty="0">
                <a:latin typeface="Monaco"/>
              </a:rPr>
              <a:t> request(_, _)</a:t>
            </a:r>
            <a:r>
              <a:rPr lang="en-US" sz="1600" dirty="0" smtClean="0">
                <a:latin typeface="Monaco"/>
              </a:rPr>
              <a:t>.</a:t>
            </a:r>
            <a:endParaRPr lang="en-US" sz="1600" dirty="0">
              <a:latin typeface="Monaco"/>
            </a:endParaRPr>
          </a:p>
          <a:p>
            <a:pPr marL="0" indent="0">
              <a:buNone/>
            </a:pPr>
            <a:r>
              <a:rPr lang="en-US" sz="1600" dirty="0">
                <a:latin typeface="Monaco"/>
              </a:rPr>
              <a:t>response(@From, X)@</a:t>
            </a:r>
            <a:r>
              <a:rPr lang="en-US" sz="1600" dirty="0" err="1">
                <a:latin typeface="Monaco"/>
              </a:rPr>
              <a:t>async</a:t>
            </a:r>
            <a:r>
              <a:rPr lang="en-US" sz="1600" dirty="0">
                <a:latin typeface="Monaco"/>
              </a:rPr>
              <a:t> :- counter(X), request(To, From)</a:t>
            </a:r>
            <a:r>
              <a:rPr lang="en-US" sz="1600" dirty="0" smtClean="0">
                <a:latin typeface="Monaco"/>
              </a:rPr>
              <a:t>.</a:t>
            </a:r>
          </a:p>
          <a:p>
            <a:pPr marL="0" indent="0">
              <a:buNone/>
            </a:pPr>
            <a:r>
              <a:rPr lang="en-US" sz="1600" dirty="0">
                <a:latin typeface="Monaco"/>
              </a:rPr>
              <a:t>r</a:t>
            </a:r>
            <a:r>
              <a:rPr lang="en-US" sz="1600" dirty="0" smtClean="0">
                <a:latin typeface="Monaco"/>
              </a:rPr>
              <a:t>esponse(From, X)@next :- response(From, X).</a:t>
            </a:r>
          </a:p>
          <a:p>
            <a:pPr marL="0" indent="0">
              <a:buNone/>
            </a:pPr>
            <a:endParaRPr lang="en-US" sz="1600" dirty="0">
              <a:latin typeface="Monaco"/>
            </a:endParaRPr>
          </a:p>
          <a:p>
            <a:pPr marL="0" indent="0">
              <a:buNone/>
            </a:pPr>
            <a:endParaRPr lang="en-US" sz="1600" dirty="0" smtClean="0">
              <a:latin typeface="Monaco"/>
            </a:endParaRPr>
          </a:p>
        </p:txBody>
      </p:sp>
      <p:sp>
        <p:nvSpPr>
          <p:cNvPr id="4" name="TextBox 3"/>
          <p:cNvSpPr txBox="1"/>
          <p:nvPr/>
        </p:nvSpPr>
        <p:spPr>
          <a:xfrm>
            <a:off x="457199" y="3526091"/>
            <a:ext cx="5091157" cy="3139321"/>
          </a:xfrm>
          <a:prstGeom prst="rect">
            <a:avLst/>
          </a:prstGeom>
          <a:noFill/>
          <a:ln>
            <a:solidFill>
              <a:schemeClr val="accent6">
                <a:lumMod val="75000"/>
              </a:schemeClr>
            </a:solidFill>
          </a:ln>
        </p:spPr>
        <p:txBody>
          <a:bodyPr wrap="square" rtlCol="0">
            <a:spAutoFit/>
          </a:bodyPr>
          <a:lstStyle/>
          <a:p>
            <a:r>
              <a:rPr lang="en-US" dirty="0">
                <a:latin typeface="Monaco"/>
              </a:rPr>
              <a:t>counter(0)@0</a:t>
            </a:r>
            <a:r>
              <a:rPr lang="en-US" dirty="0" smtClean="0">
                <a:latin typeface="Monaco"/>
              </a:rPr>
              <a:t>.</a:t>
            </a:r>
          </a:p>
          <a:p>
            <a:r>
              <a:rPr lang="en-US" dirty="0">
                <a:latin typeface="Monaco"/>
              </a:rPr>
              <a:t>request(“node1”, “node2”)@0.</a:t>
            </a: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a:p>
        </p:txBody>
      </p:sp>
    </p:spTree>
    <p:extLst>
      <p:ext uri="{BB962C8B-B14F-4D97-AF65-F5344CB8AC3E}">
        <p14:creationId xmlns:p14="http://schemas.microsoft.com/office/powerpoint/2010/main" val="2603036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 -- 0</a:t>
            </a:r>
            <a:endParaRPr lang="en-US" dirty="0"/>
          </a:p>
        </p:txBody>
      </p:sp>
      <p:sp>
        <p:nvSpPr>
          <p:cNvPr id="3" name="Content Placeholder 2"/>
          <p:cNvSpPr>
            <a:spLocks noGrp="1"/>
          </p:cNvSpPr>
          <p:nvPr>
            <p:ph idx="1"/>
          </p:nvPr>
        </p:nvSpPr>
        <p:spPr>
          <a:xfrm>
            <a:off x="457200" y="1600200"/>
            <a:ext cx="7335159" cy="1506705"/>
          </a:xfrm>
          <a:ln>
            <a:solidFill>
              <a:schemeClr val="tx1"/>
            </a:solidFill>
          </a:ln>
        </p:spPr>
        <p:txBody>
          <a:bodyPr>
            <a:normAutofit fontScale="92500"/>
          </a:bodyPr>
          <a:lstStyle/>
          <a:p>
            <a:pPr marL="0" indent="0">
              <a:buNone/>
            </a:pPr>
            <a:r>
              <a:rPr lang="en-US" sz="1600" dirty="0">
                <a:latin typeface="Monaco"/>
              </a:rPr>
              <a:t>counter(0+1)@1 :- counter(0)@0, request(“node1”, “node2”)@0.</a:t>
            </a:r>
          </a:p>
          <a:p>
            <a:pPr marL="0" indent="0">
              <a:buNone/>
            </a:pPr>
            <a:r>
              <a:rPr lang="en-US" sz="1600" strike="sngStrike" dirty="0">
                <a:latin typeface="Monaco"/>
              </a:rPr>
              <a:t>counter(X)@next :- counter(X), </a:t>
            </a:r>
            <a:r>
              <a:rPr lang="en-US" sz="1600" strike="sngStrike" dirty="0" err="1">
                <a:latin typeface="Monaco"/>
              </a:rPr>
              <a:t>notin</a:t>
            </a:r>
            <a:r>
              <a:rPr lang="en-US" sz="1600" strike="sngStrike" dirty="0">
                <a:latin typeface="Monaco"/>
              </a:rPr>
              <a:t> request(_, _).</a:t>
            </a:r>
          </a:p>
          <a:p>
            <a:pPr marL="0" indent="0">
              <a:buNone/>
            </a:pPr>
            <a:r>
              <a:rPr lang="en-US" sz="1600" dirty="0">
                <a:latin typeface="Monaco"/>
              </a:rPr>
              <a:t>response(“node2”, 0)</a:t>
            </a:r>
            <a:r>
              <a:rPr lang="en-US" sz="1600" dirty="0" smtClean="0">
                <a:latin typeface="Monaco"/>
              </a:rPr>
              <a:t>@</a:t>
            </a:r>
            <a:r>
              <a:rPr lang="en-US" sz="1600" dirty="0" smtClean="0">
                <a:solidFill>
                  <a:srgbClr val="FF0000"/>
                </a:solidFill>
                <a:latin typeface="Monaco"/>
              </a:rPr>
              <a:t>100</a:t>
            </a:r>
            <a:r>
              <a:rPr lang="en-US" sz="1600" dirty="0" smtClean="0">
                <a:latin typeface="Monaco"/>
              </a:rPr>
              <a:t> </a:t>
            </a:r>
            <a:r>
              <a:rPr lang="en-US" sz="1600" dirty="0">
                <a:latin typeface="Monaco"/>
              </a:rPr>
              <a:t>:- counter(0)@0, request(“node1”, “node2”)@0.</a:t>
            </a:r>
          </a:p>
          <a:p>
            <a:pPr marL="0" indent="0">
              <a:buNone/>
            </a:pPr>
            <a:r>
              <a:rPr lang="en-US" sz="1600" strike="sngStrike" dirty="0">
                <a:latin typeface="Monaco"/>
              </a:rPr>
              <a:t>response(From, X)@next :- response(From, X).</a:t>
            </a:r>
          </a:p>
          <a:p>
            <a:pPr marL="0" indent="0">
              <a:buNone/>
            </a:pPr>
            <a:endParaRPr lang="en-US" sz="1600" dirty="0">
              <a:latin typeface="Monaco"/>
            </a:endParaRPr>
          </a:p>
          <a:p>
            <a:pPr marL="0" indent="0">
              <a:buNone/>
            </a:pPr>
            <a:endParaRPr lang="en-US" sz="1600" dirty="0" smtClean="0">
              <a:latin typeface="Monaco"/>
            </a:endParaRPr>
          </a:p>
        </p:txBody>
      </p:sp>
      <p:sp>
        <p:nvSpPr>
          <p:cNvPr id="4" name="TextBox 3"/>
          <p:cNvSpPr txBox="1"/>
          <p:nvPr/>
        </p:nvSpPr>
        <p:spPr>
          <a:xfrm>
            <a:off x="457199" y="3526091"/>
            <a:ext cx="5091157" cy="2862323"/>
          </a:xfrm>
          <a:prstGeom prst="rect">
            <a:avLst/>
          </a:prstGeom>
          <a:noFill/>
          <a:ln>
            <a:solidFill>
              <a:schemeClr val="accent6">
                <a:lumMod val="75000"/>
              </a:schemeClr>
            </a:solidFill>
          </a:ln>
        </p:spPr>
        <p:txBody>
          <a:bodyPr wrap="square" rtlCol="0">
            <a:spAutoFit/>
          </a:bodyPr>
          <a:lstStyle/>
          <a:p>
            <a:r>
              <a:rPr lang="en-US" dirty="0">
                <a:latin typeface="Monaco"/>
              </a:rPr>
              <a:t>counter(0)@0</a:t>
            </a:r>
            <a:r>
              <a:rPr lang="en-US" dirty="0" smtClean="0">
                <a:latin typeface="Monaco"/>
              </a:rPr>
              <a:t>.</a:t>
            </a:r>
          </a:p>
          <a:p>
            <a:r>
              <a:rPr lang="en-US" dirty="0">
                <a:latin typeface="Monaco"/>
              </a:rPr>
              <a:t>request(“node1”, “node2”)@0.</a:t>
            </a:r>
          </a:p>
          <a:p>
            <a:r>
              <a:rPr lang="en-US" dirty="0">
                <a:solidFill>
                  <a:srgbClr val="FF0000"/>
                </a:solidFill>
                <a:latin typeface="Monaco"/>
              </a:rPr>
              <a:t>c</a:t>
            </a:r>
            <a:r>
              <a:rPr lang="en-US" dirty="0" smtClean="0">
                <a:solidFill>
                  <a:srgbClr val="FF0000"/>
                </a:solidFill>
                <a:latin typeface="Monaco"/>
              </a:rPr>
              <a:t>ounter(1)@1.</a:t>
            </a:r>
          </a:p>
          <a:p>
            <a:r>
              <a:rPr lang="en-US" dirty="0" smtClean="0">
                <a:latin typeface="Monaco"/>
              </a:rPr>
              <a:t>[…]</a:t>
            </a:r>
          </a:p>
          <a:p>
            <a:r>
              <a:rPr lang="en-US" dirty="0" smtClean="0">
                <a:solidFill>
                  <a:srgbClr val="FF0000"/>
                </a:solidFill>
                <a:latin typeface="Monaco"/>
              </a:rPr>
              <a:t>response(“node2”, 0)@100.</a:t>
            </a:r>
            <a:endParaRPr lang="en-US" dirty="0">
              <a:solidFill>
                <a:srgbClr val="FF0000"/>
              </a:solidFill>
              <a:latin typeface="Monaco"/>
            </a:endParaRP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a:p>
        </p:txBody>
      </p:sp>
    </p:spTree>
    <p:extLst>
      <p:ext uri="{BB962C8B-B14F-4D97-AF65-F5344CB8AC3E}">
        <p14:creationId xmlns:p14="http://schemas.microsoft.com/office/powerpoint/2010/main" val="35158645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 -- 1</a:t>
            </a:r>
            <a:endParaRPr lang="en-US" dirty="0"/>
          </a:p>
        </p:txBody>
      </p:sp>
      <p:sp>
        <p:nvSpPr>
          <p:cNvPr id="3" name="Content Placeholder 2"/>
          <p:cNvSpPr>
            <a:spLocks noGrp="1"/>
          </p:cNvSpPr>
          <p:nvPr>
            <p:ph idx="1"/>
          </p:nvPr>
        </p:nvSpPr>
        <p:spPr>
          <a:xfrm>
            <a:off x="457200" y="1600200"/>
            <a:ext cx="7335159" cy="1506705"/>
          </a:xfrm>
          <a:ln>
            <a:solidFill>
              <a:schemeClr val="tx1"/>
            </a:solidFill>
          </a:ln>
        </p:spPr>
        <p:txBody>
          <a:bodyPr>
            <a:normAutofit/>
          </a:bodyPr>
          <a:lstStyle/>
          <a:p>
            <a:pPr marL="0" indent="0">
              <a:buNone/>
            </a:pPr>
            <a:r>
              <a:rPr lang="en-US" sz="1600" strike="sngStrike" dirty="0">
                <a:latin typeface="Monaco"/>
              </a:rPr>
              <a:t>counter(X+1)@next :- counter(X), request(To, From).</a:t>
            </a:r>
          </a:p>
          <a:p>
            <a:pPr marL="0" indent="0">
              <a:buNone/>
            </a:pPr>
            <a:r>
              <a:rPr lang="en-US" sz="1600" dirty="0">
                <a:latin typeface="Monaco"/>
              </a:rPr>
              <a:t>counter(1)@?+1 :- counter(1)@?, </a:t>
            </a:r>
            <a:r>
              <a:rPr lang="en-US" sz="1600" dirty="0" err="1">
                <a:latin typeface="Monaco"/>
              </a:rPr>
              <a:t>notin</a:t>
            </a:r>
            <a:r>
              <a:rPr lang="en-US" sz="1600" dirty="0">
                <a:latin typeface="Monaco"/>
              </a:rPr>
              <a:t> request(_, _)@?.</a:t>
            </a:r>
          </a:p>
          <a:p>
            <a:pPr marL="0" indent="0">
              <a:buNone/>
            </a:pPr>
            <a:r>
              <a:rPr lang="en-US" sz="1600" strike="sngStrike" dirty="0">
                <a:latin typeface="Monaco"/>
              </a:rPr>
              <a:t>response(From, X)@</a:t>
            </a:r>
            <a:r>
              <a:rPr lang="en-US" sz="1600" strike="sngStrike" dirty="0" err="1">
                <a:latin typeface="Monaco"/>
              </a:rPr>
              <a:t>async</a:t>
            </a:r>
            <a:r>
              <a:rPr lang="en-US" sz="1600" strike="sngStrike" dirty="0">
                <a:latin typeface="Monaco"/>
              </a:rPr>
              <a:t> :- counter(X), request(To, From).</a:t>
            </a:r>
          </a:p>
          <a:p>
            <a:pPr marL="0" indent="0">
              <a:buNone/>
            </a:pPr>
            <a:r>
              <a:rPr lang="en-US" sz="1600" dirty="0">
                <a:latin typeface="Monaco"/>
              </a:rPr>
              <a:t>response(“node2”, 0)</a:t>
            </a:r>
            <a:r>
              <a:rPr lang="en-US" sz="1600" dirty="0" smtClean="0">
                <a:latin typeface="Monaco"/>
              </a:rPr>
              <a:t>@101</a:t>
            </a:r>
            <a:r>
              <a:rPr lang="en-US" sz="1600" dirty="0">
                <a:latin typeface="Monaco"/>
              </a:rPr>
              <a:t>:- response(“node2”, 0)</a:t>
            </a:r>
            <a:r>
              <a:rPr lang="en-US" sz="1600" dirty="0" smtClean="0">
                <a:latin typeface="Monaco"/>
              </a:rPr>
              <a:t>@100.</a:t>
            </a:r>
            <a:endParaRPr lang="en-US" sz="1600" dirty="0">
              <a:latin typeface="Monaco"/>
            </a:endParaRPr>
          </a:p>
          <a:p>
            <a:pPr marL="0" indent="0">
              <a:buNone/>
            </a:pPr>
            <a:endParaRPr lang="en-US" sz="1600" dirty="0">
              <a:latin typeface="Monaco"/>
            </a:endParaRPr>
          </a:p>
          <a:p>
            <a:pPr marL="0" indent="0">
              <a:buNone/>
            </a:pPr>
            <a:endParaRPr lang="en-US" sz="1600" dirty="0" smtClean="0">
              <a:latin typeface="Monaco"/>
            </a:endParaRPr>
          </a:p>
        </p:txBody>
      </p:sp>
      <p:sp>
        <p:nvSpPr>
          <p:cNvPr id="4" name="TextBox 3"/>
          <p:cNvSpPr txBox="1"/>
          <p:nvPr/>
        </p:nvSpPr>
        <p:spPr>
          <a:xfrm>
            <a:off x="457199" y="3526091"/>
            <a:ext cx="5091157" cy="3139321"/>
          </a:xfrm>
          <a:prstGeom prst="rect">
            <a:avLst/>
          </a:prstGeom>
          <a:noFill/>
          <a:ln>
            <a:solidFill>
              <a:schemeClr val="accent6">
                <a:lumMod val="75000"/>
              </a:schemeClr>
            </a:solidFill>
          </a:ln>
        </p:spPr>
        <p:txBody>
          <a:bodyPr wrap="square" rtlCol="0">
            <a:spAutoFit/>
          </a:bodyPr>
          <a:lstStyle/>
          <a:p>
            <a:r>
              <a:rPr lang="en-US" dirty="0">
                <a:latin typeface="Monaco"/>
              </a:rPr>
              <a:t>counter(0)@0</a:t>
            </a:r>
            <a:r>
              <a:rPr lang="en-US" dirty="0" smtClean="0">
                <a:latin typeface="Monaco"/>
              </a:rPr>
              <a:t>.</a:t>
            </a:r>
          </a:p>
          <a:p>
            <a:r>
              <a:rPr lang="en-US" dirty="0">
                <a:latin typeface="Monaco"/>
              </a:rPr>
              <a:t>request(“node1”, “node2”)@0.</a:t>
            </a:r>
          </a:p>
          <a:p>
            <a:r>
              <a:rPr lang="en-US" dirty="0">
                <a:latin typeface="Monaco"/>
              </a:rPr>
              <a:t>c</a:t>
            </a:r>
            <a:r>
              <a:rPr lang="en-US" dirty="0" smtClean="0">
                <a:latin typeface="Monaco"/>
              </a:rPr>
              <a:t>ounter(1)@1.</a:t>
            </a:r>
          </a:p>
          <a:p>
            <a:r>
              <a:rPr lang="en-US" dirty="0">
                <a:solidFill>
                  <a:srgbClr val="FF0000"/>
                </a:solidFill>
                <a:latin typeface="Monaco"/>
              </a:rPr>
              <a:t>counter(1)@</a:t>
            </a:r>
            <a:r>
              <a:rPr lang="en-US" dirty="0" smtClean="0">
                <a:solidFill>
                  <a:srgbClr val="FF0000"/>
                </a:solidFill>
                <a:latin typeface="Monaco"/>
              </a:rPr>
              <a:t>2.</a:t>
            </a:r>
          </a:p>
          <a:p>
            <a:r>
              <a:rPr lang="en-US" dirty="0" smtClean="0">
                <a:solidFill>
                  <a:srgbClr val="FF0000"/>
                </a:solidFill>
                <a:latin typeface="Monaco"/>
              </a:rPr>
              <a:t>[…]</a:t>
            </a:r>
            <a:endParaRPr lang="en-US" dirty="0">
              <a:solidFill>
                <a:srgbClr val="FF0000"/>
              </a:solidFill>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smtClean="0">
              <a:latin typeface="Monaco"/>
            </a:endParaRPr>
          </a:p>
          <a:p>
            <a:endParaRPr lang="en-US" dirty="0">
              <a:latin typeface="Monaco"/>
            </a:endParaRPr>
          </a:p>
          <a:p>
            <a:endParaRPr lang="en-US" dirty="0"/>
          </a:p>
        </p:txBody>
      </p:sp>
    </p:spTree>
    <p:extLst>
      <p:ext uri="{BB962C8B-B14F-4D97-AF65-F5344CB8AC3E}">
        <p14:creationId xmlns:p14="http://schemas.microsoft.com/office/powerpoint/2010/main" val="7459162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 -- 100</a:t>
            </a:r>
            <a:endParaRPr lang="en-US" dirty="0"/>
          </a:p>
        </p:txBody>
      </p:sp>
      <p:sp>
        <p:nvSpPr>
          <p:cNvPr id="3" name="Content Placeholder 2"/>
          <p:cNvSpPr>
            <a:spLocks noGrp="1"/>
          </p:cNvSpPr>
          <p:nvPr>
            <p:ph idx="1"/>
          </p:nvPr>
        </p:nvSpPr>
        <p:spPr>
          <a:xfrm>
            <a:off x="457200" y="1600200"/>
            <a:ext cx="7335159" cy="1506705"/>
          </a:xfrm>
          <a:ln>
            <a:solidFill>
              <a:schemeClr val="tx1"/>
            </a:solidFill>
          </a:ln>
        </p:spPr>
        <p:txBody>
          <a:bodyPr>
            <a:normAutofit/>
          </a:bodyPr>
          <a:lstStyle/>
          <a:p>
            <a:pPr marL="0" indent="0">
              <a:buNone/>
            </a:pPr>
            <a:r>
              <a:rPr lang="en-US" sz="1600" strike="sngStrike" dirty="0">
                <a:latin typeface="Monaco"/>
              </a:rPr>
              <a:t>counter(X+1)@next :- counter(X), request(To, From).</a:t>
            </a:r>
          </a:p>
          <a:p>
            <a:pPr marL="0" indent="0">
              <a:buNone/>
            </a:pPr>
            <a:r>
              <a:rPr lang="en-US" sz="1600" dirty="0">
                <a:latin typeface="Monaco"/>
              </a:rPr>
              <a:t>counter(1)</a:t>
            </a:r>
            <a:r>
              <a:rPr lang="en-US" sz="1600" dirty="0" smtClean="0">
                <a:latin typeface="Monaco"/>
              </a:rPr>
              <a:t>@101 </a:t>
            </a:r>
            <a:r>
              <a:rPr lang="en-US" sz="1600" dirty="0">
                <a:latin typeface="Monaco"/>
              </a:rPr>
              <a:t>:- counter(1)</a:t>
            </a:r>
            <a:r>
              <a:rPr lang="en-US" sz="1600" dirty="0" smtClean="0">
                <a:latin typeface="Monaco"/>
              </a:rPr>
              <a:t>@100, </a:t>
            </a:r>
            <a:r>
              <a:rPr lang="en-US" sz="1600" dirty="0" err="1">
                <a:latin typeface="Monaco"/>
              </a:rPr>
              <a:t>notin</a:t>
            </a:r>
            <a:r>
              <a:rPr lang="en-US" sz="1600" dirty="0">
                <a:latin typeface="Monaco"/>
              </a:rPr>
              <a:t> request(_, _)</a:t>
            </a:r>
            <a:r>
              <a:rPr lang="en-US" sz="1600" dirty="0" smtClean="0">
                <a:latin typeface="Monaco"/>
              </a:rPr>
              <a:t>@100.</a:t>
            </a:r>
            <a:endParaRPr lang="en-US" sz="1600" dirty="0">
              <a:latin typeface="Monaco"/>
            </a:endParaRPr>
          </a:p>
          <a:p>
            <a:pPr marL="0" indent="0">
              <a:buNone/>
            </a:pPr>
            <a:r>
              <a:rPr lang="en-US" sz="1600" strike="sngStrike" dirty="0">
                <a:latin typeface="Monaco"/>
              </a:rPr>
              <a:t>response(From, X)@</a:t>
            </a:r>
            <a:r>
              <a:rPr lang="en-US" sz="1600" strike="sngStrike" dirty="0" err="1">
                <a:latin typeface="Monaco"/>
              </a:rPr>
              <a:t>async</a:t>
            </a:r>
            <a:r>
              <a:rPr lang="en-US" sz="1600" strike="sngStrike" dirty="0">
                <a:latin typeface="Monaco"/>
              </a:rPr>
              <a:t> :- counter(X), request(To, From).</a:t>
            </a:r>
          </a:p>
          <a:p>
            <a:pPr marL="0" indent="0">
              <a:buNone/>
            </a:pPr>
            <a:r>
              <a:rPr lang="en-US" sz="1600" dirty="0">
                <a:latin typeface="Monaco"/>
              </a:rPr>
              <a:t>response(“node2”, 0)</a:t>
            </a:r>
            <a:r>
              <a:rPr lang="en-US" sz="1600" dirty="0" smtClean="0">
                <a:latin typeface="Monaco"/>
              </a:rPr>
              <a:t>@101</a:t>
            </a:r>
            <a:r>
              <a:rPr lang="en-US" sz="1600" dirty="0">
                <a:latin typeface="Monaco"/>
              </a:rPr>
              <a:t>:- response(“node2”, 0)</a:t>
            </a:r>
            <a:r>
              <a:rPr lang="en-US" sz="1600" dirty="0" smtClean="0">
                <a:latin typeface="Monaco"/>
              </a:rPr>
              <a:t>@100.</a:t>
            </a:r>
            <a:endParaRPr lang="en-US" sz="1600" dirty="0">
              <a:latin typeface="Monaco"/>
            </a:endParaRPr>
          </a:p>
          <a:p>
            <a:pPr marL="0" indent="0">
              <a:buNone/>
            </a:pPr>
            <a:endParaRPr lang="en-US" sz="1600" dirty="0">
              <a:latin typeface="Monaco"/>
            </a:endParaRPr>
          </a:p>
          <a:p>
            <a:pPr marL="0" indent="0">
              <a:buNone/>
            </a:pPr>
            <a:endParaRPr lang="en-US" sz="1600" dirty="0" smtClean="0">
              <a:latin typeface="Monaco"/>
            </a:endParaRPr>
          </a:p>
        </p:txBody>
      </p:sp>
      <p:sp>
        <p:nvSpPr>
          <p:cNvPr id="4" name="TextBox 3"/>
          <p:cNvSpPr txBox="1"/>
          <p:nvPr/>
        </p:nvSpPr>
        <p:spPr>
          <a:xfrm>
            <a:off x="457199" y="3526091"/>
            <a:ext cx="5091157" cy="3139321"/>
          </a:xfrm>
          <a:prstGeom prst="rect">
            <a:avLst/>
          </a:prstGeom>
          <a:noFill/>
          <a:ln>
            <a:solidFill>
              <a:schemeClr val="accent6">
                <a:lumMod val="75000"/>
              </a:schemeClr>
            </a:solidFill>
          </a:ln>
        </p:spPr>
        <p:txBody>
          <a:bodyPr wrap="square" rtlCol="0">
            <a:spAutoFit/>
          </a:bodyPr>
          <a:lstStyle/>
          <a:p>
            <a:r>
              <a:rPr lang="en-US" dirty="0">
                <a:latin typeface="Monaco"/>
              </a:rPr>
              <a:t>counter(0)@0.</a:t>
            </a:r>
          </a:p>
          <a:p>
            <a:r>
              <a:rPr lang="en-US" dirty="0">
                <a:latin typeface="Monaco"/>
              </a:rPr>
              <a:t>request(“node1”, “node2”)@0.</a:t>
            </a:r>
          </a:p>
          <a:p>
            <a:r>
              <a:rPr lang="en-US" dirty="0">
                <a:latin typeface="Monaco"/>
              </a:rPr>
              <a:t>counter(1)@1</a:t>
            </a:r>
            <a:r>
              <a:rPr lang="en-US" dirty="0" smtClean="0">
                <a:latin typeface="Monaco"/>
              </a:rPr>
              <a:t>.</a:t>
            </a:r>
          </a:p>
          <a:p>
            <a:r>
              <a:rPr lang="en-US" dirty="0">
                <a:latin typeface="Monaco"/>
              </a:rPr>
              <a:t>c</a:t>
            </a:r>
            <a:r>
              <a:rPr lang="en-US" dirty="0" smtClean="0">
                <a:latin typeface="Monaco"/>
              </a:rPr>
              <a:t>ounter(1)@2</a:t>
            </a:r>
            <a:r>
              <a:rPr lang="en-US" dirty="0" smtClean="0">
                <a:solidFill>
                  <a:srgbClr val="FF0000"/>
                </a:solidFill>
                <a:latin typeface="Monaco"/>
              </a:rPr>
              <a:t>.</a:t>
            </a:r>
            <a:endParaRPr lang="en-US" dirty="0">
              <a:solidFill>
                <a:srgbClr val="FF0000"/>
              </a:solidFill>
              <a:latin typeface="Monaco"/>
            </a:endParaRPr>
          </a:p>
          <a:p>
            <a:r>
              <a:rPr lang="en-US" dirty="0">
                <a:latin typeface="Monaco"/>
              </a:rPr>
              <a:t>[…</a:t>
            </a:r>
            <a:r>
              <a:rPr lang="en-US" dirty="0" smtClean="0">
                <a:latin typeface="Monaco"/>
              </a:rPr>
              <a:t>]</a:t>
            </a:r>
          </a:p>
          <a:p>
            <a:r>
              <a:rPr lang="en-US" dirty="0" smtClean="0">
                <a:latin typeface="Monaco"/>
              </a:rPr>
              <a:t>response</a:t>
            </a:r>
            <a:r>
              <a:rPr lang="en-US" dirty="0">
                <a:latin typeface="Monaco"/>
              </a:rPr>
              <a:t>(“node2”, 0)@100</a:t>
            </a:r>
            <a:r>
              <a:rPr lang="en-US" dirty="0" smtClean="0">
                <a:latin typeface="Monaco"/>
              </a:rPr>
              <a:t>.</a:t>
            </a:r>
          </a:p>
          <a:p>
            <a:r>
              <a:rPr lang="en-US" dirty="0">
                <a:solidFill>
                  <a:srgbClr val="FF0000"/>
                </a:solidFill>
                <a:latin typeface="Monaco"/>
              </a:rPr>
              <a:t>counter(1)@</a:t>
            </a:r>
            <a:r>
              <a:rPr lang="en-US" dirty="0" smtClean="0">
                <a:solidFill>
                  <a:srgbClr val="FF0000"/>
                </a:solidFill>
                <a:latin typeface="Monaco"/>
              </a:rPr>
              <a:t>101.</a:t>
            </a:r>
            <a:endParaRPr lang="en-US" dirty="0" smtClean="0">
              <a:latin typeface="Monaco"/>
            </a:endParaRPr>
          </a:p>
          <a:p>
            <a:r>
              <a:rPr lang="en-US" dirty="0">
                <a:solidFill>
                  <a:srgbClr val="FF0000"/>
                </a:solidFill>
                <a:latin typeface="Monaco"/>
              </a:rPr>
              <a:t>response(“node2”, 0)@</a:t>
            </a:r>
            <a:r>
              <a:rPr lang="en-US" dirty="0" smtClean="0">
                <a:solidFill>
                  <a:srgbClr val="FF0000"/>
                </a:solidFill>
                <a:latin typeface="Monaco"/>
              </a:rPr>
              <a:t>101.</a:t>
            </a:r>
            <a:endParaRPr lang="en-US" dirty="0">
              <a:solidFill>
                <a:srgbClr val="FF0000"/>
              </a:solidFill>
              <a:latin typeface="Monaco"/>
            </a:endParaRPr>
          </a:p>
          <a:p>
            <a:endParaRPr lang="en-US" dirty="0" smtClean="0">
              <a:latin typeface="Monaco"/>
            </a:endParaRPr>
          </a:p>
          <a:p>
            <a:endParaRPr lang="en-US" dirty="0">
              <a:latin typeface="Monaco"/>
            </a:endParaRPr>
          </a:p>
          <a:p>
            <a:endParaRPr lang="en-US" dirty="0"/>
          </a:p>
        </p:txBody>
      </p:sp>
    </p:spTree>
    <p:extLst>
      <p:ext uri="{BB962C8B-B14F-4D97-AF65-F5344CB8AC3E}">
        <p14:creationId xmlns:p14="http://schemas.microsoft.com/office/powerpoint/2010/main" val="11941465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 – 101+</a:t>
            </a:r>
            <a:endParaRPr lang="en-US" dirty="0"/>
          </a:p>
        </p:txBody>
      </p:sp>
      <p:sp>
        <p:nvSpPr>
          <p:cNvPr id="3" name="Content Placeholder 2"/>
          <p:cNvSpPr>
            <a:spLocks noGrp="1"/>
          </p:cNvSpPr>
          <p:nvPr>
            <p:ph idx="1"/>
          </p:nvPr>
        </p:nvSpPr>
        <p:spPr>
          <a:xfrm>
            <a:off x="457200" y="1600200"/>
            <a:ext cx="7335159" cy="1506705"/>
          </a:xfrm>
          <a:ln>
            <a:solidFill>
              <a:schemeClr val="tx1"/>
            </a:solidFill>
          </a:ln>
        </p:spPr>
        <p:txBody>
          <a:bodyPr>
            <a:normAutofit/>
          </a:bodyPr>
          <a:lstStyle/>
          <a:p>
            <a:pPr marL="0" indent="0">
              <a:buNone/>
            </a:pPr>
            <a:r>
              <a:rPr lang="en-US" sz="1600" strike="sngStrike" dirty="0">
                <a:latin typeface="Monaco"/>
              </a:rPr>
              <a:t>counter(X+1)@next :- counter(X), request(To, From).</a:t>
            </a:r>
          </a:p>
          <a:p>
            <a:pPr marL="0" indent="0">
              <a:buNone/>
            </a:pPr>
            <a:r>
              <a:rPr lang="en-US" sz="1600" dirty="0">
                <a:latin typeface="Monaco"/>
              </a:rPr>
              <a:t>counter(1)</a:t>
            </a:r>
            <a:r>
              <a:rPr lang="en-US" sz="1600" dirty="0" smtClean="0">
                <a:latin typeface="Monaco"/>
              </a:rPr>
              <a:t>@102 </a:t>
            </a:r>
            <a:r>
              <a:rPr lang="en-US" sz="1600" dirty="0">
                <a:latin typeface="Monaco"/>
              </a:rPr>
              <a:t>:- counter(1)</a:t>
            </a:r>
            <a:r>
              <a:rPr lang="en-US" sz="1600" dirty="0" smtClean="0">
                <a:latin typeface="Monaco"/>
              </a:rPr>
              <a:t>@101, </a:t>
            </a:r>
            <a:r>
              <a:rPr lang="en-US" sz="1600" dirty="0" err="1">
                <a:latin typeface="Monaco"/>
              </a:rPr>
              <a:t>notin</a:t>
            </a:r>
            <a:r>
              <a:rPr lang="en-US" sz="1600" dirty="0">
                <a:latin typeface="Monaco"/>
              </a:rPr>
              <a:t> request(_, _)</a:t>
            </a:r>
            <a:r>
              <a:rPr lang="en-US" sz="1600" dirty="0" smtClean="0">
                <a:latin typeface="Monaco"/>
              </a:rPr>
              <a:t>@101.</a:t>
            </a:r>
            <a:endParaRPr lang="en-US" sz="1600" dirty="0">
              <a:latin typeface="Monaco"/>
            </a:endParaRPr>
          </a:p>
          <a:p>
            <a:pPr marL="0" indent="0">
              <a:buNone/>
            </a:pPr>
            <a:r>
              <a:rPr lang="en-US" sz="1600" strike="sngStrike" dirty="0">
                <a:latin typeface="Monaco"/>
              </a:rPr>
              <a:t>response(From, X)@</a:t>
            </a:r>
            <a:r>
              <a:rPr lang="en-US" sz="1600" strike="sngStrike" dirty="0" err="1">
                <a:latin typeface="Monaco"/>
              </a:rPr>
              <a:t>async</a:t>
            </a:r>
            <a:r>
              <a:rPr lang="en-US" sz="1600" strike="sngStrike" dirty="0">
                <a:latin typeface="Monaco"/>
              </a:rPr>
              <a:t> :- counter(X), request(To, From).</a:t>
            </a:r>
          </a:p>
          <a:p>
            <a:pPr marL="0" indent="0">
              <a:buNone/>
            </a:pPr>
            <a:r>
              <a:rPr lang="en-US" sz="1600" dirty="0">
                <a:latin typeface="Monaco"/>
              </a:rPr>
              <a:t>response(“node2”, 0)</a:t>
            </a:r>
            <a:r>
              <a:rPr lang="en-US" sz="1600" dirty="0" smtClean="0">
                <a:latin typeface="Monaco"/>
              </a:rPr>
              <a:t>@102:</a:t>
            </a:r>
            <a:r>
              <a:rPr lang="en-US" sz="1600" dirty="0">
                <a:latin typeface="Monaco"/>
              </a:rPr>
              <a:t>- response(“node2”, 0)</a:t>
            </a:r>
            <a:r>
              <a:rPr lang="en-US" sz="1600" dirty="0" smtClean="0">
                <a:latin typeface="Monaco"/>
              </a:rPr>
              <a:t>@101.</a:t>
            </a:r>
            <a:endParaRPr lang="en-US" sz="1600" dirty="0">
              <a:latin typeface="Monaco"/>
            </a:endParaRPr>
          </a:p>
          <a:p>
            <a:pPr marL="0" indent="0">
              <a:buNone/>
            </a:pPr>
            <a:endParaRPr lang="en-US" sz="1600" dirty="0">
              <a:latin typeface="Monaco"/>
            </a:endParaRPr>
          </a:p>
          <a:p>
            <a:pPr marL="0" indent="0">
              <a:buNone/>
            </a:pPr>
            <a:endParaRPr lang="en-US" sz="1600" dirty="0" smtClean="0">
              <a:latin typeface="Monaco"/>
            </a:endParaRPr>
          </a:p>
        </p:txBody>
      </p:sp>
      <p:sp>
        <p:nvSpPr>
          <p:cNvPr id="4" name="TextBox 3"/>
          <p:cNvSpPr txBox="1"/>
          <p:nvPr/>
        </p:nvSpPr>
        <p:spPr>
          <a:xfrm>
            <a:off x="457199" y="3526091"/>
            <a:ext cx="5091157" cy="3139321"/>
          </a:xfrm>
          <a:prstGeom prst="rect">
            <a:avLst/>
          </a:prstGeom>
          <a:noFill/>
          <a:ln>
            <a:solidFill>
              <a:schemeClr val="accent6">
                <a:lumMod val="75000"/>
              </a:schemeClr>
            </a:solidFill>
          </a:ln>
        </p:spPr>
        <p:txBody>
          <a:bodyPr wrap="square" rtlCol="0">
            <a:spAutoFit/>
          </a:bodyPr>
          <a:lstStyle/>
          <a:p>
            <a:r>
              <a:rPr lang="en-US" dirty="0">
                <a:latin typeface="Monaco"/>
              </a:rPr>
              <a:t>counter(0)@0.</a:t>
            </a:r>
          </a:p>
          <a:p>
            <a:r>
              <a:rPr lang="en-US" dirty="0">
                <a:latin typeface="Monaco"/>
              </a:rPr>
              <a:t>request(“node1”, “node2”)@0.</a:t>
            </a:r>
          </a:p>
          <a:p>
            <a:r>
              <a:rPr lang="en-US" dirty="0">
                <a:latin typeface="Monaco"/>
              </a:rPr>
              <a:t>counter(1)@1</a:t>
            </a:r>
            <a:r>
              <a:rPr lang="en-US" dirty="0" smtClean="0">
                <a:latin typeface="Monaco"/>
              </a:rPr>
              <a:t>.</a:t>
            </a:r>
          </a:p>
          <a:p>
            <a:r>
              <a:rPr lang="en-US" dirty="0">
                <a:latin typeface="Monaco"/>
              </a:rPr>
              <a:t>c</a:t>
            </a:r>
            <a:r>
              <a:rPr lang="en-US" dirty="0" smtClean="0">
                <a:latin typeface="Monaco"/>
              </a:rPr>
              <a:t>ounter(1)@2.</a:t>
            </a:r>
            <a:endParaRPr lang="en-US" dirty="0">
              <a:latin typeface="Monaco"/>
            </a:endParaRPr>
          </a:p>
          <a:p>
            <a:r>
              <a:rPr lang="en-US" dirty="0">
                <a:latin typeface="Monaco"/>
              </a:rPr>
              <a:t>[…</a:t>
            </a:r>
            <a:r>
              <a:rPr lang="en-US" dirty="0" smtClean="0">
                <a:latin typeface="Monaco"/>
              </a:rPr>
              <a:t>]</a:t>
            </a:r>
          </a:p>
          <a:p>
            <a:r>
              <a:rPr lang="en-US" dirty="0" smtClean="0">
                <a:latin typeface="Monaco"/>
              </a:rPr>
              <a:t>response</a:t>
            </a:r>
            <a:r>
              <a:rPr lang="en-US" dirty="0">
                <a:latin typeface="Monaco"/>
              </a:rPr>
              <a:t>(“node2”, 0)@100</a:t>
            </a:r>
            <a:r>
              <a:rPr lang="en-US" dirty="0" smtClean="0">
                <a:latin typeface="Monaco"/>
              </a:rPr>
              <a:t>.</a:t>
            </a:r>
          </a:p>
          <a:p>
            <a:r>
              <a:rPr lang="en-US" dirty="0">
                <a:latin typeface="Monaco"/>
              </a:rPr>
              <a:t>counter(1)@</a:t>
            </a:r>
            <a:r>
              <a:rPr lang="en-US" dirty="0" smtClean="0">
                <a:latin typeface="Monaco"/>
              </a:rPr>
              <a:t>101.</a:t>
            </a:r>
          </a:p>
          <a:p>
            <a:r>
              <a:rPr lang="en-US" dirty="0">
                <a:solidFill>
                  <a:srgbClr val="FF0000"/>
                </a:solidFill>
                <a:latin typeface="Monaco"/>
              </a:rPr>
              <a:t>counter(1)@</a:t>
            </a:r>
            <a:r>
              <a:rPr lang="en-US" dirty="0" smtClean="0">
                <a:solidFill>
                  <a:srgbClr val="FF0000"/>
                </a:solidFill>
                <a:latin typeface="Monaco"/>
              </a:rPr>
              <a:t>102.</a:t>
            </a:r>
            <a:endParaRPr lang="en-US" dirty="0" smtClean="0">
              <a:latin typeface="Monaco"/>
            </a:endParaRPr>
          </a:p>
          <a:p>
            <a:r>
              <a:rPr lang="en-US" dirty="0">
                <a:latin typeface="Monaco"/>
              </a:rPr>
              <a:t>response(“node2”, 0)@</a:t>
            </a:r>
            <a:r>
              <a:rPr lang="en-US" dirty="0" smtClean="0">
                <a:latin typeface="Monaco"/>
              </a:rPr>
              <a:t>101.</a:t>
            </a:r>
          </a:p>
          <a:p>
            <a:r>
              <a:rPr lang="en-US" dirty="0">
                <a:solidFill>
                  <a:srgbClr val="FF0000"/>
                </a:solidFill>
                <a:latin typeface="Monaco"/>
              </a:rPr>
              <a:t>response(“node2”, 0)@</a:t>
            </a:r>
            <a:r>
              <a:rPr lang="en-US" dirty="0" smtClean="0">
                <a:solidFill>
                  <a:srgbClr val="FF0000"/>
                </a:solidFill>
                <a:latin typeface="Monaco"/>
              </a:rPr>
              <a:t>102.</a:t>
            </a:r>
            <a:endParaRPr lang="en-US" dirty="0">
              <a:solidFill>
                <a:srgbClr val="FF0000"/>
              </a:solidFill>
              <a:latin typeface="Monaco"/>
            </a:endParaRPr>
          </a:p>
          <a:p>
            <a:r>
              <a:rPr lang="en-US" dirty="0" smtClean="0">
                <a:solidFill>
                  <a:srgbClr val="FF0000"/>
                </a:solidFill>
                <a:latin typeface="Monaco"/>
              </a:rPr>
              <a:t>[…]</a:t>
            </a:r>
            <a:endParaRPr lang="en-US" dirty="0">
              <a:latin typeface="Monaco"/>
            </a:endParaRPr>
          </a:p>
        </p:txBody>
      </p:sp>
      <p:sp>
        <p:nvSpPr>
          <p:cNvPr id="5" name="Right Brace 4"/>
          <p:cNvSpPr/>
          <p:nvPr/>
        </p:nvSpPr>
        <p:spPr>
          <a:xfrm>
            <a:off x="5644098" y="3823365"/>
            <a:ext cx="565999" cy="252645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334341" y="4779384"/>
            <a:ext cx="2853465" cy="1077218"/>
          </a:xfrm>
          <a:prstGeom prst="rect">
            <a:avLst/>
          </a:prstGeom>
          <a:noFill/>
        </p:spPr>
        <p:txBody>
          <a:bodyPr wrap="none" rtlCol="0">
            <a:spAutoFit/>
          </a:bodyPr>
          <a:lstStyle/>
          <a:p>
            <a:r>
              <a:rPr lang="en-US" sz="3200" dirty="0" smtClean="0"/>
              <a:t>A stable model</a:t>
            </a:r>
          </a:p>
          <a:p>
            <a:r>
              <a:rPr lang="en-US" sz="3200" dirty="0"/>
              <a:t>f</a:t>
            </a:r>
            <a:r>
              <a:rPr lang="en-US" sz="3200" dirty="0" smtClean="0"/>
              <a:t>or choice = 100</a:t>
            </a:r>
            <a:endParaRPr lang="en-US" sz="3200" dirty="0"/>
          </a:p>
        </p:txBody>
      </p:sp>
    </p:spTree>
    <p:extLst>
      <p:ext uri="{BB962C8B-B14F-4D97-AF65-F5344CB8AC3E}">
        <p14:creationId xmlns:p14="http://schemas.microsoft.com/office/powerpoint/2010/main" val="1449512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Temporal Ambiguity</a:t>
            </a:r>
            <a:endParaRPr lang="en-US" dirty="0"/>
          </a:p>
        </p:txBody>
      </p:sp>
      <p:sp>
        <p:nvSpPr>
          <p:cNvPr id="3" name="Content Placeholder 2"/>
          <p:cNvSpPr>
            <a:spLocks noGrp="1"/>
          </p:cNvSpPr>
          <p:nvPr>
            <p:ph idx="1"/>
          </p:nvPr>
        </p:nvSpPr>
        <p:spPr>
          <a:xfrm>
            <a:off x="457200" y="1600201"/>
            <a:ext cx="8229600" cy="1765299"/>
          </a:xfrm>
        </p:spPr>
        <p:txBody>
          <a:bodyPr>
            <a:normAutofit/>
          </a:bodyPr>
          <a:lstStyle/>
          <a:p>
            <a:pPr marL="0" indent="0">
              <a:buNone/>
            </a:pPr>
            <a:r>
              <a:rPr lang="en-US" b="1" dirty="0"/>
              <a:t>Goal: </a:t>
            </a:r>
          </a:p>
          <a:p>
            <a:r>
              <a:rPr lang="en-US" sz="2800" dirty="0" smtClean="0"/>
              <a:t>Increment </a:t>
            </a:r>
            <a:r>
              <a:rPr lang="en-US" sz="2800" dirty="0"/>
              <a:t>a counter upon </a:t>
            </a:r>
            <a:r>
              <a:rPr lang="en-US" sz="2800" dirty="0" smtClean="0"/>
              <a:t>“request” message</a:t>
            </a:r>
            <a:endParaRPr lang="en-US" sz="2800" dirty="0"/>
          </a:p>
          <a:p>
            <a:r>
              <a:rPr lang="en-US" sz="2800" dirty="0"/>
              <a:t>Send </a:t>
            </a:r>
            <a:r>
              <a:rPr lang="en-US" sz="2800" dirty="0" smtClean="0"/>
              <a:t>response message with value of counter</a:t>
            </a:r>
            <a:endParaRPr lang="en-US" sz="2800" dirty="0"/>
          </a:p>
          <a:p>
            <a:endParaRPr lang="en-US" i="1" dirty="0"/>
          </a:p>
          <a:p>
            <a:pPr marL="0" indent="0">
              <a:buNone/>
            </a:pPr>
            <a:endParaRPr lang="en-US" i="1" u="sng" dirty="0"/>
          </a:p>
          <a:p>
            <a:endParaRPr lang="en-US" dirty="0"/>
          </a:p>
        </p:txBody>
      </p:sp>
      <p:sp>
        <p:nvSpPr>
          <p:cNvPr id="4" name="TextBox 3"/>
          <p:cNvSpPr txBox="1"/>
          <p:nvPr/>
        </p:nvSpPr>
        <p:spPr>
          <a:xfrm>
            <a:off x="158750" y="4092664"/>
            <a:ext cx="8826500" cy="2246769"/>
          </a:xfrm>
          <a:prstGeom prst="rect">
            <a:avLst/>
          </a:prstGeom>
          <a:noFill/>
          <a:ln>
            <a:solidFill>
              <a:schemeClr val="tx1"/>
            </a:solidFill>
          </a:ln>
        </p:spPr>
        <p:txBody>
          <a:bodyPr wrap="square" rtlCol="0">
            <a:spAutoFit/>
          </a:bodyPr>
          <a:lstStyle/>
          <a:p>
            <a:r>
              <a:rPr lang="en-US" sz="2800" dirty="0">
                <a:latin typeface="Inconsolata-dz"/>
                <a:cs typeface="Inconsolata-dz"/>
              </a:rPr>
              <a:t>counter</a:t>
            </a:r>
            <a:r>
              <a:rPr lang="en-US" sz="2800" dirty="0" smtClean="0">
                <a:latin typeface="Inconsolata-dz"/>
                <a:cs typeface="Inconsolata-dz"/>
              </a:rPr>
              <a:t>(“hostname”,0</a:t>
            </a:r>
            <a:r>
              <a:rPr lang="en-US" sz="2800" dirty="0">
                <a:latin typeface="Inconsolata-dz"/>
                <a:cs typeface="Inconsolata-dz"/>
              </a:rPr>
              <a:t>).</a:t>
            </a:r>
          </a:p>
          <a:p>
            <a:r>
              <a:rPr lang="en-US" sz="2800" dirty="0">
                <a:latin typeface="Inconsolata-dz"/>
                <a:cs typeface="Inconsolata-dz"/>
              </a:rPr>
              <a:t>counter</a:t>
            </a:r>
            <a:r>
              <a:rPr lang="en-US" sz="2800" dirty="0" smtClean="0">
                <a:latin typeface="Inconsolata-dz"/>
                <a:cs typeface="Inconsolata-dz"/>
              </a:rPr>
              <a:t>(To,X</a:t>
            </a:r>
            <a:r>
              <a:rPr lang="en-US" sz="2800" dirty="0">
                <a:latin typeface="Inconsolata-dz"/>
                <a:cs typeface="Inconsolata-dz"/>
              </a:rPr>
              <a:t>+1) :- counter</a:t>
            </a:r>
            <a:r>
              <a:rPr lang="en-US" sz="2800" dirty="0" smtClean="0">
                <a:latin typeface="Inconsolata-dz"/>
                <a:cs typeface="Inconsolata-dz"/>
              </a:rPr>
              <a:t>(</a:t>
            </a:r>
            <a:r>
              <a:rPr lang="en-US" sz="2800" dirty="0" err="1" smtClean="0">
                <a:latin typeface="Inconsolata-dz"/>
                <a:cs typeface="Inconsolata-dz"/>
              </a:rPr>
              <a:t>To,X</a:t>
            </a:r>
            <a:r>
              <a:rPr lang="en-US" sz="2800" dirty="0">
                <a:latin typeface="Inconsolata-dz"/>
                <a:cs typeface="Inconsolata-dz"/>
              </a:rPr>
              <a:t>)</a:t>
            </a:r>
            <a:r>
              <a:rPr lang="en-US" sz="2800" dirty="0" smtClean="0">
                <a:latin typeface="Inconsolata-dz"/>
                <a:cs typeface="Inconsolata-dz"/>
              </a:rPr>
              <a:t>,</a:t>
            </a:r>
          </a:p>
          <a:p>
            <a:r>
              <a:rPr lang="en-US" sz="2800" dirty="0">
                <a:latin typeface="Inconsolata-dz"/>
                <a:cs typeface="Inconsolata-dz"/>
              </a:rPr>
              <a:t> </a:t>
            </a:r>
            <a:r>
              <a:rPr lang="en-US" sz="2800" dirty="0" smtClean="0">
                <a:latin typeface="Inconsolata-dz"/>
                <a:cs typeface="Inconsolata-dz"/>
              </a:rPr>
              <a:t>                  </a:t>
            </a:r>
            <a:r>
              <a:rPr lang="en-US" sz="2800" dirty="0" err="1" smtClean="0">
                <a:latin typeface="Inconsolata-dz"/>
                <a:cs typeface="Inconsolata-dz"/>
              </a:rPr>
              <a:t>req</a:t>
            </a:r>
            <a:r>
              <a:rPr lang="en-US" sz="2800" dirty="0" smtClean="0">
                <a:latin typeface="Inconsolata-dz"/>
                <a:cs typeface="Inconsolata-dz"/>
              </a:rPr>
              <a:t>(To,_</a:t>
            </a:r>
            <a:r>
              <a:rPr lang="en-US" sz="2800" dirty="0">
                <a:latin typeface="Inconsolata-dz"/>
                <a:cs typeface="Inconsolata-dz"/>
              </a:rPr>
              <a:t>).</a:t>
            </a:r>
          </a:p>
          <a:p>
            <a:r>
              <a:rPr lang="en-US" sz="2800" dirty="0">
                <a:latin typeface="Inconsolata-dz"/>
                <a:cs typeface="Inconsolata-dz"/>
              </a:rPr>
              <a:t>response(@</a:t>
            </a:r>
            <a:r>
              <a:rPr lang="en-US" sz="2800" dirty="0" err="1">
                <a:latin typeface="Inconsolata-dz"/>
                <a:cs typeface="Inconsolata-dz"/>
              </a:rPr>
              <a:t>From</a:t>
            </a:r>
            <a:r>
              <a:rPr lang="en-US" sz="2800" dirty="0" err="1" smtClean="0">
                <a:latin typeface="Inconsolata-dz"/>
                <a:cs typeface="Inconsolata-dz"/>
              </a:rPr>
              <a:t>,X</a:t>
            </a:r>
            <a:r>
              <a:rPr lang="en-US" sz="2800" dirty="0">
                <a:latin typeface="Inconsolata-dz"/>
                <a:cs typeface="Inconsolata-dz"/>
              </a:rPr>
              <a:t>) :- counter</a:t>
            </a:r>
            <a:r>
              <a:rPr lang="en-US" sz="2800" dirty="0" smtClean="0">
                <a:latin typeface="Inconsolata-dz"/>
                <a:cs typeface="Inconsolata-dz"/>
              </a:rPr>
              <a:t>(@</a:t>
            </a:r>
            <a:r>
              <a:rPr lang="en-US" sz="2800" dirty="0" err="1" smtClean="0">
                <a:latin typeface="Inconsolata-dz"/>
                <a:cs typeface="Inconsolata-dz"/>
              </a:rPr>
              <a:t>To,X</a:t>
            </a:r>
            <a:r>
              <a:rPr lang="en-US" sz="2800" dirty="0">
                <a:latin typeface="Inconsolata-dz"/>
                <a:cs typeface="Inconsolata-dz"/>
              </a:rPr>
              <a:t>)</a:t>
            </a:r>
            <a:r>
              <a:rPr lang="en-US" sz="2800" dirty="0" smtClean="0">
                <a:latin typeface="Inconsolata-dz"/>
                <a:cs typeface="Inconsolata-dz"/>
              </a:rPr>
              <a:t>,</a:t>
            </a:r>
          </a:p>
          <a:p>
            <a:r>
              <a:rPr lang="en-US" sz="2800" dirty="0">
                <a:latin typeface="Inconsolata-dz"/>
                <a:cs typeface="Inconsolata-dz"/>
              </a:rPr>
              <a:t> </a:t>
            </a:r>
            <a:r>
              <a:rPr lang="en-US" sz="2800" dirty="0" smtClean="0">
                <a:latin typeface="Inconsolata-dz"/>
                <a:cs typeface="Inconsolata-dz"/>
              </a:rPr>
              <a:t>                    </a:t>
            </a:r>
            <a:r>
              <a:rPr lang="en-US" sz="2800" dirty="0" err="1" smtClean="0">
                <a:latin typeface="Inconsolata-dz"/>
                <a:cs typeface="Inconsolata-dz"/>
              </a:rPr>
              <a:t>req</a:t>
            </a:r>
            <a:r>
              <a:rPr lang="en-US" sz="2800" dirty="0" smtClean="0">
                <a:latin typeface="Inconsolata-dz"/>
                <a:cs typeface="Inconsolata-dz"/>
              </a:rPr>
              <a:t>(@</a:t>
            </a:r>
            <a:r>
              <a:rPr lang="en-US" sz="2800" dirty="0" err="1" smtClean="0">
                <a:latin typeface="Inconsolata-dz"/>
                <a:cs typeface="Inconsolata-dz"/>
              </a:rPr>
              <a:t>To,From</a:t>
            </a:r>
            <a:r>
              <a:rPr lang="en-US" sz="2800" dirty="0">
                <a:latin typeface="Inconsolata-dz"/>
                <a:cs typeface="Inconsolata-dz"/>
              </a:rPr>
              <a:t>)</a:t>
            </a:r>
            <a:r>
              <a:rPr lang="en-US" sz="2800" dirty="0" smtClean="0">
                <a:latin typeface="Inconsolata-dz"/>
                <a:cs typeface="Inconsolata-dz"/>
              </a:rPr>
              <a:t>.</a:t>
            </a:r>
            <a:endParaRPr lang="en-US" sz="2800" dirty="0">
              <a:latin typeface="Inconsolata-dz"/>
              <a:cs typeface="Inconsolata-dz"/>
            </a:endParaRPr>
          </a:p>
        </p:txBody>
      </p:sp>
      <p:cxnSp>
        <p:nvCxnSpPr>
          <p:cNvPr id="6" name="Straight Arrow Connector 5"/>
          <p:cNvCxnSpPr/>
          <p:nvPr/>
        </p:nvCxnSpPr>
        <p:spPr>
          <a:xfrm flipH="1">
            <a:off x="3009900" y="3797300"/>
            <a:ext cx="1143000" cy="889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013200" y="3460234"/>
            <a:ext cx="4614804" cy="461665"/>
          </a:xfrm>
          <a:prstGeom prst="rect">
            <a:avLst/>
          </a:prstGeom>
          <a:noFill/>
        </p:spPr>
        <p:txBody>
          <a:bodyPr wrap="none" rtlCol="0">
            <a:spAutoFit/>
          </a:bodyPr>
          <a:lstStyle/>
          <a:p>
            <a:r>
              <a:rPr lang="en-US" sz="2400" dirty="0" smtClean="0">
                <a:solidFill>
                  <a:srgbClr val="FF0000"/>
                </a:solidFill>
                <a:latin typeface="Raleway"/>
                <a:cs typeface="Raleway"/>
              </a:rPr>
              <a:t>When is </a:t>
            </a:r>
            <a:r>
              <a:rPr lang="en-US" sz="2400" b="1" dirty="0" smtClean="0">
                <a:solidFill>
                  <a:srgbClr val="FF0000"/>
                </a:solidFill>
                <a:latin typeface="Raleway"/>
                <a:cs typeface="Raleway"/>
              </a:rPr>
              <a:t>counter</a:t>
            </a:r>
            <a:r>
              <a:rPr lang="en-US" sz="2400" dirty="0" smtClean="0">
                <a:solidFill>
                  <a:srgbClr val="FF0000"/>
                </a:solidFill>
                <a:latin typeface="Raleway"/>
                <a:cs typeface="Raleway"/>
              </a:rPr>
              <a:t> incremented?</a:t>
            </a:r>
            <a:endParaRPr lang="en-US" sz="2400" dirty="0">
              <a:solidFill>
                <a:srgbClr val="FF0000"/>
              </a:solidFill>
              <a:latin typeface="Raleway"/>
              <a:cs typeface="Raleway"/>
            </a:endParaRPr>
          </a:p>
        </p:txBody>
      </p:sp>
      <p:cxnSp>
        <p:nvCxnSpPr>
          <p:cNvPr id="10" name="Straight Arrow Connector 9"/>
          <p:cNvCxnSpPr/>
          <p:nvPr/>
        </p:nvCxnSpPr>
        <p:spPr>
          <a:xfrm flipH="1" flipV="1">
            <a:off x="3670300" y="5867400"/>
            <a:ext cx="342900" cy="647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13200" y="6339433"/>
            <a:ext cx="4449222" cy="461665"/>
          </a:xfrm>
          <a:prstGeom prst="rect">
            <a:avLst/>
          </a:prstGeom>
          <a:noFill/>
        </p:spPr>
        <p:txBody>
          <a:bodyPr wrap="none" rtlCol="0">
            <a:spAutoFit/>
          </a:bodyPr>
          <a:lstStyle/>
          <a:p>
            <a:r>
              <a:rPr lang="en-US" sz="2400" dirty="0" smtClean="0">
                <a:solidFill>
                  <a:srgbClr val="FF0000"/>
                </a:solidFill>
                <a:latin typeface="Raleway"/>
                <a:cs typeface="Raleway"/>
              </a:rPr>
              <a:t>What does</a:t>
            </a:r>
            <a:r>
              <a:rPr lang="en-US" sz="2400" i="1" dirty="0" smtClean="0">
                <a:solidFill>
                  <a:srgbClr val="FF0000"/>
                </a:solidFill>
                <a:latin typeface="Raleway"/>
                <a:cs typeface="Raleway"/>
              </a:rPr>
              <a:t> </a:t>
            </a:r>
            <a:r>
              <a:rPr lang="en-US" sz="2400" b="1" dirty="0" smtClean="0">
                <a:solidFill>
                  <a:srgbClr val="FF0000"/>
                </a:solidFill>
                <a:latin typeface="Raleway"/>
                <a:cs typeface="Raleway"/>
              </a:rPr>
              <a:t>response</a:t>
            </a:r>
            <a:r>
              <a:rPr lang="en-US" sz="2400" dirty="0" smtClean="0">
                <a:solidFill>
                  <a:srgbClr val="FF0000"/>
                </a:solidFill>
                <a:latin typeface="Raleway"/>
                <a:cs typeface="Raleway"/>
              </a:rPr>
              <a:t> contain?</a:t>
            </a:r>
            <a:endParaRPr lang="en-US" sz="2400" dirty="0">
              <a:solidFill>
                <a:srgbClr val="FF0000"/>
              </a:solidFill>
              <a:latin typeface="Raleway"/>
              <a:cs typeface="Raleway"/>
            </a:endParaRPr>
          </a:p>
        </p:txBody>
      </p:sp>
    </p:spTree>
    <p:extLst>
      <p:ext uri="{BB962C8B-B14F-4D97-AF65-F5344CB8AC3E}">
        <p14:creationId xmlns:p14="http://schemas.microsoft.com/office/powerpoint/2010/main" val="41979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 and models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3300" dirty="0" smtClean="0">
                <a:latin typeface="Monaco"/>
              </a:rPr>
              <a:t>counter</a:t>
            </a:r>
            <a:r>
              <a:rPr lang="en-US" sz="3300" dirty="0">
                <a:latin typeface="Monaco"/>
              </a:rPr>
              <a:t>(X+1)@next :- counter(X), request(_, _)</a:t>
            </a:r>
            <a:r>
              <a:rPr lang="en-US" sz="3300" dirty="0" smtClean="0">
                <a:latin typeface="Monaco"/>
              </a:rPr>
              <a:t>.</a:t>
            </a:r>
          </a:p>
          <a:p>
            <a:pPr marL="0" indent="0">
              <a:buNone/>
            </a:pPr>
            <a:r>
              <a:rPr lang="en-US" sz="3300" dirty="0">
                <a:latin typeface="Monaco"/>
              </a:rPr>
              <a:t>counter(X)@next :- counter(X), </a:t>
            </a:r>
            <a:r>
              <a:rPr lang="en-US" sz="3300" dirty="0" err="1">
                <a:latin typeface="Monaco"/>
              </a:rPr>
              <a:t>notin</a:t>
            </a:r>
            <a:r>
              <a:rPr lang="en-US" sz="3300" dirty="0">
                <a:latin typeface="Monaco"/>
              </a:rPr>
              <a:t> request(_, _)</a:t>
            </a:r>
            <a:r>
              <a:rPr lang="en-US" sz="3300" dirty="0" smtClean="0">
                <a:latin typeface="Monaco"/>
              </a:rPr>
              <a:t>.</a:t>
            </a:r>
            <a:endParaRPr lang="en-US" sz="3300" dirty="0">
              <a:latin typeface="Monaco"/>
            </a:endParaRPr>
          </a:p>
          <a:p>
            <a:pPr marL="0" indent="0">
              <a:buNone/>
            </a:pPr>
            <a:r>
              <a:rPr lang="en-US" sz="3300" dirty="0">
                <a:latin typeface="Monaco"/>
              </a:rPr>
              <a:t>response(@From, X)@</a:t>
            </a:r>
            <a:r>
              <a:rPr lang="en-US" sz="3300" dirty="0" err="1">
                <a:latin typeface="Monaco"/>
              </a:rPr>
              <a:t>async</a:t>
            </a:r>
            <a:r>
              <a:rPr lang="en-US" sz="3300" dirty="0">
                <a:latin typeface="Monaco"/>
              </a:rPr>
              <a:t> :- counter(X), request(To, From)</a:t>
            </a:r>
            <a:r>
              <a:rPr lang="en-US" sz="3300" dirty="0" smtClean="0">
                <a:latin typeface="Monaco"/>
              </a:rPr>
              <a:t>.</a:t>
            </a:r>
          </a:p>
          <a:p>
            <a:pPr marL="0" indent="0">
              <a:buNone/>
            </a:pPr>
            <a:r>
              <a:rPr lang="en-US" sz="3300" dirty="0">
                <a:latin typeface="Monaco"/>
              </a:rPr>
              <a:t>r</a:t>
            </a:r>
            <a:r>
              <a:rPr lang="en-US" sz="3300" dirty="0" smtClean="0">
                <a:latin typeface="Monaco"/>
              </a:rPr>
              <a:t>esponse(From, X)@next :- response(From, X).</a:t>
            </a:r>
          </a:p>
          <a:p>
            <a:pPr marL="0" indent="0">
              <a:buNone/>
            </a:pPr>
            <a:endParaRPr lang="en-US" sz="3300" dirty="0" smtClean="0">
              <a:latin typeface="Monaco"/>
            </a:endParaRPr>
          </a:p>
          <a:p>
            <a:pPr marL="0" indent="0">
              <a:buNone/>
            </a:pPr>
            <a:r>
              <a:rPr lang="en-US" sz="3300" dirty="0">
                <a:latin typeface="Monaco"/>
              </a:rPr>
              <a:t>counter(0</a:t>
            </a:r>
            <a:r>
              <a:rPr lang="en-US" sz="3300" dirty="0" smtClean="0">
                <a:latin typeface="Monaco"/>
              </a:rPr>
              <a:t>)@0.</a:t>
            </a:r>
            <a:endParaRPr lang="en-US" sz="3300" dirty="0">
              <a:latin typeface="Monaco"/>
            </a:endParaRPr>
          </a:p>
          <a:p>
            <a:pPr marL="0" indent="0">
              <a:buNone/>
            </a:pPr>
            <a:r>
              <a:rPr lang="en-US" sz="3300" dirty="0" smtClean="0">
                <a:latin typeface="Monaco"/>
              </a:rPr>
              <a:t>request(“node1”, “node2”)@0.</a:t>
            </a:r>
          </a:p>
          <a:p>
            <a:pPr marL="0" indent="0">
              <a:buNone/>
            </a:pPr>
            <a:endParaRPr lang="en-US" sz="1600" dirty="0">
              <a:latin typeface="Monaco"/>
            </a:endParaRPr>
          </a:p>
          <a:p>
            <a:pPr marL="0" indent="0">
              <a:buNone/>
            </a:pPr>
            <a:endParaRPr lang="en-US" sz="3600" b="1" dirty="0">
              <a:latin typeface="Calibri"/>
              <a:cs typeface="Calibri"/>
            </a:endParaRPr>
          </a:p>
          <a:p>
            <a:pPr marL="0" indent="0">
              <a:buNone/>
            </a:pPr>
            <a:r>
              <a:rPr lang="en-US" sz="3600" b="1" dirty="0" smtClean="0">
                <a:latin typeface="Calibri"/>
                <a:cs typeface="Calibri"/>
              </a:rPr>
              <a:t>Stable models:</a:t>
            </a:r>
          </a:p>
          <a:p>
            <a:pPr marL="0" indent="0">
              <a:buNone/>
            </a:pPr>
            <a:endParaRPr lang="en-US" dirty="0" smtClean="0"/>
          </a:p>
          <a:p>
            <a:pPr marL="0" indent="0">
              <a:buNone/>
            </a:pPr>
            <a:r>
              <a:rPr lang="en-US" sz="5800" b="1" dirty="0" smtClean="0"/>
              <a:t>{</a:t>
            </a:r>
          </a:p>
          <a:p>
            <a:pPr marL="0" indent="0">
              <a:buNone/>
            </a:pPr>
            <a:r>
              <a:rPr lang="en-US" dirty="0"/>
              <a:t>c</a:t>
            </a:r>
            <a:r>
              <a:rPr lang="en-US" dirty="0" smtClean="0"/>
              <a:t>ounter(0)@0, counter(1)@1, counter(1)@</a:t>
            </a:r>
            <a:r>
              <a:rPr lang="en-US" dirty="0"/>
              <a:t>2</a:t>
            </a:r>
            <a:r>
              <a:rPr lang="en-US" dirty="0" smtClean="0"/>
              <a:t>, […]</a:t>
            </a:r>
          </a:p>
          <a:p>
            <a:pPr marL="0" indent="0">
              <a:buNone/>
            </a:pPr>
            <a:r>
              <a:rPr lang="en-US" dirty="0" smtClean="0"/>
              <a:t>response(“node2”, 0)@k, response</a:t>
            </a:r>
            <a:r>
              <a:rPr lang="en-US" dirty="0"/>
              <a:t>(“node2”, 0)@</a:t>
            </a:r>
            <a:r>
              <a:rPr lang="en-US" dirty="0" smtClean="0"/>
              <a:t>k+1, […]</a:t>
            </a:r>
          </a:p>
          <a:p>
            <a:pPr marL="0" indent="0">
              <a:buNone/>
            </a:pPr>
            <a:r>
              <a:rPr lang="en-US" sz="5800" b="1" dirty="0"/>
              <a:t>}</a:t>
            </a:r>
          </a:p>
          <a:p>
            <a:pPr marL="0" indent="0">
              <a:buNone/>
            </a:pPr>
            <a:endParaRPr lang="en-US" dirty="0" smtClean="0"/>
          </a:p>
        </p:txBody>
      </p:sp>
      <p:pic>
        <p:nvPicPr>
          <p:cNvPr id="6" name="Picture 5" descr="TP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003300" y="4356100"/>
            <a:ext cx="787400" cy="228600"/>
          </a:xfrm>
          <a:prstGeom prst="rect">
            <a:avLst/>
          </a:prstGeom>
        </p:spPr>
      </p:pic>
    </p:spTree>
    <p:extLst>
      <p:ext uri="{BB962C8B-B14F-4D97-AF65-F5344CB8AC3E}">
        <p14:creationId xmlns:p14="http://schemas.microsoft.com/office/powerpoint/2010/main" val="20429116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confluence in </a:t>
            </a:r>
            <a:r>
              <a:rPr lang="en-US" dirty="0" err="1" smtClean="0"/>
              <a:t>Dedalus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0074" y="4811052"/>
            <a:ext cx="3318599" cy="1477328"/>
          </a:xfrm>
          <a:prstGeom prst="rect">
            <a:avLst/>
          </a:prstGeom>
          <a:noFill/>
          <a:ln>
            <a:solidFill>
              <a:schemeClr val="tx1"/>
            </a:solidFill>
          </a:ln>
        </p:spPr>
        <p:txBody>
          <a:bodyPr wrap="none" rtlCol="0">
            <a:spAutoFit/>
          </a:bodyPr>
          <a:lstStyle/>
          <a:p>
            <a:r>
              <a:rPr lang="en-US" dirty="0"/>
              <a:t>q</a:t>
            </a:r>
            <a:r>
              <a:rPr lang="en-US" dirty="0" smtClean="0"/>
              <a:t>(#L, X)@</a:t>
            </a:r>
            <a:r>
              <a:rPr lang="en-US" dirty="0" err="1" smtClean="0"/>
              <a:t>async</a:t>
            </a:r>
            <a:r>
              <a:rPr lang="en-US" dirty="0" smtClean="0"/>
              <a:t> &lt;- e(X), replica(L).</a:t>
            </a:r>
          </a:p>
          <a:p>
            <a:endParaRPr lang="en-US" dirty="0"/>
          </a:p>
          <a:p>
            <a:r>
              <a:rPr lang="en-US" dirty="0"/>
              <a:t>p(X) &lt;- q(_, X)</a:t>
            </a:r>
          </a:p>
          <a:p>
            <a:r>
              <a:rPr lang="en-US" dirty="0"/>
              <a:t>p(X)@next &lt;- p(X).</a:t>
            </a:r>
          </a:p>
          <a:p>
            <a:endParaRPr lang="en-US" dirty="0"/>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364639" cy="923330"/>
          </a:xfrm>
          <a:prstGeom prst="rect">
            <a:avLst/>
          </a:prstGeom>
          <a:noFill/>
        </p:spPr>
        <p:txBody>
          <a:bodyPr wrap="none" rtlCol="0">
            <a:spAutoFit/>
          </a:bodyPr>
          <a:lstStyle/>
          <a:p>
            <a:r>
              <a:rPr lang="en-US" dirty="0"/>
              <a:t>q</a:t>
            </a:r>
            <a:r>
              <a:rPr lang="en-US" dirty="0" smtClean="0"/>
              <a:t>(Bob,</a:t>
            </a:r>
            <a:r>
              <a:rPr lang="en-US" dirty="0"/>
              <a:t>1)@1</a:t>
            </a:r>
          </a:p>
          <a:p>
            <a:r>
              <a:rPr lang="en-US" dirty="0"/>
              <a:t>q</a:t>
            </a:r>
            <a:r>
              <a:rPr lang="en-US" dirty="0" smtClean="0"/>
              <a:t>(Bob, </a:t>
            </a:r>
            <a:r>
              <a:rPr lang="en-US" dirty="0"/>
              <a:t>2)@2</a:t>
            </a:r>
          </a:p>
          <a:p>
            <a:endParaRPr lang="en-US" dirty="0"/>
          </a:p>
        </p:txBody>
      </p:sp>
      <p:sp>
        <p:nvSpPr>
          <p:cNvPr id="19" name="TextBox 18"/>
          <p:cNvSpPr txBox="1"/>
          <p:nvPr/>
        </p:nvSpPr>
        <p:spPr>
          <a:xfrm>
            <a:off x="1248457" y="2605156"/>
            <a:ext cx="1547344" cy="1200329"/>
          </a:xfrm>
          <a:prstGeom prst="rect">
            <a:avLst/>
          </a:prstGeom>
          <a:noFill/>
        </p:spPr>
        <p:txBody>
          <a:bodyPr wrap="none" rtlCol="0">
            <a:spAutoFit/>
          </a:bodyPr>
          <a:lstStyle/>
          <a:p>
            <a:r>
              <a:rPr lang="en-US" dirty="0"/>
              <a:t>e(1). e(2).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0" name="TextBox 19"/>
          <p:cNvSpPr txBox="1"/>
          <p:nvPr/>
        </p:nvSpPr>
        <p:spPr>
          <a:xfrm>
            <a:off x="6156971" y="4999141"/>
            <a:ext cx="1484902" cy="646331"/>
          </a:xfrm>
          <a:prstGeom prst="rect">
            <a:avLst/>
          </a:prstGeom>
          <a:noFill/>
        </p:spPr>
        <p:txBody>
          <a:bodyPr wrap="none" rtlCol="0">
            <a:spAutoFit/>
          </a:bodyPr>
          <a:lstStyle/>
          <a:p>
            <a:r>
              <a:rPr lang="en-US" dirty="0"/>
              <a:t>q</a:t>
            </a:r>
            <a:r>
              <a:rPr lang="en-US" dirty="0" smtClean="0"/>
              <a:t>(Carol, </a:t>
            </a:r>
            <a:r>
              <a:rPr lang="en-US" dirty="0"/>
              <a:t>2)@1</a:t>
            </a:r>
          </a:p>
          <a:p>
            <a:r>
              <a:rPr lang="en-US" dirty="0"/>
              <a:t>q</a:t>
            </a:r>
            <a:r>
              <a:rPr lang="en-US" dirty="0" smtClean="0"/>
              <a:t>(Carol, </a:t>
            </a:r>
            <a:r>
              <a:rPr lang="en-US" dirty="0"/>
              <a:t>1)@</a:t>
            </a:r>
            <a:r>
              <a:rPr lang="en-US" dirty="0" smtClean="0"/>
              <a:t>2</a:t>
            </a:r>
            <a:endParaRPr lang="en-US" dirty="0"/>
          </a:p>
        </p:txBody>
      </p:sp>
      <p:sp>
        <p:nvSpPr>
          <p:cNvPr id="21" name="TextBox 20"/>
          <p:cNvSpPr txBox="1"/>
          <p:nvPr/>
        </p:nvSpPr>
        <p:spPr>
          <a:xfrm>
            <a:off x="6242169" y="3205321"/>
            <a:ext cx="1050964" cy="369332"/>
          </a:xfrm>
          <a:prstGeom prst="rect">
            <a:avLst/>
          </a:prstGeom>
          <a:noFill/>
        </p:spPr>
        <p:txBody>
          <a:bodyPr wrap="none" rtlCol="0">
            <a:spAutoFit/>
          </a:bodyPr>
          <a:lstStyle/>
          <a:p>
            <a:r>
              <a:rPr lang="en-US" dirty="0"/>
              <a:t>p(1), p(2)</a:t>
            </a:r>
          </a:p>
        </p:txBody>
      </p:sp>
      <p:sp>
        <p:nvSpPr>
          <p:cNvPr id="22" name="TextBox 21"/>
          <p:cNvSpPr txBox="1"/>
          <p:nvPr/>
        </p:nvSpPr>
        <p:spPr>
          <a:xfrm>
            <a:off x="6242169" y="5783972"/>
            <a:ext cx="1050964" cy="369332"/>
          </a:xfrm>
          <a:prstGeom prst="rect">
            <a:avLst/>
          </a:prstGeom>
          <a:noFill/>
        </p:spPr>
        <p:txBody>
          <a:bodyPr wrap="none" rtlCol="0">
            <a:spAutoFit/>
          </a:bodyPr>
          <a:lstStyle/>
          <a:p>
            <a:r>
              <a:rPr lang="en-US" dirty="0"/>
              <a:t>p(1), p(2)</a:t>
            </a:r>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cxnSp>
        <p:nvCxnSpPr>
          <p:cNvPr id="25" name="Straight Arrow Connector 24"/>
          <p:cNvCxnSpPr/>
          <p:nvPr/>
        </p:nvCxnSpPr>
        <p:spPr>
          <a:xfrm flipV="1">
            <a:off x="4914533" y="3574653"/>
            <a:ext cx="1327636" cy="9950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2" idx="1"/>
          </p:cNvCxnSpPr>
          <p:nvPr/>
        </p:nvCxnSpPr>
        <p:spPr>
          <a:xfrm>
            <a:off x="4914533" y="4569699"/>
            <a:ext cx="1327636" cy="13989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236305" y="4385033"/>
            <a:ext cx="678228" cy="369332"/>
          </a:xfrm>
          <a:prstGeom prst="rect">
            <a:avLst/>
          </a:prstGeom>
          <a:noFill/>
        </p:spPr>
        <p:txBody>
          <a:bodyPr wrap="none" rtlCol="0">
            <a:spAutoFit/>
          </a:bodyPr>
          <a:lstStyle/>
          <a:p>
            <a:r>
              <a:rPr lang="en-US" dirty="0" smtClean="0"/>
              <a:t>UUM</a:t>
            </a:r>
            <a:endParaRPr lang="en-US" dirty="0"/>
          </a:p>
        </p:txBody>
      </p:sp>
    </p:spTree>
    <p:extLst>
      <p:ext uri="{BB962C8B-B14F-4D97-AF65-F5344CB8AC3E}">
        <p14:creationId xmlns:p14="http://schemas.microsoft.com/office/powerpoint/2010/main" val="1201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3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confluence in </a:t>
            </a:r>
            <a:r>
              <a:rPr lang="en-US" dirty="0" err="1" smtClean="0"/>
              <a:t>Dedalus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4768309"/>
            <a:ext cx="3455849" cy="1477328"/>
          </a:xfrm>
          <a:prstGeom prst="rect">
            <a:avLst/>
          </a:prstGeom>
          <a:noFill/>
          <a:ln>
            <a:solidFill>
              <a:schemeClr val="tx1"/>
            </a:solidFill>
          </a:ln>
        </p:spPr>
        <p:txBody>
          <a:bodyPr wrap="square" rtlCol="0">
            <a:spAutoFit/>
          </a:bodyPr>
          <a:lstStyle/>
          <a:p>
            <a:r>
              <a:rPr lang="en-US" dirty="0"/>
              <a:t>q(#L, X)@</a:t>
            </a:r>
            <a:r>
              <a:rPr lang="en-US" dirty="0" err="1"/>
              <a:t>async</a:t>
            </a:r>
            <a:r>
              <a:rPr lang="en-US" dirty="0"/>
              <a:t> &lt;- </a:t>
            </a:r>
            <a:r>
              <a:rPr lang="en-US" dirty="0" smtClean="0"/>
              <a:t>e</a:t>
            </a:r>
            <a:r>
              <a:rPr lang="en-US" dirty="0"/>
              <a:t>(X), replica(L).</a:t>
            </a:r>
          </a:p>
          <a:p>
            <a:r>
              <a:rPr lang="en-US" dirty="0">
                <a:solidFill>
                  <a:srgbClr val="FF0000"/>
                </a:solidFill>
              </a:rPr>
              <a:t>r(#L, X)@</a:t>
            </a:r>
            <a:r>
              <a:rPr lang="en-US" dirty="0" err="1">
                <a:solidFill>
                  <a:srgbClr val="FF0000"/>
                </a:solidFill>
              </a:rPr>
              <a:t>async</a:t>
            </a:r>
            <a:r>
              <a:rPr lang="en-US" dirty="0">
                <a:solidFill>
                  <a:srgbClr val="FF0000"/>
                </a:solidFill>
              </a:rPr>
              <a:t> &lt;</a:t>
            </a:r>
            <a:r>
              <a:rPr lang="en-US" dirty="0" smtClean="0">
                <a:solidFill>
                  <a:srgbClr val="FF0000"/>
                </a:solidFill>
              </a:rPr>
              <a:t>- </a:t>
            </a:r>
            <a:r>
              <a:rPr lang="en-US" dirty="0">
                <a:solidFill>
                  <a:srgbClr val="FF0000"/>
                </a:solidFill>
              </a:rPr>
              <a:t>f(X), replica(L).</a:t>
            </a:r>
          </a:p>
          <a:p>
            <a:r>
              <a:rPr lang="en-US" dirty="0">
                <a:solidFill>
                  <a:srgbClr val="FF0000"/>
                </a:solidFill>
              </a:rPr>
              <a:t>p(X) &lt;- q(_, X), r(_, X).</a:t>
            </a:r>
          </a:p>
          <a:p>
            <a:r>
              <a:rPr lang="en-US" dirty="0"/>
              <a:t>p(X)@next &lt;- p(X).</a:t>
            </a:r>
          </a:p>
          <a:p>
            <a:endParaRPr lang="en-US" dirty="0"/>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364639" cy="923330"/>
          </a:xfrm>
          <a:prstGeom prst="rect">
            <a:avLst/>
          </a:prstGeom>
          <a:noFill/>
        </p:spPr>
        <p:txBody>
          <a:bodyPr wrap="none" rtlCol="0">
            <a:spAutoFit/>
          </a:bodyPr>
          <a:lstStyle/>
          <a:p>
            <a:r>
              <a:rPr lang="en-US" dirty="0"/>
              <a:t>q</a:t>
            </a:r>
            <a:r>
              <a:rPr lang="en-US" dirty="0" smtClean="0"/>
              <a:t>(Bob,</a:t>
            </a:r>
            <a:r>
              <a:rPr lang="en-US" dirty="0"/>
              <a:t>1)@1</a:t>
            </a:r>
          </a:p>
          <a:p>
            <a:r>
              <a:rPr lang="en-US" dirty="0" smtClean="0"/>
              <a:t>r(Bob, 1)</a:t>
            </a:r>
            <a:r>
              <a:rPr lang="en-US" dirty="0"/>
              <a:t>@2</a:t>
            </a:r>
          </a:p>
          <a:p>
            <a:endParaRPr lang="en-US" dirty="0"/>
          </a:p>
        </p:txBody>
      </p:sp>
      <p:sp>
        <p:nvSpPr>
          <p:cNvPr id="19" name="TextBox 18"/>
          <p:cNvSpPr txBox="1"/>
          <p:nvPr/>
        </p:nvSpPr>
        <p:spPr>
          <a:xfrm>
            <a:off x="1248457" y="2605156"/>
            <a:ext cx="1502485" cy="1200329"/>
          </a:xfrm>
          <a:prstGeom prst="rect">
            <a:avLst/>
          </a:prstGeom>
          <a:noFill/>
        </p:spPr>
        <p:txBody>
          <a:bodyPr wrap="none" rtlCol="0">
            <a:spAutoFit/>
          </a:bodyPr>
          <a:lstStyle/>
          <a:p>
            <a:r>
              <a:rPr lang="en-US" dirty="0"/>
              <a:t>e(1). f</a:t>
            </a:r>
            <a:r>
              <a:rPr lang="en-US" dirty="0" smtClean="0"/>
              <a:t>(1)</a:t>
            </a:r>
            <a:r>
              <a:rPr lang="en-US" dirty="0"/>
              <a:t>.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0" name="TextBox 19"/>
          <p:cNvSpPr txBox="1"/>
          <p:nvPr/>
        </p:nvSpPr>
        <p:spPr>
          <a:xfrm>
            <a:off x="6156971" y="4999141"/>
            <a:ext cx="1484902" cy="646331"/>
          </a:xfrm>
          <a:prstGeom prst="rect">
            <a:avLst/>
          </a:prstGeom>
          <a:noFill/>
        </p:spPr>
        <p:txBody>
          <a:bodyPr wrap="none" rtlCol="0">
            <a:spAutoFit/>
          </a:bodyPr>
          <a:lstStyle/>
          <a:p>
            <a:r>
              <a:rPr lang="en-US" dirty="0"/>
              <a:t>q</a:t>
            </a:r>
            <a:r>
              <a:rPr lang="en-US" dirty="0" smtClean="0"/>
              <a:t>(Carol, 1)</a:t>
            </a:r>
            <a:r>
              <a:rPr lang="en-US" dirty="0"/>
              <a:t>@1</a:t>
            </a:r>
          </a:p>
          <a:p>
            <a:r>
              <a:rPr lang="en-US" dirty="0" smtClean="0"/>
              <a:t>r(Carol, </a:t>
            </a:r>
            <a:r>
              <a:rPr lang="en-US" dirty="0"/>
              <a:t>1)</a:t>
            </a:r>
            <a:r>
              <a:rPr lang="en-US" dirty="0" smtClean="0"/>
              <a:t>@</a:t>
            </a:r>
            <a:r>
              <a:rPr lang="en-US" dirty="0"/>
              <a:t>1</a:t>
            </a:r>
          </a:p>
        </p:txBody>
      </p:sp>
      <p:sp>
        <p:nvSpPr>
          <p:cNvPr id="21" name="TextBox 20"/>
          <p:cNvSpPr txBox="1"/>
          <p:nvPr/>
        </p:nvSpPr>
        <p:spPr>
          <a:xfrm>
            <a:off x="6242169" y="3205321"/>
            <a:ext cx="389850" cy="369332"/>
          </a:xfrm>
          <a:prstGeom prst="rect">
            <a:avLst/>
          </a:prstGeom>
          <a:noFill/>
        </p:spPr>
        <p:txBody>
          <a:bodyPr wrap="none" rtlCol="0">
            <a:spAutoFit/>
          </a:bodyPr>
          <a:lstStyle/>
          <a:p>
            <a:r>
              <a:rPr lang="en-US" dirty="0" smtClean="0"/>
              <a:t>{ }</a:t>
            </a:r>
            <a:endParaRPr lang="en-US" dirty="0"/>
          </a:p>
        </p:txBody>
      </p:sp>
      <p:sp>
        <p:nvSpPr>
          <p:cNvPr id="22" name="TextBox 21"/>
          <p:cNvSpPr txBox="1"/>
          <p:nvPr/>
        </p:nvSpPr>
        <p:spPr>
          <a:xfrm>
            <a:off x="6242169" y="5783972"/>
            <a:ext cx="562925" cy="369332"/>
          </a:xfrm>
          <a:prstGeom prst="rect">
            <a:avLst/>
          </a:prstGeom>
          <a:noFill/>
        </p:spPr>
        <p:txBody>
          <a:bodyPr wrap="none" rtlCol="0">
            <a:spAutoFit/>
          </a:bodyPr>
          <a:lstStyle/>
          <a:p>
            <a:r>
              <a:rPr lang="en-US" dirty="0"/>
              <a:t>p(1</a:t>
            </a:r>
            <a:r>
              <a:rPr lang="en-US" dirty="0" smtClean="0"/>
              <a:t>)</a:t>
            </a:r>
            <a:endParaRPr lang="en-US" dirty="0"/>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cxnSp>
        <p:nvCxnSpPr>
          <p:cNvPr id="25" name="Straight Arrow Connector 24"/>
          <p:cNvCxnSpPr/>
          <p:nvPr/>
        </p:nvCxnSpPr>
        <p:spPr>
          <a:xfrm flipV="1">
            <a:off x="4914533" y="3574653"/>
            <a:ext cx="1327636" cy="9950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2" idx="1"/>
          </p:cNvCxnSpPr>
          <p:nvPr/>
        </p:nvCxnSpPr>
        <p:spPr>
          <a:xfrm>
            <a:off x="4914533" y="4569699"/>
            <a:ext cx="1327636" cy="13989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13049" y="4075811"/>
            <a:ext cx="1001484" cy="923330"/>
          </a:xfrm>
          <a:prstGeom prst="rect">
            <a:avLst/>
          </a:prstGeom>
          <a:noFill/>
        </p:spPr>
        <p:txBody>
          <a:bodyPr wrap="none" rtlCol="0">
            <a:spAutoFit/>
          </a:bodyPr>
          <a:lstStyle/>
          <a:p>
            <a:r>
              <a:rPr lang="en-US" dirty="0" smtClean="0"/>
              <a:t>Multiple </a:t>
            </a:r>
          </a:p>
          <a:p>
            <a:r>
              <a:rPr lang="en-US" dirty="0"/>
              <a:t>u</a:t>
            </a:r>
            <a:r>
              <a:rPr lang="en-US" dirty="0" smtClean="0"/>
              <a:t>ltimate</a:t>
            </a:r>
          </a:p>
          <a:p>
            <a:r>
              <a:rPr lang="en-US" dirty="0" smtClean="0"/>
              <a:t>models</a:t>
            </a:r>
            <a:endParaRPr lang="en-US" dirty="0"/>
          </a:p>
        </p:txBody>
      </p:sp>
    </p:spTree>
    <p:extLst>
      <p:ext uri="{BB962C8B-B14F-4D97-AF65-F5344CB8AC3E}">
        <p14:creationId xmlns:p14="http://schemas.microsoft.com/office/powerpoint/2010/main" val="319162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3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confluence in </a:t>
            </a:r>
            <a:r>
              <a:rPr lang="en-US" dirty="0" err="1" smtClean="0"/>
              <a:t>Dedalus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364639" cy="923330"/>
          </a:xfrm>
          <a:prstGeom prst="rect">
            <a:avLst/>
          </a:prstGeom>
          <a:noFill/>
        </p:spPr>
        <p:txBody>
          <a:bodyPr wrap="none" rtlCol="0">
            <a:spAutoFit/>
          </a:bodyPr>
          <a:lstStyle/>
          <a:p>
            <a:r>
              <a:rPr lang="en-US" dirty="0"/>
              <a:t>q</a:t>
            </a:r>
            <a:r>
              <a:rPr lang="en-US" dirty="0" smtClean="0"/>
              <a:t>(Bob,</a:t>
            </a:r>
            <a:r>
              <a:rPr lang="en-US" dirty="0"/>
              <a:t>1)@1</a:t>
            </a:r>
          </a:p>
          <a:p>
            <a:r>
              <a:rPr lang="en-US" dirty="0" smtClean="0"/>
              <a:t>r(Bob, 1)</a:t>
            </a:r>
            <a:r>
              <a:rPr lang="en-US" dirty="0"/>
              <a:t>@2</a:t>
            </a:r>
          </a:p>
          <a:p>
            <a:endParaRPr lang="en-US" dirty="0"/>
          </a:p>
        </p:txBody>
      </p:sp>
      <p:sp>
        <p:nvSpPr>
          <p:cNvPr id="19" name="TextBox 18"/>
          <p:cNvSpPr txBox="1"/>
          <p:nvPr/>
        </p:nvSpPr>
        <p:spPr>
          <a:xfrm>
            <a:off x="1248457" y="2605156"/>
            <a:ext cx="1502485" cy="1200329"/>
          </a:xfrm>
          <a:prstGeom prst="rect">
            <a:avLst/>
          </a:prstGeom>
          <a:noFill/>
        </p:spPr>
        <p:txBody>
          <a:bodyPr wrap="none" rtlCol="0">
            <a:spAutoFit/>
          </a:bodyPr>
          <a:lstStyle/>
          <a:p>
            <a:r>
              <a:rPr lang="en-US" dirty="0"/>
              <a:t>e(1). f</a:t>
            </a:r>
            <a:r>
              <a:rPr lang="en-US" dirty="0" smtClean="0"/>
              <a:t>(1)</a:t>
            </a:r>
            <a:r>
              <a:rPr lang="en-US" dirty="0"/>
              <a:t>.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0" name="TextBox 19"/>
          <p:cNvSpPr txBox="1"/>
          <p:nvPr/>
        </p:nvSpPr>
        <p:spPr>
          <a:xfrm>
            <a:off x="6156971" y="4999141"/>
            <a:ext cx="1478477" cy="646331"/>
          </a:xfrm>
          <a:prstGeom prst="rect">
            <a:avLst/>
          </a:prstGeom>
          <a:noFill/>
        </p:spPr>
        <p:txBody>
          <a:bodyPr wrap="none" rtlCol="0">
            <a:spAutoFit/>
          </a:bodyPr>
          <a:lstStyle/>
          <a:p>
            <a:r>
              <a:rPr lang="en-US" dirty="0"/>
              <a:t>r</a:t>
            </a:r>
            <a:r>
              <a:rPr lang="en-US" dirty="0" smtClean="0"/>
              <a:t>(Carol, 1)</a:t>
            </a:r>
            <a:r>
              <a:rPr lang="en-US" dirty="0"/>
              <a:t>@1</a:t>
            </a:r>
          </a:p>
          <a:p>
            <a:r>
              <a:rPr lang="en-US" dirty="0"/>
              <a:t>q</a:t>
            </a:r>
            <a:r>
              <a:rPr lang="en-US" dirty="0" smtClean="0"/>
              <a:t>(Carol, </a:t>
            </a:r>
            <a:r>
              <a:rPr lang="en-US" dirty="0"/>
              <a:t>1)</a:t>
            </a:r>
            <a:r>
              <a:rPr lang="en-US" dirty="0" smtClean="0"/>
              <a:t>@2</a:t>
            </a:r>
            <a:endParaRPr lang="en-US" dirty="0"/>
          </a:p>
        </p:txBody>
      </p:sp>
      <p:sp>
        <p:nvSpPr>
          <p:cNvPr id="21" name="TextBox 20"/>
          <p:cNvSpPr txBox="1"/>
          <p:nvPr/>
        </p:nvSpPr>
        <p:spPr>
          <a:xfrm>
            <a:off x="6242169" y="3205321"/>
            <a:ext cx="562925" cy="369332"/>
          </a:xfrm>
          <a:prstGeom prst="rect">
            <a:avLst/>
          </a:prstGeom>
          <a:noFill/>
        </p:spPr>
        <p:txBody>
          <a:bodyPr wrap="none" rtlCol="0">
            <a:spAutoFit/>
          </a:bodyPr>
          <a:lstStyle/>
          <a:p>
            <a:r>
              <a:rPr lang="en-US" dirty="0" smtClean="0"/>
              <a:t>p(1)</a:t>
            </a:r>
            <a:endParaRPr lang="en-US" dirty="0"/>
          </a:p>
        </p:txBody>
      </p:sp>
      <p:sp>
        <p:nvSpPr>
          <p:cNvPr id="22" name="TextBox 21"/>
          <p:cNvSpPr txBox="1"/>
          <p:nvPr/>
        </p:nvSpPr>
        <p:spPr>
          <a:xfrm>
            <a:off x="6242169" y="5783972"/>
            <a:ext cx="389850" cy="369332"/>
          </a:xfrm>
          <a:prstGeom prst="rect">
            <a:avLst/>
          </a:prstGeom>
          <a:noFill/>
        </p:spPr>
        <p:txBody>
          <a:bodyPr wrap="none" rtlCol="0">
            <a:spAutoFit/>
          </a:bodyPr>
          <a:lstStyle/>
          <a:p>
            <a:r>
              <a:rPr lang="en-US" dirty="0" smtClean="0"/>
              <a:t>{ }</a:t>
            </a:r>
            <a:endParaRPr lang="en-US" dirty="0"/>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cxnSp>
        <p:nvCxnSpPr>
          <p:cNvPr id="25" name="Straight Arrow Connector 24"/>
          <p:cNvCxnSpPr/>
          <p:nvPr/>
        </p:nvCxnSpPr>
        <p:spPr>
          <a:xfrm flipV="1">
            <a:off x="4914533" y="3574653"/>
            <a:ext cx="1327636" cy="9950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2" idx="1"/>
          </p:cNvCxnSpPr>
          <p:nvPr/>
        </p:nvCxnSpPr>
        <p:spPr>
          <a:xfrm>
            <a:off x="4914533" y="4569699"/>
            <a:ext cx="1327636" cy="13989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13049" y="4075811"/>
            <a:ext cx="1001484" cy="923330"/>
          </a:xfrm>
          <a:prstGeom prst="rect">
            <a:avLst/>
          </a:prstGeom>
          <a:noFill/>
        </p:spPr>
        <p:txBody>
          <a:bodyPr wrap="none" rtlCol="0">
            <a:spAutoFit/>
          </a:bodyPr>
          <a:lstStyle/>
          <a:p>
            <a:r>
              <a:rPr lang="en-US" dirty="0" smtClean="0"/>
              <a:t>Multiple </a:t>
            </a:r>
          </a:p>
          <a:p>
            <a:r>
              <a:rPr lang="en-US" dirty="0"/>
              <a:t>u</a:t>
            </a:r>
            <a:r>
              <a:rPr lang="en-US" dirty="0" smtClean="0"/>
              <a:t>ltimate</a:t>
            </a:r>
          </a:p>
          <a:p>
            <a:r>
              <a:rPr lang="en-US" dirty="0" smtClean="0"/>
              <a:t>models</a:t>
            </a:r>
            <a:endParaRPr lang="en-US" dirty="0"/>
          </a:p>
        </p:txBody>
      </p:sp>
      <p:sp>
        <p:nvSpPr>
          <p:cNvPr id="18" name="TextBox 17"/>
          <p:cNvSpPr txBox="1"/>
          <p:nvPr/>
        </p:nvSpPr>
        <p:spPr>
          <a:xfrm>
            <a:off x="457200" y="4768309"/>
            <a:ext cx="3455849" cy="2031325"/>
          </a:xfrm>
          <a:prstGeom prst="rect">
            <a:avLst/>
          </a:prstGeom>
          <a:noFill/>
          <a:ln>
            <a:solidFill>
              <a:schemeClr val="tx1"/>
            </a:solidFill>
          </a:ln>
        </p:spPr>
        <p:txBody>
          <a:bodyPr wrap="square" rtlCol="0">
            <a:spAutoFit/>
          </a:bodyPr>
          <a:lstStyle/>
          <a:p>
            <a:r>
              <a:rPr lang="en-US" dirty="0"/>
              <a:t>q(#L, X)@</a:t>
            </a:r>
            <a:r>
              <a:rPr lang="en-US" dirty="0" err="1"/>
              <a:t>async</a:t>
            </a:r>
            <a:r>
              <a:rPr lang="en-US" dirty="0"/>
              <a:t> &lt;- </a:t>
            </a:r>
            <a:r>
              <a:rPr lang="en-US" dirty="0" smtClean="0"/>
              <a:t>e</a:t>
            </a:r>
            <a:r>
              <a:rPr lang="en-US" dirty="0"/>
              <a:t>(X), replica(L).</a:t>
            </a:r>
          </a:p>
          <a:p>
            <a:r>
              <a:rPr lang="en-US" dirty="0"/>
              <a:t>r(#L, X)@</a:t>
            </a:r>
            <a:r>
              <a:rPr lang="en-US" dirty="0" err="1"/>
              <a:t>async</a:t>
            </a:r>
            <a:r>
              <a:rPr lang="en-US" dirty="0"/>
              <a:t> &lt;</a:t>
            </a:r>
            <a:r>
              <a:rPr lang="en-US" dirty="0" smtClean="0"/>
              <a:t>- </a:t>
            </a:r>
            <a:r>
              <a:rPr lang="en-US" dirty="0"/>
              <a:t>f(X), replica(L).</a:t>
            </a:r>
          </a:p>
          <a:p>
            <a:r>
              <a:rPr lang="en-US" dirty="0"/>
              <a:t>p(X) &lt;- q(_, X), r(_, X).</a:t>
            </a:r>
          </a:p>
          <a:p>
            <a:r>
              <a:rPr lang="en-US" dirty="0"/>
              <a:t>p(X)@next &lt;- p(X)</a:t>
            </a:r>
            <a:r>
              <a:rPr lang="en-US" dirty="0" smtClean="0"/>
              <a:t>.</a:t>
            </a:r>
          </a:p>
          <a:p>
            <a:r>
              <a:rPr lang="en-US" dirty="0">
                <a:solidFill>
                  <a:srgbClr val="FF0000"/>
                </a:solidFill>
              </a:rPr>
              <a:t>q(L, X)@next &lt;- q(L, X)</a:t>
            </a:r>
            <a:r>
              <a:rPr lang="en-US" dirty="0" smtClean="0">
                <a:solidFill>
                  <a:srgbClr val="FF0000"/>
                </a:solidFill>
              </a:rPr>
              <a:t>.</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2344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3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confluence in </a:t>
            </a:r>
            <a:r>
              <a:rPr lang="en-US" dirty="0" err="1" smtClean="0"/>
              <a:t>Dedalus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364639" cy="923330"/>
          </a:xfrm>
          <a:prstGeom prst="rect">
            <a:avLst/>
          </a:prstGeom>
          <a:noFill/>
        </p:spPr>
        <p:txBody>
          <a:bodyPr wrap="none" rtlCol="0">
            <a:spAutoFit/>
          </a:bodyPr>
          <a:lstStyle/>
          <a:p>
            <a:r>
              <a:rPr lang="en-US" dirty="0"/>
              <a:t>q</a:t>
            </a:r>
            <a:r>
              <a:rPr lang="en-US" dirty="0" smtClean="0"/>
              <a:t>(Bob,</a:t>
            </a:r>
            <a:r>
              <a:rPr lang="en-US" dirty="0"/>
              <a:t>1)@1</a:t>
            </a:r>
          </a:p>
          <a:p>
            <a:r>
              <a:rPr lang="en-US" dirty="0" smtClean="0"/>
              <a:t>r(Bob, 1)</a:t>
            </a:r>
            <a:r>
              <a:rPr lang="en-US" dirty="0"/>
              <a:t>@2</a:t>
            </a:r>
          </a:p>
          <a:p>
            <a:endParaRPr lang="en-US" dirty="0"/>
          </a:p>
        </p:txBody>
      </p:sp>
      <p:sp>
        <p:nvSpPr>
          <p:cNvPr id="19" name="TextBox 18"/>
          <p:cNvSpPr txBox="1"/>
          <p:nvPr/>
        </p:nvSpPr>
        <p:spPr>
          <a:xfrm>
            <a:off x="1248457" y="2605156"/>
            <a:ext cx="1502485" cy="1200329"/>
          </a:xfrm>
          <a:prstGeom prst="rect">
            <a:avLst/>
          </a:prstGeom>
          <a:noFill/>
        </p:spPr>
        <p:txBody>
          <a:bodyPr wrap="none" rtlCol="0">
            <a:spAutoFit/>
          </a:bodyPr>
          <a:lstStyle/>
          <a:p>
            <a:r>
              <a:rPr lang="en-US" dirty="0"/>
              <a:t>e(1). f</a:t>
            </a:r>
            <a:r>
              <a:rPr lang="en-US" dirty="0" smtClean="0"/>
              <a:t>(1)</a:t>
            </a:r>
            <a:r>
              <a:rPr lang="en-US" dirty="0"/>
              <a:t>.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0" name="TextBox 19"/>
          <p:cNvSpPr txBox="1"/>
          <p:nvPr/>
        </p:nvSpPr>
        <p:spPr>
          <a:xfrm>
            <a:off x="6156971" y="4999141"/>
            <a:ext cx="1478477" cy="646331"/>
          </a:xfrm>
          <a:prstGeom prst="rect">
            <a:avLst/>
          </a:prstGeom>
          <a:noFill/>
        </p:spPr>
        <p:txBody>
          <a:bodyPr wrap="none" rtlCol="0">
            <a:spAutoFit/>
          </a:bodyPr>
          <a:lstStyle/>
          <a:p>
            <a:r>
              <a:rPr lang="en-US" dirty="0"/>
              <a:t>r</a:t>
            </a:r>
            <a:r>
              <a:rPr lang="en-US" dirty="0" smtClean="0"/>
              <a:t>(Carol, 1)</a:t>
            </a:r>
            <a:r>
              <a:rPr lang="en-US" dirty="0"/>
              <a:t>@1</a:t>
            </a:r>
          </a:p>
          <a:p>
            <a:r>
              <a:rPr lang="en-US" dirty="0"/>
              <a:t>q</a:t>
            </a:r>
            <a:r>
              <a:rPr lang="en-US" dirty="0" smtClean="0"/>
              <a:t>(Carol, </a:t>
            </a:r>
            <a:r>
              <a:rPr lang="en-US" dirty="0"/>
              <a:t>1)</a:t>
            </a:r>
            <a:r>
              <a:rPr lang="en-US" dirty="0" smtClean="0"/>
              <a:t>@2</a:t>
            </a:r>
            <a:endParaRPr lang="en-US" dirty="0"/>
          </a:p>
        </p:txBody>
      </p:sp>
      <p:sp>
        <p:nvSpPr>
          <p:cNvPr id="21" name="TextBox 20"/>
          <p:cNvSpPr txBox="1"/>
          <p:nvPr/>
        </p:nvSpPr>
        <p:spPr>
          <a:xfrm>
            <a:off x="6242169" y="3205321"/>
            <a:ext cx="562925" cy="369332"/>
          </a:xfrm>
          <a:prstGeom prst="rect">
            <a:avLst/>
          </a:prstGeom>
          <a:noFill/>
        </p:spPr>
        <p:txBody>
          <a:bodyPr wrap="none" rtlCol="0">
            <a:spAutoFit/>
          </a:bodyPr>
          <a:lstStyle/>
          <a:p>
            <a:r>
              <a:rPr lang="en-US" dirty="0" smtClean="0"/>
              <a:t>p(1)</a:t>
            </a:r>
            <a:endParaRPr lang="en-US" dirty="0"/>
          </a:p>
        </p:txBody>
      </p:sp>
      <p:sp>
        <p:nvSpPr>
          <p:cNvPr id="22" name="TextBox 21"/>
          <p:cNvSpPr txBox="1"/>
          <p:nvPr/>
        </p:nvSpPr>
        <p:spPr>
          <a:xfrm>
            <a:off x="6242169" y="5783972"/>
            <a:ext cx="562925" cy="369332"/>
          </a:xfrm>
          <a:prstGeom prst="rect">
            <a:avLst/>
          </a:prstGeom>
          <a:noFill/>
        </p:spPr>
        <p:txBody>
          <a:bodyPr wrap="none" rtlCol="0">
            <a:spAutoFit/>
          </a:bodyPr>
          <a:lstStyle/>
          <a:p>
            <a:r>
              <a:rPr lang="en-US" dirty="0" smtClean="0"/>
              <a:t>p(1)</a:t>
            </a:r>
            <a:endParaRPr lang="en-US" dirty="0"/>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cxnSp>
        <p:nvCxnSpPr>
          <p:cNvPr id="25" name="Straight Arrow Connector 24"/>
          <p:cNvCxnSpPr/>
          <p:nvPr/>
        </p:nvCxnSpPr>
        <p:spPr>
          <a:xfrm flipV="1">
            <a:off x="4914533" y="3574653"/>
            <a:ext cx="1327636" cy="9950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2" idx="1"/>
          </p:cNvCxnSpPr>
          <p:nvPr/>
        </p:nvCxnSpPr>
        <p:spPr>
          <a:xfrm>
            <a:off x="4914533" y="4569699"/>
            <a:ext cx="1327636" cy="13989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13049" y="4398977"/>
            <a:ext cx="678228" cy="369332"/>
          </a:xfrm>
          <a:prstGeom prst="rect">
            <a:avLst/>
          </a:prstGeom>
          <a:noFill/>
        </p:spPr>
        <p:txBody>
          <a:bodyPr wrap="none" rtlCol="0">
            <a:spAutoFit/>
          </a:bodyPr>
          <a:lstStyle/>
          <a:p>
            <a:r>
              <a:rPr lang="en-US" dirty="0" smtClean="0"/>
              <a:t>UUM</a:t>
            </a:r>
          </a:p>
        </p:txBody>
      </p:sp>
      <p:sp>
        <p:nvSpPr>
          <p:cNvPr id="18" name="TextBox 17"/>
          <p:cNvSpPr txBox="1"/>
          <p:nvPr/>
        </p:nvSpPr>
        <p:spPr>
          <a:xfrm>
            <a:off x="457200" y="4768309"/>
            <a:ext cx="3455849" cy="2031325"/>
          </a:xfrm>
          <a:prstGeom prst="rect">
            <a:avLst/>
          </a:prstGeom>
          <a:noFill/>
          <a:ln>
            <a:solidFill>
              <a:schemeClr val="tx1"/>
            </a:solidFill>
          </a:ln>
        </p:spPr>
        <p:txBody>
          <a:bodyPr wrap="square" rtlCol="0">
            <a:spAutoFit/>
          </a:bodyPr>
          <a:lstStyle/>
          <a:p>
            <a:r>
              <a:rPr lang="en-US" dirty="0"/>
              <a:t>q(#L, X)@</a:t>
            </a:r>
            <a:r>
              <a:rPr lang="en-US" dirty="0" err="1"/>
              <a:t>async</a:t>
            </a:r>
            <a:r>
              <a:rPr lang="en-US" dirty="0"/>
              <a:t> &lt;- </a:t>
            </a:r>
            <a:r>
              <a:rPr lang="en-US" dirty="0" smtClean="0"/>
              <a:t>e</a:t>
            </a:r>
            <a:r>
              <a:rPr lang="en-US" dirty="0"/>
              <a:t>(X), replica(L).</a:t>
            </a:r>
          </a:p>
          <a:p>
            <a:r>
              <a:rPr lang="en-US" dirty="0"/>
              <a:t>r(#L, X)@</a:t>
            </a:r>
            <a:r>
              <a:rPr lang="en-US" dirty="0" err="1"/>
              <a:t>async</a:t>
            </a:r>
            <a:r>
              <a:rPr lang="en-US" dirty="0"/>
              <a:t> &lt;</a:t>
            </a:r>
            <a:r>
              <a:rPr lang="en-US" dirty="0" smtClean="0"/>
              <a:t>- </a:t>
            </a:r>
            <a:r>
              <a:rPr lang="en-US" dirty="0"/>
              <a:t>f(X), replica(L).</a:t>
            </a:r>
          </a:p>
          <a:p>
            <a:r>
              <a:rPr lang="en-US" dirty="0"/>
              <a:t>p(X) &lt;- q(_, X), r(_, X).</a:t>
            </a:r>
          </a:p>
          <a:p>
            <a:r>
              <a:rPr lang="en-US" dirty="0"/>
              <a:t>p(X)@next &lt;- p(X)</a:t>
            </a:r>
            <a:r>
              <a:rPr lang="en-US" dirty="0" smtClean="0"/>
              <a:t>.</a:t>
            </a:r>
          </a:p>
          <a:p>
            <a:r>
              <a:rPr lang="en-US" dirty="0"/>
              <a:t>q(L, X)@next &lt;- q(L, X)</a:t>
            </a:r>
            <a:r>
              <a:rPr lang="en-US" dirty="0" smtClean="0"/>
              <a:t>.</a:t>
            </a:r>
          </a:p>
          <a:p>
            <a:r>
              <a:rPr lang="en-US" dirty="0">
                <a:solidFill>
                  <a:srgbClr val="FF0000"/>
                </a:solidFill>
              </a:rPr>
              <a:t>r(L, X)@next &lt;- r(L, X)</a:t>
            </a:r>
            <a:r>
              <a:rPr lang="en-US" dirty="0" smtClean="0">
                <a:solidFill>
                  <a:srgbClr val="FF0000"/>
                </a:solidFill>
              </a:rPr>
              <a:t>.</a:t>
            </a:r>
            <a:endParaRPr lang="en-US" dirty="0"/>
          </a:p>
          <a:p>
            <a:endParaRPr lang="en-US" dirty="0"/>
          </a:p>
        </p:txBody>
      </p:sp>
    </p:spTree>
    <p:extLst>
      <p:ext uri="{BB962C8B-B14F-4D97-AF65-F5344CB8AC3E}">
        <p14:creationId xmlns:p14="http://schemas.microsoft.com/office/powerpoint/2010/main" val="34020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3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Studying confluence in </a:t>
            </a:r>
            <a:r>
              <a:rPr lang="en-US" dirty="0" err="1" smtClean="0"/>
              <a:t>Dedalus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364639" cy="923330"/>
          </a:xfrm>
          <a:prstGeom prst="rect">
            <a:avLst/>
          </a:prstGeom>
          <a:noFill/>
        </p:spPr>
        <p:txBody>
          <a:bodyPr wrap="none" rtlCol="0">
            <a:spAutoFit/>
          </a:bodyPr>
          <a:lstStyle/>
          <a:p>
            <a:r>
              <a:rPr lang="en-US" dirty="0"/>
              <a:t>q</a:t>
            </a:r>
            <a:r>
              <a:rPr lang="en-US" dirty="0" smtClean="0"/>
              <a:t>(Bob,</a:t>
            </a:r>
            <a:r>
              <a:rPr lang="en-US" dirty="0"/>
              <a:t>1)@1</a:t>
            </a:r>
          </a:p>
          <a:p>
            <a:r>
              <a:rPr lang="en-US" dirty="0" smtClean="0"/>
              <a:t>r(Bob, 1)</a:t>
            </a:r>
            <a:r>
              <a:rPr lang="en-US" dirty="0"/>
              <a:t>@2</a:t>
            </a:r>
          </a:p>
          <a:p>
            <a:endParaRPr lang="en-US" dirty="0"/>
          </a:p>
        </p:txBody>
      </p:sp>
      <p:sp>
        <p:nvSpPr>
          <p:cNvPr id="19" name="TextBox 18"/>
          <p:cNvSpPr txBox="1"/>
          <p:nvPr/>
        </p:nvSpPr>
        <p:spPr>
          <a:xfrm>
            <a:off x="1248457" y="2605156"/>
            <a:ext cx="1502485" cy="1200329"/>
          </a:xfrm>
          <a:prstGeom prst="rect">
            <a:avLst/>
          </a:prstGeom>
          <a:noFill/>
        </p:spPr>
        <p:txBody>
          <a:bodyPr wrap="none" rtlCol="0">
            <a:spAutoFit/>
          </a:bodyPr>
          <a:lstStyle/>
          <a:p>
            <a:r>
              <a:rPr lang="en-US" dirty="0"/>
              <a:t>e(1). f</a:t>
            </a:r>
            <a:r>
              <a:rPr lang="en-US" dirty="0" smtClean="0"/>
              <a:t>(1)</a:t>
            </a:r>
            <a:r>
              <a:rPr lang="en-US" dirty="0"/>
              <a:t>.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0" name="TextBox 19"/>
          <p:cNvSpPr txBox="1"/>
          <p:nvPr/>
        </p:nvSpPr>
        <p:spPr>
          <a:xfrm>
            <a:off x="6156971" y="4999141"/>
            <a:ext cx="1478477" cy="646331"/>
          </a:xfrm>
          <a:prstGeom prst="rect">
            <a:avLst/>
          </a:prstGeom>
          <a:noFill/>
        </p:spPr>
        <p:txBody>
          <a:bodyPr wrap="none" rtlCol="0">
            <a:spAutoFit/>
          </a:bodyPr>
          <a:lstStyle/>
          <a:p>
            <a:r>
              <a:rPr lang="en-US" dirty="0"/>
              <a:t>r</a:t>
            </a:r>
            <a:r>
              <a:rPr lang="en-US" dirty="0" smtClean="0"/>
              <a:t>(Carol, 1)</a:t>
            </a:r>
            <a:r>
              <a:rPr lang="en-US" dirty="0"/>
              <a:t>@1</a:t>
            </a:r>
          </a:p>
          <a:p>
            <a:r>
              <a:rPr lang="en-US" dirty="0"/>
              <a:t>q</a:t>
            </a:r>
            <a:r>
              <a:rPr lang="en-US" dirty="0" smtClean="0"/>
              <a:t>(Carol, </a:t>
            </a:r>
            <a:r>
              <a:rPr lang="en-US" dirty="0"/>
              <a:t>1)</a:t>
            </a:r>
            <a:r>
              <a:rPr lang="en-US" dirty="0" smtClean="0"/>
              <a:t>@2</a:t>
            </a:r>
            <a:endParaRPr lang="en-US" dirty="0"/>
          </a:p>
        </p:txBody>
      </p:sp>
      <p:sp>
        <p:nvSpPr>
          <p:cNvPr id="21" name="TextBox 20"/>
          <p:cNvSpPr txBox="1"/>
          <p:nvPr/>
        </p:nvSpPr>
        <p:spPr>
          <a:xfrm>
            <a:off x="6242169" y="3205321"/>
            <a:ext cx="562925" cy="369332"/>
          </a:xfrm>
          <a:prstGeom prst="rect">
            <a:avLst/>
          </a:prstGeom>
          <a:noFill/>
        </p:spPr>
        <p:txBody>
          <a:bodyPr wrap="none" rtlCol="0">
            <a:spAutoFit/>
          </a:bodyPr>
          <a:lstStyle/>
          <a:p>
            <a:r>
              <a:rPr lang="en-US" dirty="0" smtClean="0"/>
              <a:t>p(1)</a:t>
            </a:r>
            <a:endParaRPr lang="en-US" dirty="0"/>
          </a:p>
        </p:txBody>
      </p:sp>
      <p:sp>
        <p:nvSpPr>
          <p:cNvPr id="22" name="TextBox 21"/>
          <p:cNvSpPr txBox="1"/>
          <p:nvPr/>
        </p:nvSpPr>
        <p:spPr>
          <a:xfrm>
            <a:off x="6242169" y="5783972"/>
            <a:ext cx="389850" cy="369332"/>
          </a:xfrm>
          <a:prstGeom prst="rect">
            <a:avLst/>
          </a:prstGeom>
          <a:noFill/>
        </p:spPr>
        <p:txBody>
          <a:bodyPr wrap="none" rtlCol="0">
            <a:spAutoFit/>
          </a:bodyPr>
          <a:lstStyle/>
          <a:p>
            <a:r>
              <a:rPr lang="en-US" smtClean="0"/>
              <a:t>{ }</a:t>
            </a:r>
            <a:endParaRPr lang="en-US" dirty="0"/>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cxnSp>
        <p:nvCxnSpPr>
          <p:cNvPr id="25" name="Straight Arrow Connector 24"/>
          <p:cNvCxnSpPr/>
          <p:nvPr/>
        </p:nvCxnSpPr>
        <p:spPr>
          <a:xfrm flipV="1">
            <a:off x="4914533" y="3574653"/>
            <a:ext cx="1327636" cy="9950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2" idx="1"/>
          </p:cNvCxnSpPr>
          <p:nvPr/>
        </p:nvCxnSpPr>
        <p:spPr>
          <a:xfrm>
            <a:off x="4914533" y="4569699"/>
            <a:ext cx="1327636" cy="13989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7200" y="4768309"/>
            <a:ext cx="3455849" cy="2031325"/>
          </a:xfrm>
          <a:prstGeom prst="rect">
            <a:avLst/>
          </a:prstGeom>
          <a:noFill/>
          <a:ln>
            <a:solidFill>
              <a:schemeClr val="tx1"/>
            </a:solidFill>
          </a:ln>
        </p:spPr>
        <p:txBody>
          <a:bodyPr wrap="square" rtlCol="0">
            <a:spAutoFit/>
          </a:bodyPr>
          <a:lstStyle/>
          <a:p>
            <a:r>
              <a:rPr lang="en-US" dirty="0"/>
              <a:t>q(#L, X)@</a:t>
            </a:r>
            <a:r>
              <a:rPr lang="en-US" dirty="0" err="1"/>
              <a:t>async</a:t>
            </a:r>
            <a:r>
              <a:rPr lang="en-US" dirty="0"/>
              <a:t> &lt;- </a:t>
            </a:r>
            <a:r>
              <a:rPr lang="en-US" dirty="0" smtClean="0"/>
              <a:t>e</a:t>
            </a:r>
            <a:r>
              <a:rPr lang="en-US" dirty="0"/>
              <a:t>(X), replica(L).</a:t>
            </a:r>
          </a:p>
          <a:p>
            <a:r>
              <a:rPr lang="en-US" dirty="0"/>
              <a:t>r(#L, X)@</a:t>
            </a:r>
            <a:r>
              <a:rPr lang="en-US" dirty="0" err="1"/>
              <a:t>async</a:t>
            </a:r>
            <a:r>
              <a:rPr lang="en-US" dirty="0"/>
              <a:t> &lt;</a:t>
            </a:r>
            <a:r>
              <a:rPr lang="en-US" dirty="0" smtClean="0"/>
              <a:t>- </a:t>
            </a:r>
            <a:r>
              <a:rPr lang="en-US" dirty="0"/>
              <a:t>f(X), replica(L).</a:t>
            </a:r>
          </a:p>
          <a:p>
            <a:r>
              <a:rPr lang="en-US" dirty="0">
                <a:solidFill>
                  <a:srgbClr val="FF0000"/>
                </a:solidFill>
              </a:rPr>
              <a:t>p(X) &lt;- q(_, X)</a:t>
            </a:r>
            <a:r>
              <a:rPr lang="en-US" dirty="0" smtClean="0">
                <a:solidFill>
                  <a:srgbClr val="FF0000"/>
                </a:solidFill>
              </a:rPr>
              <a:t>, NOT </a:t>
            </a:r>
            <a:r>
              <a:rPr lang="en-US" dirty="0">
                <a:solidFill>
                  <a:srgbClr val="FF0000"/>
                </a:solidFill>
              </a:rPr>
              <a:t>r(_, X).</a:t>
            </a:r>
          </a:p>
          <a:p>
            <a:r>
              <a:rPr lang="en-US" dirty="0"/>
              <a:t>p(X)@next &lt;- p(X)</a:t>
            </a:r>
            <a:r>
              <a:rPr lang="en-US" dirty="0" smtClean="0"/>
              <a:t>.</a:t>
            </a:r>
          </a:p>
          <a:p>
            <a:r>
              <a:rPr lang="en-US" dirty="0"/>
              <a:t>q(L, X)@next &lt;- q(L, X)</a:t>
            </a:r>
            <a:r>
              <a:rPr lang="en-US" dirty="0" smtClean="0"/>
              <a:t>.</a:t>
            </a:r>
          </a:p>
          <a:p>
            <a:r>
              <a:rPr lang="en-US" dirty="0"/>
              <a:t>r(L, X)@next &lt;- r(L, X)</a:t>
            </a:r>
            <a:r>
              <a:rPr lang="en-US" dirty="0" smtClean="0"/>
              <a:t>.</a:t>
            </a:r>
            <a:endParaRPr lang="en-US" dirty="0"/>
          </a:p>
          <a:p>
            <a:endParaRPr lang="en-US" dirty="0"/>
          </a:p>
        </p:txBody>
      </p:sp>
      <p:sp>
        <p:nvSpPr>
          <p:cNvPr id="26" name="TextBox 25"/>
          <p:cNvSpPr txBox="1"/>
          <p:nvPr/>
        </p:nvSpPr>
        <p:spPr>
          <a:xfrm>
            <a:off x="3913049" y="4075811"/>
            <a:ext cx="1001484" cy="923330"/>
          </a:xfrm>
          <a:prstGeom prst="rect">
            <a:avLst/>
          </a:prstGeom>
          <a:noFill/>
        </p:spPr>
        <p:txBody>
          <a:bodyPr wrap="none" rtlCol="0">
            <a:spAutoFit/>
          </a:bodyPr>
          <a:lstStyle/>
          <a:p>
            <a:r>
              <a:rPr lang="en-US" dirty="0" smtClean="0"/>
              <a:t>Multiple </a:t>
            </a:r>
          </a:p>
          <a:p>
            <a:r>
              <a:rPr lang="en-US" dirty="0"/>
              <a:t>u</a:t>
            </a:r>
            <a:r>
              <a:rPr lang="en-US" dirty="0" smtClean="0"/>
              <a:t>ltimate</a:t>
            </a:r>
          </a:p>
          <a:p>
            <a:r>
              <a:rPr lang="en-US" dirty="0" smtClean="0"/>
              <a:t>models</a:t>
            </a:r>
            <a:endParaRPr lang="en-US" dirty="0"/>
          </a:p>
        </p:txBody>
      </p:sp>
    </p:spTree>
    <p:extLst>
      <p:ext uri="{BB962C8B-B14F-4D97-AF65-F5344CB8AC3E}">
        <p14:creationId xmlns:p14="http://schemas.microsoft.com/office/powerpoint/2010/main" val="13089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CALM – Consistency as logical monotonicity</a:t>
            </a:r>
            <a:endParaRPr lang="en-US" dirty="0"/>
          </a:p>
        </p:txBody>
      </p:sp>
      <p:sp>
        <p:nvSpPr>
          <p:cNvPr id="3" name="Content Placeholder 2"/>
          <p:cNvSpPr>
            <a:spLocks noGrp="1"/>
          </p:cNvSpPr>
          <p:nvPr>
            <p:ph idx="1"/>
          </p:nvPr>
        </p:nvSpPr>
        <p:spPr/>
        <p:txBody>
          <a:bodyPr/>
          <a:lstStyle/>
          <a:p>
            <a:r>
              <a:rPr lang="en-US" sz="3600" dirty="0" smtClean="0"/>
              <a:t>Logically monotonic =&gt; confluent</a:t>
            </a:r>
          </a:p>
          <a:p>
            <a:r>
              <a:rPr lang="en-US" dirty="0" smtClean="0"/>
              <a:t>Consequence: a (conservative) static analysis for eventual consistency</a:t>
            </a:r>
          </a:p>
          <a:p>
            <a:r>
              <a:rPr lang="en-US" dirty="0" smtClean="0"/>
              <a:t>Practical implications: </a:t>
            </a:r>
          </a:p>
          <a:p>
            <a:pPr lvl="1"/>
            <a:r>
              <a:rPr lang="en-US" dirty="0" smtClean="0"/>
              <a:t>Language support for weakly-consistent, coordination-free distributed systems!</a:t>
            </a:r>
          </a:p>
          <a:p>
            <a:pPr marL="457200" lvl="1" indent="0">
              <a:buNone/>
            </a:pPr>
            <a:endParaRPr lang="en-US" dirty="0"/>
          </a:p>
        </p:txBody>
      </p:sp>
    </p:spTree>
    <p:extLst>
      <p:ext uri="{BB962C8B-B14F-4D97-AF65-F5344CB8AC3E}">
        <p14:creationId xmlns:p14="http://schemas.microsoft.com/office/powerpoint/2010/main" val="35246726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CALM help?</a:t>
            </a:r>
            <a:endParaRPr lang="en-US" dirty="0"/>
          </a:p>
        </p:txBody>
      </p:sp>
      <p:sp>
        <p:nvSpPr>
          <p:cNvPr id="3" name="Content Placeholder 2"/>
          <p:cNvSpPr>
            <a:spLocks noGrp="1"/>
          </p:cNvSpPr>
          <p:nvPr>
            <p:ph idx="1"/>
          </p:nvPr>
        </p:nvSpPr>
        <p:spPr/>
        <p:txBody>
          <a:bodyPr/>
          <a:lstStyle/>
          <a:p>
            <a:r>
              <a:rPr lang="en-US" dirty="0" smtClean="0"/>
              <a:t>Is the monotonic subset of </a:t>
            </a:r>
            <a:r>
              <a:rPr lang="en-US" dirty="0" err="1" smtClean="0"/>
              <a:t>Dedalus</a:t>
            </a:r>
            <a:r>
              <a:rPr lang="en-US" dirty="0" smtClean="0"/>
              <a:t> sufficiently expressive / convenient to implement distributed systems?</a:t>
            </a:r>
          </a:p>
          <a:p>
            <a:pPr marL="457200" lvl="1" indent="0">
              <a:buNone/>
            </a:pPr>
            <a:endParaRPr lang="en-US" dirty="0" smtClean="0"/>
          </a:p>
        </p:txBody>
      </p:sp>
    </p:spTree>
    <p:extLst>
      <p:ext uri="{BB962C8B-B14F-4D97-AF65-F5344CB8AC3E}">
        <p14:creationId xmlns:p14="http://schemas.microsoft.com/office/powerpoint/2010/main" val="37237305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Content Placeholder 2"/>
          <p:cNvSpPr>
            <a:spLocks noGrp="1"/>
          </p:cNvSpPr>
          <p:nvPr>
            <p:ph idx="1"/>
          </p:nvPr>
        </p:nvSpPr>
        <p:spPr/>
        <p:txBody>
          <a:bodyPr/>
          <a:lstStyle/>
          <a:p>
            <a:r>
              <a:rPr lang="en-US" dirty="0" smtClean="0"/>
              <a:t>CALM’s complement:</a:t>
            </a:r>
          </a:p>
          <a:p>
            <a:pPr lvl="1"/>
            <a:r>
              <a:rPr lang="en-US" dirty="0" err="1" smtClean="0"/>
              <a:t>Nonmonotonic</a:t>
            </a:r>
            <a:r>
              <a:rPr lang="en-US" dirty="0" smtClean="0"/>
              <a:t>  =&gt; order-sensitive</a:t>
            </a:r>
          </a:p>
          <a:p>
            <a:pPr lvl="1"/>
            <a:r>
              <a:rPr lang="en-US" dirty="0" smtClean="0"/>
              <a:t>Ensuring deterministic outcomes may require controlling order.</a:t>
            </a:r>
          </a:p>
          <a:p>
            <a:r>
              <a:rPr lang="en-US" dirty="0" smtClean="0"/>
              <a:t>We could constrain the order of</a:t>
            </a:r>
          </a:p>
          <a:p>
            <a:pPr lvl="1"/>
            <a:r>
              <a:rPr lang="en-US" dirty="0" smtClean="0"/>
              <a:t>Data</a:t>
            </a:r>
          </a:p>
          <a:p>
            <a:pPr lvl="2"/>
            <a:r>
              <a:rPr lang="en-US" dirty="0" smtClean="0"/>
              <a:t>E.g., via ordered delivery </a:t>
            </a:r>
          </a:p>
          <a:p>
            <a:pPr lvl="1"/>
            <a:r>
              <a:rPr lang="en-US" dirty="0" smtClean="0"/>
              <a:t>Computation</a:t>
            </a:r>
          </a:p>
          <a:p>
            <a:pPr lvl="2"/>
            <a:r>
              <a:rPr lang="en-US" dirty="0" smtClean="0"/>
              <a:t>E.g., via evaluation barriers</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20700349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Coordination mechanisms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271652" cy="369332"/>
          </a:xfrm>
          <a:prstGeom prst="rect">
            <a:avLst/>
          </a:prstGeom>
          <a:noFill/>
        </p:spPr>
        <p:txBody>
          <a:bodyPr wrap="none" rtlCol="0">
            <a:spAutoFit/>
          </a:bodyPr>
          <a:lstStyle/>
          <a:p>
            <a:r>
              <a:rPr lang="en-US" dirty="0"/>
              <a:t>r</a:t>
            </a:r>
            <a:r>
              <a:rPr lang="en-US" dirty="0" smtClean="0"/>
              <a:t>(Bob,</a:t>
            </a:r>
            <a:r>
              <a:rPr lang="en-US" dirty="0"/>
              <a:t>1)@</a:t>
            </a:r>
            <a:r>
              <a:rPr lang="en-US" dirty="0" smtClean="0"/>
              <a:t>1</a:t>
            </a:r>
            <a:endParaRPr lang="en-US" dirty="0"/>
          </a:p>
        </p:txBody>
      </p:sp>
      <p:sp>
        <p:nvSpPr>
          <p:cNvPr id="19" name="TextBox 18"/>
          <p:cNvSpPr txBox="1"/>
          <p:nvPr/>
        </p:nvSpPr>
        <p:spPr>
          <a:xfrm>
            <a:off x="1248457" y="2605156"/>
            <a:ext cx="1502485" cy="1200329"/>
          </a:xfrm>
          <a:prstGeom prst="rect">
            <a:avLst/>
          </a:prstGeom>
          <a:noFill/>
        </p:spPr>
        <p:txBody>
          <a:bodyPr wrap="none" rtlCol="0">
            <a:spAutoFit/>
          </a:bodyPr>
          <a:lstStyle/>
          <a:p>
            <a:r>
              <a:rPr lang="en-US" dirty="0"/>
              <a:t>e(1). f</a:t>
            </a:r>
            <a:r>
              <a:rPr lang="en-US" dirty="0" smtClean="0"/>
              <a:t>(1)</a:t>
            </a:r>
            <a:r>
              <a:rPr lang="en-US" dirty="0"/>
              <a:t>.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1" name="TextBox 20"/>
          <p:cNvSpPr txBox="1"/>
          <p:nvPr/>
        </p:nvSpPr>
        <p:spPr>
          <a:xfrm>
            <a:off x="6506791" y="3205321"/>
            <a:ext cx="441146" cy="369332"/>
          </a:xfrm>
          <a:prstGeom prst="rect">
            <a:avLst/>
          </a:prstGeom>
          <a:noFill/>
        </p:spPr>
        <p:txBody>
          <a:bodyPr wrap="none" rtlCol="0">
            <a:spAutoFit/>
          </a:bodyPr>
          <a:lstStyle/>
          <a:p>
            <a:r>
              <a:rPr lang="en-US" dirty="0"/>
              <a:t> </a:t>
            </a:r>
            <a:r>
              <a:rPr lang="en-US" dirty="0" smtClean="0"/>
              <a:t>{ }</a:t>
            </a:r>
            <a:endParaRPr lang="en-US" dirty="0"/>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sp>
        <p:nvSpPr>
          <p:cNvPr id="24" name="TextBox 23"/>
          <p:cNvSpPr txBox="1"/>
          <p:nvPr/>
        </p:nvSpPr>
        <p:spPr>
          <a:xfrm>
            <a:off x="457200" y="4763981"/>
            <a:ext cx="5243292" cy="1600438"/>
          </a:xfrm>
          <a:prstGeom prst="rect">
            <a:avLst/>
          </a:prstGeom>
          <a:noFill/>
        </p:spPr>
        <p:txBody>
          <a:bodyPr wrap="none" rtlCol="0">
            <a:spAutoFit/>
          </a:bodyPr>
          <a:lstStyle/>
          <a:p>
            <a:r>
              <a:rPr lang="en-US" sz="3200" dirty="0" smtClean="0"/>
              <a:t>Approach 1: </a:t>
            </a:r>
          </a:p>
          <a:p>
            <a:endParaRPr lang="en-US" dirty="0" smtClean="0"/>
          </a:p>
          <a:p>
            <a:r>
              <a:rPr lang="en-US" sz="2400" dirty="0" smtClean="0"/>
              <a:t>Deliver the q() and r() tuples in the same</a:t>
            </a:r>
          </a:p>
          <a:p>
            <a:r>
              <a:rPr lang="en-US" sz="2400" dirty="0"/>
              <a:t>t</a:t>
            </a:r>
            <a:r>
              <a:rPr lang="en-US" sz="2400" dirty="0" smtClean="0"/>
              <a:t>otal order to all replicas.</a:t>
            </a:r>
            <a:endParaRPr lang="en-US" sz="2400" dirty="0"/>
          </a:p>
        </p:txBody>
      </p:sp>
      <p:sp>
        <p:nvSpPr>
          <p:cNvPr id="5" name="Rectangle 4"/>
          <p:cNvSpPr/>
          <p:nvPr/>
        </p:nvSpPr>
        <p:spPr>
          <a:xfrm>
            <a:off x="6122774" y="2582308"/>
            <a:ext cx="1364639" cy="369332"/>
          </a:xfrm>
          <a:prstGeom prst="rect">
            <a:avLst/>
          </a:prstGeom>
        </p:spPr>
        <p:txBody>
          <a:bodyPr wrap="none">
            <a:spAutoFit/>
          </a:bodyPr>
          <a:lstStyle/>
          <a:p>
            <a:r>
              <a:rPr lang="en-US" dirty="0" smtClean="0"/>
              <a:t>q(</a:t>
            </a:r>
            <a:r>
              <a:rPr lang="en-US" dirty="0"/>
              <a:t>Bob, 1)@2</a:t>
            </a:r>
          </a:p>
        </p:txBody>
      </p:sp>
      <p:sp>
        <p:nvSpPr>
          <p:cNvPr id="28" name="TextBox 27"/>
          <p:cNvSpPr txBox="1"/>
          <p:nvPr/>
        </p:nvSpPr>
        <p:spPr>
          <a:xfrm>
            <a:off x="6148867" y="4806548"/>
            <a:ext cx="1271652" cy="369332"/>
          </a:xfrm>
          <a:prstGeom prst="rect">
            <a:avLst/>
          </a:prstGeom>
          <a:noFill/>
        </p:spPr>
        <p:txBody>
          <a:bodyPr wrap="none" rtlCol="0">
            <a:spAutoFit/>
          </a:bodyPr>
          <a:lstStyle/>
          <a:p>
            <a:r>
              <a:rPr lang="en-US" dirty="0"/>
              <a:t>r</a:t>
            </a:r>
            <a:r>
              <a:rPr lang="en-US" dirty="0" smtClean="0"/>
              <a:t>(Bob,</a:t>
            </a:r>
            <a:r>
              <a:rPr lang="en-US" dirty="0"/>
              <a:t>1)@</a:t>
            </a:r>
            <a:r>
              <a:rPr lang="en-US" dirty="0" smtClean="0"/>
              <a:t>1</a:t>
            </a:r>
            <a:endParaRPr lang="en-US" dirty="0"/>
          </a:p>
        </p:txBody>
      </p:sp>
      <p:sp>
        <p:nvSpPr>
          <p:cNvPr id="29" name="Rectangle 28"/>
          <p:cNvSpPr/>
          <p:nvPr/>
        </p:nvSpPr>
        <p:spPr>
          <a:xfrm>
            <a:off x="6122774" y="5077517"/>
            <a:ext cx="1364639" cy="369332"/>
          </a:xfrm>
          <a:prstGeom prst="rect">
            <a:avLst/>
          </a:prstGeom>
        </p:spPr>
        <p:txBody>
          <a:bodyPr wrap="none">
            <a:spAutoFit/>
          </a:bodyPr>
          <a:lstStyle/>
          <a:p>
            <a:r>
              <a:rPr lang="en-US" dirty="0" smtClean="0"/>
              <a:t>q(</a:t>
            </a:r>
            <a:r>
              <a:rPr lang="en-US" dirty="0"/>
              <a:t>Bob, 1)@2</a:t>
            </a:r>
          </a:p>
        </p:txBody>
      </p:sp>
      <p:sp>
        <p:nvSpPr>
          <p:cNvPr id="30" name="TextBox 29"/>
          <p:cNvSpPr txBox="1"/>
          <p:nvPr/>
        </p:nvSpPr>
        <p:spPr>
          <a:xfrm>
            <a:off x="6506791" y="5675571"/>
            <a:ext cx="441146" cy="369332"/>
          </a:xfrm>
          <a:prstGeom prst="rect">
            <a:avLst/>
          </a:prstGeom>
          <a:noFill/>
        </p:spPr>
        <p:txBody>
          <a:bodyPr wrap="none" rtlCol="0">
            <a:spAutoFit/>
          </a:bodyPr>
          <a:lstStyle/>
          <a:p>
            <a:r>
              <a:rPr lang="en-US" dirty="0"/>
              <a:t> </a:t>
            </a:r>
            <a:r>
              <a:rPr lang="en-US" dirty="0" smtClean="0"/>
              <a:t>{ }</a:t>
            </a:r>
            <a:endParaRPr lang="en-US" dirty="0"/>
          </a:p>
        </p:txBody>
      </p:sp>
    </p:spTree>
    <p:extLst>
      <p:ext uri="{BB962C8B-B14F-4D97-AF65-F5344CB8AC3E}">
        <p14:creationId xmlns:p14="http://schemas.microsoft.com/office/powerpoint/2010/main" val="36257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p:bldP spid="5"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Communication</a:t>
            </a:r>
            <a:endParaRPr lang="en-US" dirty="0"/>
          </a:p>
        </p:txBody>
      </p:sp>
      <p:sp>
        <p:nvSpPr>
          <p:cNvPr id="3" name="Content Placeholder 2"/>
          <p:cNvSpPr>
            <a:spLocks noGrp="1"/>
          </p:cNvSpPr>
          <p:nvPr>
            <p:ph idx="1"/>
          </p:nvPr>
        </p:nvSpPr>
        <p:spPr>
          <a:xfrm>
            <a:off x="457200" y="3200400"/>
            <a:ext cx="8229600" cy="2925763"/>
          </a:xfrm>
        </p:spPr>
        <p:txBody>
          <a:bodyPr>
            <a:normAutofit fontScale="92500" lnSpcReduction="10000"/>
          </a:bodyPr>
          <a:lstStyle/>
          <a:p>
            <a:pPr marL="0" indent="0">
              <a:buNone/>
            </a:pPr>
            <a:r>
              <a:rPr lang="en-US" dirty="0" smtClean="0"/>
              <a:t>Implicit </a:t>
            </a:r>
            <a:r>
              <a:rPr lang="en-US" dirty="0"/>
              <a:t>communication was the </a:t>
            </a:r>
            <a:r>
              <a:rPr lang="en-US" b="1" dirty="0"/>
              <a:t>wrong abstraction</a:t>
            </a:r>
            <a:r>
              <a:rPr lang="en-US" dirty="0"/>
              <a:t> for </a:t>
            </a:r>
            <a:r>
              <a:rPr lang="en-US" dirty="0" smtClean="0"/>
              <a:t>systems programming.</a:t>
            </a:r>
          </a:p>
          <a:p>
            <a:pPr lvl="1"/>
            <a:r>
              <a:rPr lang="en-US" dirty="0" smtClean="0"/>
              <a:t>Hard to reason about partial failure</a:t>
            </a:r>
            <a:endParaRPr lang="en-US" dirty="0"/>
          </a:p>
          <a:p>
            <a:pPr marL="0" indent="0">
              <a:buNone/>
            </a:pPr>
            <a:endParaRPr lang="en-US" dirty="0" smtClean="0"/>
          </a:p>
          <a:p>
            <a:pPr marL="0" indent="0">
              <a:buNone/>
            </a:pPr>
            <a:r>
              <a:rPr lang="en-US" dirty="0" smtClean="0"/>
              <a:t>Example: we never used distributed joins in the file system!</a:t>
            </a:r>
          </a:p>
        </p:txBody>
      </p:sp>
      <p:sp>
        <p:nvSpPr>
          <p:cNvPr id="5" name="Rectangle 4"/>
          <p:cNvSpPr/>
          <p:nvPr/>
        </p:nvSpPr>
        <p:spPr>
          <a:xfrm>
            <a:off x="825500" y="1860033"/>
            <a:ext cx="7492999" cy="461665"/>
          </a:xfrm>
          <a:prstGeom prst="rect">
            <a:avLst/>
          </a:prstGeom>
        </p:spPr>
        <p:txBody>
          <a:bodyPr wrap="square">
            <a:spAutoFit/>
          </a:bodyPr>
          <a:lstStyle/>
          <a:p>
            <a:r>
              <a:rPr lang="en-US" sz="2400" dirty="0" smtClean="0">
                <a:latin typeface="Inconsolata-dz"/>
                <a:cs typeface="Inconsolata-dz"/>
              </a:rPr>
              <a:t>path</a:t>
            </a:r>
            <a:r>
              <a:rPr lang="en-US" sz="2400" dirty="0">
                <a:latin typeface="Inconsolata-dz"/>
                <a:cs typeface="Inconsolata-dz"/>
              </a:rPr>
              <a:t>(@S,</a:t>
            </a:r>
            <a:r>
              <a:rPr lang="en-US" sz="2400" dirty="0" smtClean="0">
                <a:latin typeface="Inconsolata-dz"/>
                <a:cs typeface="Inconsolata-dz"/>
              </a:rPr>
              <a:t>D) </a:t>
            </a:r>
            <a:r>
              <a:rPr lang="en-US" sz="2400" dirty="0" smtClean="0">
                <a:latin typeface="Inconsolata-dz"/>
                <a:cs typeface="Inconsolata-dz"/>
                <a:sym typeface="Symbol" pitchFamily="18" charset="2"/>
              </a:rPr>
              <a:t>:-</a:t>
            </a:r>
            <a:r>
              <a:rPr lang="en-US" sz="2400" dirty="0" smtClean="0">
                <a:latin typeface="Inconsolata-dz"/>
                <a:cs typeface="Inconsolata-dz"/>
              </a:rPr>
              <a:t> </a:t>
            </a:r>
            <a:r>
              <a:rPr lang="en-US" sz="2400" dirty="0">
                <a:latin typeface="Inconsolata-dz"/>
                <a:cs typeface="Inconsolata-dz"/>
              </a:rPr>
              <a:t>link(@S,</a:t>
            </a:r>
            <a:r>
              <a:rPr lang="en-US" sz="2400" dirty="0" smtClean="0">
                <a:latin typeface="Inconsolata-dz"/>
                <a:cs typeface="Inconsolata-dz"/>
              </a:rPr>
              <a:t>Z)</a:t>
            </a:r>
            <a:r>
              <a:rPr lang="en-US" sz="2400" dirty="0">
                <a:latin typeface="Inconsolata-dz"/>
                <a:cs typeface="Inconsolata-dz"/>
              </a:rPr>
              <a:t>, path(@Z,</a:t>
            </a:r>
            <a:r>
              <a:rPr lang="en-US" sz="2400" dirty="0" smtClean="0">
                <a:latin typeface="Inconsolata-dz"/>
                <a:cs typeface="Inconsolata-dz"/>
              </a:rPr>
              <a:t>D).</a:t>
            </a:r>
            <a:endParaRPr lang="en-US" sz="2400" dirty="0">
              <a:latin typeface="Inconsolata-dz"/>
              <a:cs typeface="Inconsolata-dz"/>
            </a:endParaRPr>
          </a:p>
        </p:txBody>
      </p:sp>
    </p:spTree>
    <p:extLst>
      <p:ext uri="{BB962C8B-B14F-4D97-AF65-F5344CB8AC3E}">
        <p14:creationId xmlns:p14="http://schemas.microsoft.com/office/powerpoint/2010/main" val="21112068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Coordination mechanisms</a:t>
            </a:r>
            <a:endParaRPr lang="en-US" dirty="0"/>
          </a:p>
        </p:txBody>
      </p:sp>
      <p:sp>
        <p:nvSpPr>
          <p:cNvPr id="4" name="Oval 3"/>
          <p:cNvSpPr/>
          <p:nvPr/>
        </p:nvSpPr>
        <p:spPr>
          <a:xfrm>
            <a:off x="889531" y="1912036"/>
            <a:ext cx="2525016" cy="252878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697399" y="1612388"/>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97399" y="4247581"/>
            <a:ext cx="2281095" cy="229882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593099" y="1243056"/>
            <a:ext cx="553231" cy="369332"/>
          </a:xfrm>
          <a:prstGeom prst="rect">
            <a:avLst/>
          </a:prstGeom>
          <a:noFill/>
        </p:spPr>
        <p:txBody>
          <a:bodyPr wrap="none" rtlCol="0">
            <a:spAutoFit/>
          </a:bodyPr>
          <a:lstStyle/>
          <a:p>
            <a:r>
              <a:rPr lang="en-US" dirty="0" smtClean="0"/>
              <a:t>Bob</a:t>
            </a:r>
            <a:endParaRPr lang="en-US" dirty="0"/>
          </a:p>
        </p:txBody>
      </p:sp>
      <p:sp>
        <p:nvSpPr>
          <p:cNvPr id="16" name="TextBox 15"/>
          <p:cNvSpPr txBox="1"/>
          <p:nvPr/>
        </p:nvSpPr>
        <p:spPr>
          <a:xfrm>
            <a:off x="6593099" y="3898463"/>
            <a:ext cx="673494" cy="369332"/>
          </a:xfrm>
          <a:prstGeom prst="rect">
            <a:avLst/>
          </a:prstGeom>
          <a:noFill/>
        </p:spPr>
        <p:txBody>
          <a:bodyPr wrap="none" rtlCol="0">
            <a:spAutoFit/>
          </a:bodyPr>
          <a:lstStyle/>
          <a:p>
            <a:r>
              <a:rPr lang="en-US" dirty="0" smtClean="0"/>
              <a:t>Carol</a:t>
            </a:r>
            <a:endParaRPr lang="en-US" dirty="0"/>
          </a:p>
        </p:txBody>
      </p:sp>
      <p:sp>
        <p:nvSpPr>
          <p:cNvPr id="12" name="TextBox 11"/>
          <p:cNvSpPr txBox="1"/>
          <p:nvPr/>
        </p:nvSpPr>
        <p:spPr>
          <a:xfrm>
            <a:off x="6156971" y="2281991"/>
            <a:ext cx="1312454" cy="369332"/>
          </a:xfrm>
          <a:prstGeom prst="rect">
            <a:avLst/>
          </a:prstGeom>
          <a:noFill/>
        </p:spPr>
        <p:txBody>
          <a:bodyPr wrap="none" rtlCol="0">
            <a:spAutoFit/>
          </a:bodyPr>
          <a:lstStyle/>
          <a:p>
            <a:r>
              <a:rPr lang="en-US" dirty="0"/>
              <a:t>q</a:t>
            </a:r>
            <a:r>
              <a:rPr lang="en-US" dirty="0" smtClean="0"/>
              <a:t>(Bob,</a:t>
            </a:r>
            <a:r>
              <a:rPr lang="en-US" dirty="0"/>
              <a:t>1)@</a:t>
            </a:r>
            <a:r>
              <a:rPr lang="en-US" dirty="0" smtClean="0"/>
              <a:t>1</a:t>
            </a:r>
            <a:endParaRPr lang="en-US" dirty="0"/>
          </a:p>
        </p:txBody>
      </p:sp>
      <p:sp>
        <p:nvSpPr>
          <p:cNvPr id="19" name="TextBox 18"/>
          <p:cNvSpPr txBox="1"/>
          <p:nvPr/>
        </p:nvSpPr>
        <p:spPr>
          <a:xfrm>
            <a:off x="1248457" y="2605156"/>
            <a:ext cx="1502485" cy="1200329"/>
          </a:xfrm>
          <a:prstGeom prst="rect">
            <a:avLst/>
          </a:prstGeom>
          <a:noFill/>
        </p:spPr>
        <p:txBody>
          <a:bodyPr wrap="none" rtlCol="0">
            <a:spAutoFit/>
          </a:bodyPr>
          <a:lstStyle/>
          <a:p>
            <a:r>
              <a:rPr lang="en-US" dirty="0"/>
              <a:t>e(1). f</a:t>
            </a:r>
            <a:r>
              <a:rPr lang="en-US" dirty="0" smtClean="0"/>
              <a:t>(1)</a:t>
            </a:r>
            <a:r>
              <a:rPr lang="en-US" dirty="0"/>
              <a:t>. </a:t>
            </a:r>
            <a:endParaRPr lang="en-US" dirty="0" smtClean="0"/>
          </a:p>
          <a:p>
            <a:r>
              <a:rPr lang="en-US" dirty="0" smtClean="0"/>
              <a:t>replica(Bob)</a:t>
            </a:r>
            <a:r>
              <a:rPr lang="en-US" dirty="0"/>
              <a:t>. </a:t>
            </a:r>
            <a:endParaRPr lang="en-US" dirty="0" smtClean="0"/>
          </a:p>
          <a:p>
            <a:r>
              <a:rPr lang="en-US" dirty="0" smtClean="0"/>
              <a:t>replica(Carol)</a:t>
            </a:r>
            <a:r>
              <a:rPr lang="en-US" dirty="0"/>
              <a:t>.</a:t>
            </a:r>
          </a:p>
          <a:p>
            <a:endParaRPr lang="en-US" dirty="0"/>
          </a:p>
        </p:txBody>
      </p:sp>
      <p:sp>
        <p:nvSpPr>
          <p:cNvPr id="21" name="TextBox 20"/>
          <p:cNvSpPr txBox="1"/>
          <p:nvPr/>
        </p:nvSpPr>
        <p:spPr>
          <a:xfrm>
            <a:off x="6506791" y="3205321"/>
            <a:ext cx="441146" cy="369332"/>
          </a:xfrm>
          <a:prstGeom prst="rect">
            <a:avLst/>
          </a:prstGeom>
          <a:noFill/>
        </p:spPr>
        <p:txBody>
          <a:bodyPr wrap="none" rtlCol="0">
            <a:spAutoFit/>
          </a:bodyPr>
          <a:lstStyle/>
          <a:p>
            <a:r>
              <a:rPr lang="en-US" dirty="0"/>
              <a:t> </a:t>
            </a:r>
            <a:r>
              <a:rPr lang="en-US" dirty="0" smtClean="0"/>
              <a:t>{ }</a:t>
            </a:r>
            <a:endParaRPr lang="en-US" dirty="0"/>
          </a:p>
        </p:txBody>
      </p:sp>
      <p:sp>
        <p:nvSpPr>
          <p:cNvPr id="23" name="TextBox 22"/>
          <p:cNvSpPr txBox="1"/>
          <p:nvPr/>
        </p:nvSpPr>
        <p:spPr>
          <a:xfrm>
            <a:off x="1844771" y="1417638"/>
            <a:ext cx="636638" cy="369332"/>
          </a:xfrm>
          <a:prstGeom prst="rect">
            <a:avLst/>
          </a:prstGeom>
          <a:noFill/>
        </p:spPr>
        <p:txBody>
          <a:bodyPr wrap="none" rtlCol="0">
            <a:spAutoFit/>
          </a:bodyPr>
          <a:lstStyle/>
          <a:p>
            <a:r>
              <a:rPr lang="en-US" dirty="0" smtClean="0"/>
              <a:t>Alice</a:t>
            </a:r>
            <a:endParaRPr lang="en-US" dirty="0"/>
          </a:p>
        </p:txBody>
      </p:sp>
      <p:sp>
        <p:nvSpPr>
          <p:cNvPr id="3" name="Rectangle 2"/>
          <p:cNvSpPr/>
          <p:nvPr/>
        </p:nvSpPr>
        <p:spPr>
          <a:xfrm>
            <a:off x="3783928" y="3284974"/>
            <a:ext cx="1744137" cy="646331"/>
          </a:xfrm>
          <a:prstGeom prst="rect">
            <a:avLst/>
          </a:prstGeom>
        </p:spPr>
        <p:txBody>
          <a:bodyPr wrap="none">
            <a:spAutoFit/>
          </a:bodyPr>
          <a:lstStyle/>
          <a:p>
            <a:r>
              <a:rPr lang="en-US" strike="sngStrike" dirty="0"/>
              <a:t>p(X) &lt;- q(_, X), </a:t>
            </a:r>
            <a:endParaRPr lang="en-US" strike="sngStrike" dirty="0" smtClean="0"/>
          </a:p>
          <a:p>
            <a:r>
              <a:rPr lang="en-US" strike="sngStrike" dirty="0"/>
              <a:t> </a:t>
            </a:r>
            <a:r>
              <a:rPr lang="en-US" strike="sngStrike" dirty="0" smtClean="0"/>
              <a:t>        NOT </a:t>
            </a:r>
            <a:r>
              <a:rPr lang="en-US" strike="sngStrike" dirty="0"/>
              <a:t>r(_, X).</a:t>
            </a:r>
          </a:p>
        </p:txBody>
      </p:sp>
      <p:sp>
        <p:nvSpPr>
          <p:cNvPr id="5" name="Rectangle 4"/>
          <p:cNvSpPr/>
          <p:nvPr/>
        </p:nvSpPr>
        <p:spPr>
          <a:xfrm>
            <a:off x="6122774" y="2582308"/>
            <a:ext cx="1323837" cy="369332"/>
          </a:xfrm>
          <a:prstGeom prst="rect">
            <a:avLst/>
          </a:prstGeom>
        </p:spPr>
        <p:txBody>
          <a:bodyPr wrap="none">
            <a:spAutoFit/>
          </a:bodyPr>
          <a:lstStyle/>
          <a:p>
            <a:r>
              <a:rPr lang="en-US" dirty="0" smtClean="0"/>
              <a:t>r(</a:t>
            </a:r>
            <a:r>
              <a:rPr lang="en-US" dirty="0"/>
              <a:t>Bob, 1)@2</a:t>
            </a:r>
          </a:p>
        </p:txBody>
      </p:sp>
      <p:sp>
        <p:nvSpPr>
          <p:cNvPr id="28" name="TextBox 27"/>
          <p:cNvSpPr txBox="1"/>
          <p:nvPr/>
        </p:nvSpPr>
        <p:spPr>
          <a:xfrm>
            <a:off x="6148867" y="4806548"/>
            <a:ext cx="1271652" cy="369332"/>
          </a:xfrm>
          <a:prstGeom prst="rect">
            <a:avLst/>
          </a:prstGeom>
          <a:noFill/>
        </p:spPr>
        <p:txBody>
          <a:bodyPr wrap="none" rtlCol="0">
            <a:spAutoFit/>
          </a:bodyPr>
          <a:lstStyle/>
          <a:p>
            <a:r>
              <a:rPr lang="en-US" dirty="0"/>
              <a:t>r</a:t>
            </a:r>
            <a:r>
              <a:rPr lang="en-US" dirty="0" smtClean="0"/>
              <a:t>(Bob,</a:t>
            </a:r>
            <a:r>
              <a:rPr lang="en-US" dirty="0"/>
              <a:t>1)@</a:t>
            </a:r>
            <a:r>
              <a:rPr lang="en-US" dirty="0" smtClean="0"/>
              <a:t>1</a:t>
            </a:r>
            <a:endParaRPr lang="en-US" dirty="0"/>
          </a:p>
        </p:txBody>
      </p:sp>
      <p:sp>
        <p:nvSpPr>
          <p:cNvPr id="29" name="Rectangle 28"/>
          <p:cNvSpPr/>
          <p:nvPr/>
        </p:nvSpPr>
        <p:spPr>
          <a:xfrm>
            <a:off x="6122774" y="5077517"/>
            <a:ext cx="1364639" cy="369332"/>
          </a:xfrm>
          <a:prstGeom prst="rect">
            <a:avLst/>
          </a:prstGeom>
        </p:spPr>
        <p:txBody>
          <a:bodyPr wrap="none">
            <a:spAutoFit/>
          </a:bodyPr>
          <a:lstStyle/>
          <a:p>
            <a:r>
              <a:rPr lang="en-US" dirty="0" smtClean="0"/>
              <a:t>q(</a:t>
            </a:r>
            <a:r>
              <a:rPr lang="en-US" dirty="0"/>
              <a:t>Bob, 1)@2</a:t>
            </a:r>
          </a:p>
        </p:txBody>
      </p:sp>
      <p:sp>
        <p:nvSpPr>
          <p:cNvPr id="30" name="TextBox 29"/>
          <p:cNvSpPr txBox="1"/>
          <p:nvPr/>
        </p:nvSpPr>
        <p:spPr>
          <a:xfrm>
            <a:off x="6574766" y="5675571"/>
            <a:ext cx="441146" cy="369332"/>
          </a:xfrm>
          <a:prstGeom prst="rect">
            <a:avLst/>
          </a:prstGeom>
          <a:noFill/>
        </p:spPr>
        <p:txBody>
          <a:bodyPr wrap="none" rtlCol="0">
            <a:spAutoFit/>
          </a:bodyPr>
          <a:lstStyle/>
          <a:p>
            <a:r>
              <a:rPr lang="en-US" dirty="0"/>
              <a:t> </a:t>
            </a:r>
            <a:r>
              <a:rPr lang="en-US" dirty="0" smtClean="0"/>
              <a:t>{ }</a:t>
            </a:r>
            <a:endParaRPr lang="en-US" dirty="0"/>
          </a:p>
        </p:txBody>
      </p:sp>
      <p:sp>
        <p:nvSpPr>
          <p:cNvPr id="18" name="TextBox 17"/>
          <p:cNvSpPr txBox="1"/>
          <p:nvPr/>
        </p:nvSpPr>
        <p:spPr>
          <a:xfrm>
            <a:off x="457200" y="4763981"/>
            <a:ext cx="4869843" cy="1600438"/>
          </a:xfrm>
          <a:prstGeom prst="rect">
            <a:avLst/>
          </a:prstGeom>
          <a:noFill/>
        </p:spPr>
        <p:txBody>
          <a:bodyPr wrap="none" rtlCol="0">
            <a:spAutoFit/>
          </a:bodyPr>
          <a:lstStyle/>
          <a:p>
            <a:r>
              <a:rPr lang="en-US" sz="3200" dirty="0" smtClean="0"/>
              <a:t>Approach 2: </a:t>
            </a:r>
          </a:p>
          <a:p>
            <a:endParaRPr lang="en-US" dirty="0" smtClean="0"/>
          </a:p>
          <a:p>
            <a:r>
              <a:rPr lang="en-US" sz="2400" dirty="0" smtClean="0"/>
              <a:t>Do not evaluate “NOT r(X)” until its </a:t>
            </a:r>
          </a:p>
          <a:p>
            <a:r>
              <a:rPr lang="en-US" sz="2400" dirty="0"/>
              <a:t>c</a:t>
            </a:r>
            <a:r>
              <a:rPr lang="en-US" sz="2400" dirty="0" smtClean="0"/>
              <a:t>ontents are completely determined.</a:t>
            </a:r>
            <a:endParaRPr lang="en-US" sz="2400" dirty="0"/>
          </a:p>
        </p:txBody>
      </p:sp>
    </p:spTree>
    <p:extLst>
      <p:ext uri="{BB962C8B-B14F-4D97-AF65-F5344CB8AC3E}">
        <p14:creationId xmlns:p14="http://schemas.microsoft.com/office/powerpoint/2010/main" val="42803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p:bldP spid="5" grpId="0"/>
      <p:bldP spid="28" grpId="0"/>
      <p:bldP spid="29" grpId="0"/>
      <p:bldP spid="3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Ordered delivery vs. stratification</a:t>
            </a:r>
            <a:br>
              <a:rPr lang="en-US" dirty="0" smtClean="0"/>
            </a:br>
            <a:r>
              <a:rPr lang="en-US" dirty="0" smtClean="0"/>
              <a:t>(Differences)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Stratified evaluation</a:t>
            </a:r>
          </a:p>
          <a:p>
            <a:pPr lvl="1"/>
            <a:r>
              <a:rPr lang="en-US" i="1" dirty="0" smtClean="0"/>
              <a:t>Unique </a:t>
            </a:r>
            <a:r>
              <a:rPr lang="en-US" dirty="0" smtClean="0"/>
              <a:t>outcome across all executions</a:t>
            </a:r>
          </a:p>
          <a:p>
            <a:pPr lvl="1"/>
            <a:r>
              <a:rPr lang="en-US" i="1" dirty="0" smtClean="0"/>
              <a:t>Finite </a:t>
            </a:r>
            <a:r>
              <a:rPr lang="en-US" dirty="0" smtClean="0"/>
              <a:t>inputs </a:t>
            </a:r>
          </a:p>
          <a:p>
            <a:pPr lvl="1"/>
            <a:r>
              <a:rPr lang="en-US" dirty="0" smtClean="0"/>
              <a:t>Communication between producers and consumers</a:t>
            </a:r>
          </a:p>
          <a:p>
            <a:r>
              <a:rPr lang="en-US" dirty="0" smtClean="0"/>
              <a:t>Ordered delivery</a:t>
            </a:r>
          </a:p>
          <a:p>
            <a:pPr lvl="1"/>
            <a:r>
              <a:rPr lang="en-US" dirty="0" smtClean="0"/>
              <a:t>Different outcomes in different runs</a:t>
            </a:r>
          </a:p>
          <a:p>
            <a:pPr lvl="1"/>
            <a:r>
              <a:rPr lang="en-US" dirty="0" smtClean="0"/>
              <a:t>No restriction on inputs</a:t>
            </a:r>
          </a:p>
          <a:p>
            <a:pPr lvl="1"/>
            <a:r>
              <a:rPr lang="en-US" dirty="0" smtClean="0"/>
              <a:t>Multiple producers and consumers =&gt; need distributed consensus </a:t>
            </a:r>
          </a:p>
        </p:txBody>
      </p:sp>
    </p:spTree>
    <p:extLst>
      <p:ext uri="{BB962C8B-B14F-4D97-AF65-F5344CB8AC3E}">
        <p14:creationId xmlns:p14="http://schemas.microsoft.com/office/powerpoint/2010/main" val="32740920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Ordered delivery vs. stratification</a:t>
            </a:r>
            <a:br>
              <a:rPr lang="en-US" dirty="0" smtClean="0"/>
            </a:br>
            <a:r>
              <a:rPr lang="en-US" dirty="0" smtClean="0"/>
              <a:t>(Similarities)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Stratified evaluation</a:t>
            </a:r>
          </a:p>
          <a:p>
            <a:pPr lvl="1"/>
            <a:r>
              <a:rPr lang="en-US" dirty="0" smtClean="0"/>
              <a:t>Control order of evaluation at a course grain</a:t>
            </a:r>
          </a:p>
          <a:p>
            <a:pPr lvl="2"/>
            <a:r>
              <a:rPr lang="en-US" dirty="0" smtClean="0"/>
              <a:t> table by table.</a:t>
            </a:r>
          </a:p>
          <a:p>
            <a:pPr lvl="1"/>
            <a:r>
              <a:rPr lang="en-US" dirty="0" smtClean="0"/>
              <a:t>Order is given by program syntax</a:t>
            </a:r>
          </a:p>
          <a:p>
            <a:r>
              <a:rPr lang="en-US" dirty="0" smtClean="0"/>
              <a:t>Ordered delivery</a:t>
            </a:r>
          </a:p>
          <a:p>
            <a:pPr lvl="1"/>
            <a:r>
              <a:rPr lang="en-US" dirty="0" smtClean="0"/>
              <a:t>Fine-grained order of evaluation</a:t>
            </a:r>
          </a:p>
          <a:p>
            <a:pPr lvl="2"/>
            <a:r>
              <a:rPr lang="en-US" dirty="0" smtClean="0"/>
              <a:t>Row by row</a:t>
            </a:r>
          </a:p>
          <a:p>
            <a:pPr lvl="1"/>
            <a:r>
              <a:rPr lang="en-US" dirty="0" smtClean="0"/>
              <a:t>Order is ND chosen by oracle (e.g. </a:t>
            </a:r>
            <a:r>
              <a:rPr lang="en-US" dirty="0" err="1" smtClean="0"/>
              <a:t>Paxos</a:t>
            </a:r>
            <a:r>
              <a:rPr lang="en-US" dirty="0" smtClean="0"/>
              <a:t>)</a:t>
            </a:r>
          </a:p>
          <a:p>
            <a:pPr lvl="1"/>
            <a:r>
              <a:rPr lang="en-US" dirty="0" smtClean="0"/>
              <a:t>Analogy: </a:t>
            </a:r>
          </a:p>
          <a:p>
            <a:pPr lvl="2"/>
            <a:r>
              <a:rPr lang="en-US" dirty="0" smtClean="0"/>
              <a:t>Assign a stratum to each tuple.  </a:t>
            </a:r>
          </a:p>
          <a:p>
            <a:pPr lvl="2"/>
            <a:r>
              <a:rPr lang="en-US" dirty="0" smtClean="0"/>
              <a:t>Ensure that all replicas see the same stratum assignments</a:t>
            </a:r>
          </a:p>
        </p:txBody>
      </p:sp>
    </p:spTree>
    <p:extLst>
      <p:ext uri="{BB962C8B-B14F-4D97-AF65-F5344CB8AC3E}">
        <p14:creationId xmlns:p14="http://schemas.microsoft.com/office/powerpoint/2010/main" val="3679334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template TPT1  env TPENV1  fore 0  back 16777215  eqnno 2"/>
  <p:tag name="FILENAME" val="TP_tmp"/>
  <p:tag name="ORIGWIDTH" val="0"/>
  <p:tag name="PICTUREFILESIZ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1701</TotalTime>
  <Words>4552</Words>
  <Application>Microsoft Office PowerPoint</Application>
  <PresentationFormat>On-screen Show (4:3)</PresentationFormat>
  <Paragraphs>938</Paragraphs>
  <Slides>92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Arial</vt:lpstr>
      <vt:lpstr>Calibri</vt:lpstr>
      <vt:lpstr>Helvetica Neue</vt:lpstr>
      <vt:lpstr>Symbol</vt:lpstr>
      <vt:lpstr>Monaco</vt:lpstr>
      <vt:lpstr>cmsy10</vt:lpstr>
      <vt:lpstr>Raleway</vt:lpstr>
      <vt:lpstr>Inconsolata-dz</vt:lpstr>
      <vt:lpstr>Office Theme</vt:lpstr>
      <vt:lpstr>Declarative Distributed Programming with Dedalus and Bloom</vt:lpstr>
      <vt:lpstr>This Talk</vt:lpstr>
      <vt:lpstr>Berkeley Orders of Magnitude</vt:lpstr>
      <vt:lpstr>Initial Language: Overlog</vt:lpstr>
      <vt:lpstr>BOOM Analytics</vt:lpstr>
      <vt:lpstr>What Worked Well</vt:lpstr>
      <vt:lpstr>What Worked Poorly</vt:lpstr>
      <vt:lpstr>Temporal Ambiguity</vt:lpstr>
      <vt:lpstr>Implicit Communication</vt:lpstr>
      <vt:lpstr>Received Wisdom</vt:lpstr>
      <vt:lpstr>Dedalus (it’s about time)</vt:lpstr>
      <vt:lpstr>Dedalus: Syntax</vt:lpstr>
      <vt:lpstr>Dedalus: Syntax</vt:lpstr>
      <vt:lpstr>Syntax Sugar</vt:lpstr>
      <vt:lpstr>State Update</vt:lpstr>
      <vt:lpstr>Logic and time</vt:lpstr>
      <vt:lpstr>Change and Asynchrony</vt:lpstr>
      <vt:lpstr>Dedalus: Semantics</vt:lpstr>
      <vt:lpstr>Minimal Models</vt:lpstr>
      <vt:lpstr>Stable Models</vt:lpstr>
      <vt:lpstr>Traces and models</vt:lpstr>
      <vt:lpstr>An Execution</vt:lpstr>
      <vt:lpstr>A Stable Model</vt:lpstr>
      <vt:lpstr>Ultimate Models</vt:lpstr>
      <vt:lpstr>Traces and models</vt:lpstr>
      <vt:lpstr>Traces and models</vt:lpstr>
      <vt:lpstr> Confluence</vt:lpstr>
      <vt:lpstr>PowerPoint Presentation</vt:lpstr>
      <vt:lpstr>PowerPoint Presentation</vt:lpstr>
      <vt:lpstr>Lessons from Dedalus</vt:lpstr>
      <vt:lpstr>Lessons From Building Systems</vt:lpstr>
      <vt:lpstr>Bloom Operational Model</vt:lpstr>
      <vt:lpstr>Bloom Rule Syntax</vt:lpstr>
      <vt:lpstr>Example: Quorum Vote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Order-Independent Programs</vt:lpstr>
      <vt:lpstr>Taking Order For Granted</vt:lpstr>
      <vt:lpstr>Order-Independent Programs</vt:lpstr>
      <vt:lpstr>PowerPoint Presentation</vt:lpstr>
      <vt:lpstr>PowerPoint Presentation</vt:lpstr>
      <vt:lpstr>PowerPoint Presentation</vt:lpstr>
      <vt:lpstr>Case Study</vt:lpstr>
      <vt:lpstr>Scenario</vt:lpstr>
      <vt:lpstr>Scenario</vt:lpstr>
      <vt:lpstr>Scenario</vt:lpstr>
      <vt:lpstr>Scenario</vt:lpstr>
      <vt:lpstr>Questions</vt:lpstr>
      <vt:lpstr>Design #1: Mutable State</vt:lpstr>
      <vt:lpstr>CALM Analysis</vt:lpstr>
      <vt:lpstr>Subtle Bug</vt:lpstr>
      <vt:lpstr>Design #2: “Disorderly”</vt:lpstr>
      <vt:lpstr>CALM Analysis</vt:lpstr>
      <vt:lpstr>Takeaways</vt:lpstr>
      <vt:lpstr>Generalizing Monotonicity</vt:lpstr>
      <vt:lpstr>Example: Quorum Vote</vt:lpstr>
      <vt:lpstr>PowerPoint Presentation</vt:lpstr>
      <vt:lpstr>PowerPoint Presentation</vt:lpstr>
      <vt:lpstr>PowerPoint Presentation</vt:lpstr>
      <vt:lpstr>PowerPoint Presentation</vt:lpstr>
      <vt:lpstr>PowerPoint Presentation</vt:lpstr>
      <vt:lpstr>Quorum Vote with Lattices</vt:lpstr>
      <vt:lpstr>Conclusions</vt:lpstr>
      <vt:lpstr>Thank You!</vt:lpstr>
      <vt:lpstr>Extra slides</vt:lpstr>
      <vt:lpstr>Ongoing Work</vt:lpstr>
      <vt:lpstr>Overlog</vt:lpstr>
      <vt:lpstr>(Themes)</vt:lpstr>
      <vt:lpstr>Traces and models</vt:lpstr>
      <vt:lpstr>Traces and models -- 0</vt:lpstr>
      <vt:lpstr>Traces and models -- 1</vt:lpstr>
      <vt:lpstr>Traces and models -- 100</vt:lpstr>
      <vt:lpstr>Traces and models – 101+</vt:lpstr>
      <vt:lpstr>Traces and models</vt:lpstr>
      <vt:lpstr>Studying confluence in Dedalus</vt:lpstr>
      <vt:lpstr>Studying confluence in Dedalus</vt:lpstr>
      <vt:lpstr>Studying confluence in Dedalus</vt:lpstr>
      <vt:lpstr>Studying confluence in Dedalus</vt:lpstr>
      <vt:lpstr>Studying confluence in Dedalus</vt:lpstr>
      <vt:lpstr>CALM – Consistency as logical monotonicity</vt:lpstr>
      <vt:lpstr>Does CALM help?</vt:lpstr>
      <vt:lpstr>Coordination</vt:lpstr>
      <vt:lpstr>Coordination mechanisms</vt:lpstr>
      <vt:lpstr>Coordination mechanisms</vt:lpstr>
      <vt:lpstr>Ordered delivery vs. stratification (Differences)</vt:lpstr>
      <vt:lpstr>Ordered delivery vs. stratification (Similarities)</vt:lpstr>
    </vt:vector>
  </TitlesOfParts>
  <Company>University of California, Berkeley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Disorderly Programming with Bloom</dc:title>
  <dc:creator>Neil Conway</dc:creator>
  <cp:lastModifiedBy>NeilC</cp:lastModifiedBy>
  <cp:revision>325</cp:revision>
  <dcterms:created xsi:type="dcterms:W3CDTF">2013-02-25T00:37:22Z</dcterms:created>
  <dcterms:modified xsi:type="dcterms:W3CDTF">2013-03-19T16:46:12Z</dcterms:modified>
</cp:coreProperties>
</file>