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98" r:id="rId3"/>
    <p:sldId id="287" r:id="rId4"/>
    <p:sldId id="273" r:id="rId5"/>
    <p:sldId id="258" r:id="rId6"/>
    <p:sldId id="259" r:id="rId7"/>
    <p:sldId id="278" r:id="rId8"/>
    <p:sldId id="260" r:id="rId9"/>
    <p:sldId id="280" r:id="rId10"/>
    <p:sldId id="297" r:id="rId11"/>
    <p:sldId id="271" r:id="rId12"/>
    <p:sldId id="274" r:id="rId13"/>
    <p:sldId id="282" r:id="rId14"/>
    <p:sldId id="275" r:id="rId15"/>
    <p:sldId id="284" r:id="rId16"/>
    <p:sldId id="269" r:id="rId17"/>
    <p:sldId id="290" r:id="rId18"/>
    <p:sldId id="263" r:id="rId19"/>
    <p:sldId id="295" r:id="rId20"/>
    <p:sldId id="286" r:id="rId21"/>
    <p:sldId id="291" r:id="rId22"/>
    <p:sldId id="267" r:id="rId23"/>
    <p:sldId id="296" r:id="rId24"/>
    <p:sldId id="288" r:id="rId25"/>
    <p:sldId id="299" r:id="rId26"/>
    <p:sldId id="277" r:id="rId27"/>
    <p:sldId id="292" r:id="rId28"/>
    <p:sldId id="29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616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D1956-130D-AE43-AF38-656AD294B8C9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BB766-565E-1E44-954E-6C748F0FCB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5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spacin</a:t>
            </a:r>
            <a:r>
              <a:rPr lang="en-US" baseline="0" dirty="0" smtClean="0"/>
              <a:t>g between lines, fix bullets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031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color/numbers?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43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Spacing</a:t>
            </a:r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Table mapping RC conditions to example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84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(8/26/14 18:34) -----</a:t>
            </a:r>
          </a:p>
          <a:p>
            <a:r>
              <a:rPr lang="en-US"/>
              <a:t>% reduction?</a:t>
            </a:r>
          </a:p>
          <a:p>
            <a:endParaRPr lang="en-US"/>
          </a:p>
          <a:p>
            <a:r>
              <a:rPr lang="en-US"/>
              <a:t>Talk more about realistic examples.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8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Spacing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2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Spacing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57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(8/26/14 17:58) -----</a:t>
            </a:r>
          </a:p>
          <a:p>
            <a:r>
              <a:rPr lang="en-US" dirty="0"/>
              <a:t>Put example before</a:t>
            </a:r>
          </a:p>
          <a:p>
            <a:endParaRPr lang="en-US" dirty="0"/>
          </a:p>
          <a:p>
            <a:r>
              <a:rPr lang="en-US" dirty="0"/>
              <a:t>Put/get?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70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ticks; tweak perf w/ animation</a:t>
            </a:r>
            <a:endParaRPr lang="en-US" dirty="0"/>
          </a:p>
          <a:p>
            <a:r>
              <a:rPr lang="en-US" dirty="0"/>
              <a:t>----- Meeting Notes (8/26/14 17:58) -----</a:t>
            </a:r>
          </a:p>
          <a:p>
            <a:r>
              <a:rPr lang="en-US" dirty="0"/>
              <a:t>Conflation of perf?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952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Problem =&gt; Challenge</a:t>
            </a:r>
          </a:p>
          <a:p>
            <a:endParaRPr lang="en-US" dirty="0"/>
          </a:p>
          <a:p>
            <a:r>
              <a:rPr lang="en-US" dirty="0"/>
              <a:t>Solution =&gt; Goal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357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“Reinvented” =&gt; animation?</a:t>
            </a:r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Clarify "in sync"</a:t>
            </a:r>
          </a:p>
          <a:p>
            <a:endParaRPr lang="en-US" dirty="0"/>
          </a:p>
          <a:p>
            <a:r>
              <a:rPr lang="en-US" dirty="0"/>
              <a:t>Mention malloc/free vs. GC?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027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Rephrase.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40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Monotone: guaranteed EC?</a:t>
            </a:r>
          </a:p>
          <a:p>
            <a:endParaRPr lang="en-US" dirty="0"/>
          </a:p>
          <a:p>
            <a:r>
              <a:rPr lang="en-US" dirty="0"/>
              <a:t>Cut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97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Refiormat</a:t>
            </a:r>
            <a:endParaRPr lang="en-US" dirty="0"/>
          </a:p>
          <a:p>
            <a:r>
              <a:rPr lang="en-US" dirty="0"/>
              <a:t>----- Meeting Notes (8/26/14 18:34) -----</a:t>
            </a:r>
          </a:p>
          <a:p>
            <a:r>
              <a:rPr lang="en-US" dirty="0"/>
              <a:t>Highlight symmetry of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86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(8/26/14 18:34) -----</a:t>
            </a:r>
          </a:p>
          <a:p>
            <a:r>
              <a:rPr lang="en-US"/>
              <a:t>Reorder: Z = X - 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BB766-565E-1E44-954E-6C748F0FCBC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7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8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9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59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68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2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28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1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1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8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5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41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80E18-C7CE-EF46-85A2-90AB8A45875F}" type="datetimeFigureOut">
              <a:rPr lang="en-US" smtClean="0"/>
              <a:t>9/2/14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D1DD-9898-7D41-ADDA-78BC39BAD1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9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 Neue"/>
          <a:ea typeface="+mn-ea"/>
          <a:cs typeface="Helvetica Neu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 Neue"/>
          <a:ea typeface="+mn-ea"/>
          <a:cs typeface="Helvetica Neu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 Neue"/>
          <a:ea typeface="+mn-ea"/>
          <a:cs typeface="Helvetica Neu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 Neue"/>
          <a:ea typeface="+mn-ea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859" y="494763"/>
            <a:ext cx="5635227" cy="3831833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Edelweiss:</a:t>
            </a:r>
            <a:br>
              <a:rPr lang="en-US" sz="4800" dirty="0" smtClean="0"/>
            </a:br>
            <a:r>
              <a:rPr lang="en-US" sz="4800" dirty="0" smtClean="0"/>
              <a:t>Automatic Storage Reclamation for Distributed Programming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735286"/>
            <a:ext cx="6005089" cy="193653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sz="3400" b="1" dirty="0" smtClean="0"/>
              <a:t>Neil Conway</a:t>
            </a:r>
          </a:p>
          <a:p>
            <a:pPr algn="r"/>
            <a:r>
              <a:rPr lang="en-US" sz="3400" dirty="0" smtClean="0"/>
              <a:t>Peter Alvaro</a:t>
            </a:r>
          </a:p>
          <a:p>
            <a:pPr algn="r"/>
            <a:r>
              <a:rPr lang="en-US" sz="3400" dirty="0" smtClean="0"/>
              <a:t>Emily Andrews</a:t>
            </a:r>
          </a:p>
          <a:p>
            <a:pPr algn="r"/>
            <a:r>
              <a:rPr lang="en-US" sz="3400" dirty="0" smtClean="0"/>
              <a:t>Joseph M. Hellerstein</a:t>
            </a:r>
          </a:p>
          <a:p>
            <a:pPr algn="r"/>
            <a:r>
              <a:rPr lang="en-US" u="sng" dirty="0" smtClean="0"/>
              <a:t>University of California, Berkeley</a:t>
            </a:r>
            <a:endParaRPr lang="en-US" u="sng" dirty="0"/>
          </a:p>
        </p:txBody>
      </p:sp>
      <p:pic>
        <p:nvPicPr>
          <p:cNvPr id="4" name="Picture 3" descr="ucseal_line_k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55" y="4818604"/>
            <a:ext cx="1780067" cy="1780067"/>
          </a:xfrm>
          <a:prstGeom prst="rect">
            <a:avLst/>
          </a:prstGeom>
        </p:spPr>
      </p:pic>
      <p:pic>
        <p:nvPicPr>
          <p:cNvPr id="5" name="Picture 4" descr="Edelweiss.w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392" y="1105791"/>
            <a:ext cx="3066368" cy="274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2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Difficult to implement correctly</a:t>
            </a:r>
          </a:p>
          <a:p>
            <a:pPr marL="914400" lvl="1" indent="-457200"/>
            <a:r>
              <a:rPr lang="en-US" dirty="0" smtClean="0"/>
              <a:t>Too </a:t>
            </a:r>
            <a:r>
              <a:rPr lang="en-US" dirty="0"/>
              <a:t>aggressive: </a:t>
            </a:r>
            <a:r>
              <a:rPr lang="en-US" dirty="0">
                <a:solidFill>
                  <a:srgbClr val="FF0000"/>
                </a:solidFill>
              </a:rPr>
              <a:t>destroy live data</a:t>
            </a:r>
          </a:p>
          <a:p>
            <a:pPr marL="914400" lvl="1" indent="-457200"/>
            <a:r>
              <a:rPr lang="en-US" dirty="0"/>
              <a:t>Too conservative: </a:t>
            </a:r>
            <a:r>
              <a:rPr lang="en-US" dirty="0">
                <a:solidFill>
                  <a:srgbClr val="FF0000"/>
                </a:solidFill>
              </a:rPr>
              <a:t>storage leak</a:t>
            </a:r>
          </a:p>
          <a:p>
            <a:pPr marL="5715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Ongoing maintenance burden</a:t>
            </a:r>
            <a:endParaRPr lang="en-US" b="1" dirty="0"/>
          </a:p>
          <a:p>
            <a:pPr marL="914400" lvl="1" indent="-457200"/>
            <a:r>
              <a:rPr lang="en-US" dirty="0" smtClean="0"/>
              <a:t>GC scheme </a:t>
            </a:r>
            <a:r>
              <a:rPr lang="en-US" dirty="0"/>
              <a:t>and </a:t>
            </a:r>
            <a:r>
              <a:rPr lang="en-US" dirty="0" smtClean="0"/>
              <a:t>application code must be updated together</a:t>
            </a:r>
          </a:p>
        </p:txBody>
      </p:sp>
    </p:spTree>
    <p:extLst>
      <p:ext uri="{BB962C8B-B14F-4D97-AF65-F5344CB8AC3E}">
        <p14:creationId xmlns:p14="http://schemas.microsoft.com/office/powerpoint/2010/main" val="3863474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language: </a:t>
            </a:r>
            <a:r>
              <a:rPr lang="en-US" b="1" dirty="0" smtClean="0">
                <a:solidFill>
                  <a:srgbClr val="FF0000"/>
                </a:solidFill>
              </a:rPr>
              <a:t>Edelweiss</a:t>
            </a:r>
          </a:p>
          <a:p>
            <a:pPr marL="914400" lvl="1" indent="-514350"/>
            <a:r>
              <a:rPr lang="en-US" dirty="0" smtClean="0"/>
              <a:t>Based on Datalog</a:t>
            </a:r>
          </a:p>
          <a:p>
            <a:pPr marL="914400" lvl="1" indent="-514350"/>
            <a:r>
              <a:rPr lang="en-US" b="1" dirty="0" smtClean="0"/>
              <a:t>No </a:t>
            </a:r>
            <a:r>
              <a:rPr lang="en-US" b="1" dirty="0" smtClean="0"/>
              <a:t>constructs for deletion or mutation!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Automatically </a:t>
            </a:r>
            <a:r>
              <a:rPr lang="en-US" dirty="0" smtClean="0"/>
              <a:t>generate safe, application-specific distributed GC protocols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</a:t>
            </a:r>
            <a:r>
              <a:rPr lang="en-US" dirty="0" smtClean="0"/>
              <a:t>resent several in-depth case studies</a:t>
            </a:r>
          </a:p>
          <a:p>
            <a:pPr marL="914400" lvl="1" indent="-514350"/>
            <a:r>
              <a:rPr lang="en-US" dirty="0" smtClean="0"/>
              <a:t>Reliable unicast/broadcast, key-value store, causal consistency, atomic registers</a:t>
            </a:r>
          </a:p>
        </p:txBody>
      </p:sp>
    </p:spTree>
    <p:extLst>
      <p:ext uri="{BB962C8B-B14F-4D97-AF65-F5344CB8AC3E}">
        <p14:creationId xmlns:p14="http://schemas.microsoft.com/office/powerpoint/2010/main" val="2792190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0072" y="2084156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70072" y="2422128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70072" y="2760100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70072" y="3098072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70072" y="3436044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70072" y="3774016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270072" y="4111988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70072" y="4449960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270072" y="4787932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421902" y="2814980"/>
            <a:ext cx="891098" cy="3379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421902" y="3136366"/>
            <a:ext cx="891098" cy="3379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421902" y="3474338"/>
            <a:ext cx="891098" cy="3379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421902" y="3812310"/>
            <a:ext cx="891098" cy="3379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421902" y="4150282"/>
            <a:ext cx="891098" cy="33797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64206" y="883044"/>
            <a:ext cx="22882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Base Data</a:t>
            </a:r>
          </a:p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(“Event Logs”)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09176" y="883044"/>
            <a:ext cx="21165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Derived Data</a:t>
            </a:r>
          </a:p>
          <a:p>
            <a:r>
              <a:rPr lang="en-US" sz="2400" b="1" dirty="0" smtClean="0">
                <a:latin typeface="Helvetica Neue"/>
                <a:cs typeface="Helvetica Neue"/>
              </a:rPr>
              <a:t>( “Live View”)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3054238" y="3287539"/>
            <a:ext cx="2673295" cy="486477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856123" y="1047211"/>
            <a:ext cx="1069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Helvetica Neue"/>
                <a:cs typeface="Helvetica Neue"/>
              </a:rPr>
              <a:t>Query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70072" y="5109318"/>
            <a:ext cx="891098" cy="337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270072" y="5447290"/>
            <a:ext cx="891098" cy="3379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270072" y="5782953"/>
            <a:ext cx="891098" cy="3379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421902" y="4488254"/>
            <a:ext cx="891098" cy="3379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04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30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>
            <a:grpSpLocks noChangeAspect="1"/>
          </p:cNvGrpSpPr>
          <p:nvPr/>
        </p:nvGrpSpPr>
        <p:grpSpPr>
          <a:xfrm>
            <a:off x="6866510" y="2625311"/>
            <a:ext cx="1869258" cy="1272299"/>
            <a:chOff x="6514133" y="2622170"/>
            <a:chExt cx="2336573" cy="1590374"/>
          </a:xfrm>
        </p:grpSpPr>
        <p:sp>
          <p:nvSpPr>
            <p:cNvPr id="4" name="Rectangle 3"/>
            <p:cNvSpPr/>
            <p:nvPr/>
          </p:nvSpPr>
          <p:spPr>
            <a:xfrm>
              <a:off x="6514133" y="2622170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7249199" y="3185201"/>
              <a:ext cx="873691" cy="486477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14133" y="284901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514133" y="3071780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14133" y="329862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14133" y="353609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14133" y="3762934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14133" y="398570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279278" y="297379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279278" y="3200638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279278" y="3425188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279278" y="365426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>
            <a:grpSpLocks noChangeAspect="1"/>
          </p:cNvGrpSpPr>
          <p:nvPr/>
        </p:nvGrpSpPr>
        <p:grpSpPr>
          <a:xfrm rot="5400000">
            <a:off x="3644728" y="5016946"/>
            <a:ext cx="1869258" cy="1272299"/>
            <a:chOff x="3781819" y="4033508"/>
            <a:chExt cx="2336573" cy="1590374"/>
          </a:xfrm>
        </p:grpSpPr>
        <p:sp>
          <p:nvSpPr>
            <p:cNvPr id="75" name="Right Arrow 74"/>
            <p:cNvSpPr/>
            <p:nvPr/>
          </p:nvSpPr>
          <p:spPr>
            <a:xfrm>
              <a:off x="4516885" y="4596539"/>
              <a:ext cx="873691" cy="486477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3781819" y="4033508"/>
              <a:ext cx="571428" cy="1590374"/>
              <a:chOff x="3781819" y="4033508"/>
              <a:chExt cx="571428" cy="1590374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3781819" y="403350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781819" y="426035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781819" y="448311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781819" y="470996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781819" y="494743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781819" y="5174272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781819" y="539704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5546964" y="438513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546964" y="461197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546964" y="483652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546964" y="506560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8" name="Group 87"/>
          <p:cNvGrpSpPr>
            <a:grpSpLocks noChangeAspect="1"/>
          </p:cNvGrpSpPr>
          <p:nvPr/>
        </p:nvGrpSpPr>
        <p:grpSpPr>
          <a:xfrm rot="16200000">
            <a:off x="3644731" y="686492"/>
            <a:ext cx="1869258" cy="1272299"/>
            <a:chOff x="3781819" y="4033508"/>
            <a:chExt cx="2336573" cy="1590374"/>
          </a:xfrm>
        </p:grpSpPr>
        <p:sp>
          <p:nvSpPr>
            <p:cNvPr id="89" name="Right Arrow 88"/>
            <p:cNvSpPr/>
            <p:nvPr/>
          </p:nvSpPr>
          <p:spPr>
            <a:xfrm>
              <a:off x="4516885" y="4596539"/>
              <a:ext cx="873691" cy="486477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0" name="Group 89"/>
            <p:cNvGrpSpPr/>
            <p:nvPr/>
          </p:nvGrpSpPr>
          <p:grpSpPr>
            <a:xfrm>
              <a:off x="3781819" y="4033508"/>
              <a:ext cx="571428" cy="1590374"/>
              <a:chOff x="3781819" y="4033508"/>
              <a:chExt cx="571428" cy="1590374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3781819" y="403350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781819" y="426035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3781819" y="448311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781819" y="470996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781819" y="494743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781819" y="5174272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3781819" y="539704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1" name="Rectangle 90"/>
            <p:cNvSpPr/>
            <p:nvPr/>
          </p:nvSpPr>
          <p:spPr>
            <a:xfrm>
              <a:off x="5546964" y="438513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546964" y="461197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546964" y="483652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546964" y="506560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3" name="Group 102"/>
          <p:cNvGrpSpPr>
            <a:grpSpLocks noChangeAspect="1"/>
          </p:cNvGrpSpPr>
          <p:nvPr/>
        </p:nvGrpSpPr>
        <p:grpSpPr>
          <a:xfrm rot="10800000">
            <a:off x="484434" y="2625310"/>
            <a:ext cx="1869258" cy="1272299"/>
            <a:chOff x="3781819" y="4033508"/>
            <a:chExt cx="2336573" cy="1590374"/>
          </a:xfrm>
        </p:grpSpPr>
        <p:sp>
          <p:nvSpPr>
            <p:cNvPr id="104" name="Right Arrow 103"/>
            <p:cNvSpPr/>
            <p:nvPr/>
          </p:nvSpPr>
          <p:spPr>
            <a:xfrm>
              <a:off x="4516885" y="4596539"/>
              <a:ext cx="873691" cy="486477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3781819" y="4033508"/>
              <a:ext cx="571428" cy="1590374"/>
              <a:chOff x="3781819" y="4033508"/>
              <a:chExt cx="571428" cy="1590374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3781819" y="403350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3781819" y="426035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3781819" y="4483118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3781819" y="470996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3781819" y="494743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3781819" y="5174272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3781819" y="5397040"/>
                <a:ext cx="571428" cy="22684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Rectangle 105"/>
            <p:cNvSpPr/>
            <p:nvPr/>
          </p:nvSpPr>
          <p:spPr>
            <a:xfrm>
              <a:off x="5546964" y="438513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546964" y="461197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546964" y="483652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546964" y="5065604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7" name="Cloud 116"/>
          <p:cNvSpPr/>
          <p:nvPr/>
        </p:nvSpPr>
        <p:spPr>
          <a:xfrm>
            <a:off x="3766884" y="2722766"/>
            <a:ext cx="1610233" cy="1412468"/>
          </a:xfrm>
          <a:prstGeom prst="cloud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9" name="Straight Arrow Connector 118"/>
          <p:cNvCxnSpPr/>
          <p:nvPr/>
        </p:nvCxnSpPr>
        <p:spPr>
          <a:xfrm flipV="1">
            <a:off x="2436332" y="2257271"/>
            <a:ext cx="1385132" cy="458776"/>
          </a:xfrm>
          <a:prstGeom prst="straightConnector1">
            <a:avLst/>
          </a:prstGeom>
          <a:ln>
            <a:solidFill>
              <a:schemeClr val="tx1"/>
            </a:solidFill>
            <a:prstDash val="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2436332" y="3897610"/>
            <a:ext cx="1385132" cy="820857"/>
          </a:xfrm>
          <a:prstGeom prst="straightConnector1">
            <a:avLst/>
          </a:prstGeom>
          <a:ln>
            <a:solidFill>
              <a:schemeClr val="tx1"/>
            </a:solidFill>
            <a:prstDash val="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322536" y="2257271"/>
            <a:ext cx="1454523" cy="458776"/>
          </a:xfrm>
          <a:prstGeom prst="straightConnector1">
            <a:avLst/>
          </a:prstGeom>
          <a:ln>
            <a:solidFill>
              <a:schemeClr val="tx1"/>
            </a:solidFill>
            <a:prstDash val="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5322536" y="3897611"/>
            <a:ext cx="1543974" cy="820856"/>
          </a:xfrm>
          <a:prstGeom prst="straightConnector1">
            <a:avLst/>
          </a:prstGeom>
          <a:ln>
            <a:solidFill>
              <a:schemeClr val="tx1"/>
            </a:solidFill>
            <a:prstDash val="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516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2222" y="2305407"/>
            <a:ext cx="8480778" cy="1523418"/>
          </a:xfrm>
          <a:ln w="19050" cmpd="sng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smtClean="0"/>
              <a:t>The </a:t>
            </a:r>
            <a:r>
              <a:rPr lang="en-US" sz="4800" dirty="0" smtClean="0">
                <a:solidFill>
                  <a:srgbClr val="FF0000"/>
                </a:solidFill>
              </a:rPr>
              <a:t>queries </a:t>
            </a:r>
            <a:r>
              <a:rPr lang="en-US" sz="4800" dirty="0" smtClean="0"/>
              <a:t>define how log entries contribute to the view.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289278" y="4288497"/>
            <a:ext cx="8480778" cy="2260340"/>
          </a:xfrm>
          <a:prstGeom prst="rect">
            <a:avLst/>
          </a:prstGeom>
          <a:ln w="19050" cmpd="sng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 dirty="0" smtClean="0"/>
              <a:t>Goal: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/>
              <a:t>Find log entries that will </a:t>
            </a:r>
            <a:r>
              <a:rPr lang="en-US" sz="4800" dirty="0" smtClean="0">
                <a:solidFill>
                  <a:srgbClr val="FF0000"/>
                </a:solidFill>
              </a:rPr>
              <a:t>never </a:t>
            </a:r>
            <a:r>
              <a:rPr lang="en-US" sz="4800" dirty="0" smtClean="0"/>
              <a:t>contribute to the view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000000"/>
                </a:solidFill>
              </a:rPr>
              <a:t>in the future</a:t>
            </a:r>
            <a:r>
              <a:rPr lang="en-US" sz="4800" dirty="0" smtClean="0"/>
              <a:t>.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279400" y="322316"/>
            <a:ext cx="8480778" cy="1523418"/>
          </a:xfrm>
          <a:prstGeom prst="rect">
            <a:avLst/>
          </a:prstGeom>
          <a:ln w="19050" cmpd="sng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800" dirty="0" smtClean="0"/>
              <a:t>A log entry is </a:t>
            </a:r>
            <a:r>
              <a:rPr lang="en-US" sz="4800" dirty="0" smtClean="0">
                <a:solidFill>
                  <a:srgbClr val="FF0000"/>
                </a:solidFill>
              </a:rPr>
              <a:t>useful</a:t>
            </a:r>
            <a:r>
              <a:rPr lang="en-US" sz="4800" dirty="0" smtClean="0"/>
              <a:t> iff it might </a:t>
            </a:r>
            <a:r>
              <a:rPr lang="en-US" sz="4800" dirty="0" smtClean="0">
                <a:solidFill>
                  <a:srgbClr val="FF0000"/>
                </a:solidFill>
              </a:rPr>
              <a:t>contribute to the view</a:t>
            </a:r>
            <a:r>
              <a:rPr lang="en-US" sz="4800" dirty="0" smtClean="0"/>
              <a:t>.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434185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24523" y="1908108"/>
            <a:ext cx="891098" cy="3363134"/>
            <a:chOff x="1270072" y="2084156"/>
            <a:chExt cx="891098" cy="3363134"/>
          </a:xfrm>
        </p:grpSpPr>
        <p:sp>
          <p:nvSpPr>
            <p:cNvPr id="2" name="Rectangle 1"/>
            <p:cNvSpPr/>
            <p:nvPr/>
          </p:nvSpPr>
          <p:spPr>
            <a:xfrm>
              <a:off x="1270072" y="2084156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270072" y="2422128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270072" y="2760100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70072" y="3098072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270072" y="3436044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70072" y="3774016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0072" y="4111988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0072" y="4449960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0072" y="4787932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270072" y="5109318"/>
              <a:ext cx="891098" cy="3379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of Base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554112" y="1600200"/>
            <a:ext cx="6434666" cy="4919133"/>
          </a:xfrm>
        </p:spPr>
        <p:txBody>
          <a:bodyPr>
            <a:noAutofit/>
          </a:bodyPr>
          <a:lstStyle/>
          <a:p>
            <a:r>
              <a:rPr lang="en-US" sz="3600" dirty="0" smtClean="0"/>
              <a:t>Accumulate and broadcast </a:t>
            </a:r>
            <a:r>
              <a:rPr lang="en-US" sz="3600" dirty="0" smtClean="0"/>
              <a:t>to other nodes</a:t>
            </a:r>
          </a:p>
          <a:p>
            <a:r>
              <a:rPr lang="en-US" sz="3600" dirty="0" smtClean="0"/>
              <a:t>Datalog: </a:t>
            </a:r>
            <a:r>
              <a:rPr lang="en-US" sz="3600" b="1" dirty="0" smtClean="0">
                <a:solidFill>
                  <a:srgbClr val="FF0000"/>
                </a:solidFill>
              </a:rPr>
              <a:t>monotonic</a:t>
            </a:r>
          </a:p>
          <a:p>
            <a:pPr lvl="1"/>
            <a:r>
              <a:rPr lang="en-US" sz="3600" dirty="0" smtClean="0"/>
              <a:t>Set union: grows over time</a:t>
            </a:r>
          </a:p>
          <a:p>
            <a:r>
              <a:rPr lang="en-US" sz="3600" dirty="0" smtClean="0"/>
              <a:t>CALM Theorem [CIDR’11]: event log </a:t>
            </a:r>
            <a:r>
              <a:rPr lang="en-US" sz="3600" dirty="0" smtClean="0"/>
              <a:t>guaranteed </a:t>
            </a:r>
            <a:r>
              <a:rPr lang="en-US" sz="3600" dirty="0" smtClean="0"/>
              <a:t>to be </a:t>
            </a:r>
            <a:r>
              <a:rPr lang="en-US" sz="3600" dirty="0" smtClean="0">
                <a:solidFill>
                  <a:srgbClr val="FF0000"/>
                </a:solidFill>
              </a:rPr>
              <a:t>eventually consistent</a:t>
            </a:r>
          </a:p>
        </p:txBody>
      </p:sp>
    </p:spTree>
    <p:extLst>
      <p:ext uri="{BB962C8B-B14F-4D97-AF65-F5344CB8AC3E}">
        <p14:creationId xmlns:p14="http://schemas.microsoft.com/office/powerpoint/2010/main" val="4261940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of Derived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2222" y="1758116"/>
            <a:ext cx="4960605" cy="4831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Grows</a:t>
            </a:r>
            <a:r>
              <a:rPr lang="en-US" sz="3600" dirty="0"/>
              <a:t> </a:t>
            </a:r>
            <a:r>
              <a:rPr lang="en-US" sz="3600" dirty="0" smtClean="0"/>
              <a:t>and </a:t>
            </a:r>
            <a:r>
              <a:rPr lang="en-US" sz="3600" dirty="0" smtClean="0"/>
              <a:t>shrinks</a:t>
            </a:r>
            <a:br>
              <a:rPr lang="en-US" sz="3600" dirty="0" smtClean="0"/>
            </a:br>
            <a:r>
              <a:rPr lang="en-US" sz="3600" dirty="0" smtClean="0"/>
              <a:t>over </a:t>
            </a:r>
            <a:r>
              <a:rPr lang="en-US" sz="3600" dirty="0" smtClean="0"/>
              <a:t>time</a:t>
            </a:r>
          </a:p>
          <a:p>
            <a:pPr marL="860425" lvl="1" indent="-403225"/>
            <a:r>
              <a:rPr lang="en-US" sz="3600" dirty="0" smtClean="0"/>
              <a:t>e.g., KVS keys added and removed</a:t>
            </a:r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r>
              <a:rPr lang="en-US" sz="3600" dirty="0" smtClean="0"/>
              <a:t>Hence,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not monotonic</a:t>
            </a: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37082" y="2269405"/>
            <a:ext cx="3509534" cy="2388741"/>
            <a:chOff x="6514133" y="2622170"/>
            <a:chExt cx="2336573" cy="1590374"/>
          </a:xfrm>
        </p:grpSpPr>
        <p:sp>
          <p:nvSpPr>
            <p:cNvPr id="5" name="Rectangle 4"/>
            <p:cNvSpPr/>
            <p:nvPr/>
          </p:nvSpPr>
          <p:spPr>
            <a:xfrm>
              <a:off x="6514133" y="2622170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ight Arrow 5"/>
            <p:cNvSpPr/>
            <p:nvPr/>
          </p:nvSpPr>
          <p:spPr>
            <a:xfrm>
              <a:off x="7249199" y="3185201"/>
              <a:ext cx="873691" cy="486477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514133" y="284901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514133" y="3071780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514133" y="329862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14133" y="353609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14133" y="3762934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14133" y="3985702"/>
              <a:ext cx="571428" cy="226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279278" y="297379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279278" y="3200638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279278" y="3425188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279278" y="3654266"/>
              <a:ext cx="571428" cy="2268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0573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15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dirty="0" smtClean="0"/>
              <a:t>Live View = </a:t>
            </a:r>
            <a:r>
              <a:rPr lang="en-US" sz="3000" b="1" dirty="0" smtClean="0">
                <a:solidFill>
                  <a:srgbClr val="FF0000"/>
                </a:solidFill>
              </a:rPr>
              <a:t>set difference</a:t>
            </a:r>
            <a:r>
              <a:rPr lang="en-US" sz="3000" dirty="0" smtClean="0"/>
              <a:t> between growing sets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404674"/>
              </p:ext>
            </p:extLst>
          </p:nvPr>
        </p:nvGraphicFramePr>
        <p:xfrm>
          <a:off x="444344" y="2875642"/>
          <a:ext cx="8255312" cy="32613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8307"/>
                <a:gridCol w="4797005"/>
              </a:tblGrid>
              <a:tr h="825501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Helvetica Neue"/>
                          <a:cs typeface="Helvetica Neue"/>
                        </a:rPr>
                        <a:t>Key-Value</a:t>
                      </a:r>
                      <a:r>
                        <a:rPr lang="en-US" sz="2800" b="1" baseline="0" dirty="0" smtClean="0">
                          <a:latin typeface="Helvetica Neue"/>
                          <a:cs typeface="Helvetica Neue"/>
                        </a:rPr>
                        <a:t> Store</a:t>
                      </a:r>
                      <a:endParaRPr lang="en-US" sz="2800" b="1" dirty="0"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8000"/>
                          </a:solidFill>
                          <a:latin typeface="Helvetica Neue"/>
                          <a:cs typeface="Helvetica Neue"/>
                        </a:rPr>
                        <a:t>Insertions </a:t>
                      </a:r>
                      <a:r>
                        <a:rPr lang="en-US" sz="2800" i="1" dirty="0" smtClean="0">
                          <a:latin typeface="Helvetica Neue"/>
                          <a:cs typeface="Helvetica Neue"/>
                        </a:rPr>
                        <a:t>that haven’t been </a:t>
                      </a:r>
                      <a:r>
                        <a:rPr lang="en-US" sz="2800" i="1" dirty="0" smtClean="0">
                          <a:solidFill>
                            <a:srgbClr val="FF0000"/>
                          </a:solidFill>
                          <a:latin typeface="Helvetica Neue"/>
                          <a:cs typeface="Helvetica Neue"/>
                        </a:rPr>
                        <a:t>deleted</a:t>
                      </a:r>
                      <a:endParaRPr lang="en-US" sz="2800" i="1" dirty="0">
                        <a:solidFill>
                          <a:srgbClr val="FF0000"/>
                        </a:solidFill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35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Helvetica Neue"/>
                          <a:cs typeface="Helvetica Neue"/>
                        </a:rPr>
                        <a:t>Reliable Broadcast</a:t>
                      </a:r>
                      <a:endParaRPr lang="en-US" sz="2800" b="1" dirty="0"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8000"/>
                          </a:solidFill>
                          <a:latin typeface="Helvetica Neue"/>
                          <a:cs typeface="Helvetica Neue"/>
                        </a:rPr>
                        <a:t>Outbound messages</a:t>
                      </a:r>
                      <a:r>
                        <a:rPr lang="en-US" sz="2800" i="1" dirty="0" smtClean="0">
                          <a:latin typeface="Helvetica Neue"/>
                          <a:cs typeface="Helvetica Neue"/>
                        </a:rPr>
                        <a:t> that haven’t been </a:t>
                      </a:r>
                      <a:r>
                        <a:rPr lang="en-US" sz="2800" i="1" dirty="0" smtClean="0">
                          <a:solidFill>
                            <a:srgbClr val="FF0000"/>
                          </a:solidFill>
                          <a:latin typeface="Helvetica Neue"/>
                          <a:cs typeface="Helvetica Neue"/>
                        </a:rPr>
                        <a:t>acknowledged</a:t>
                      </a:r>
                      <a:endParaRPr lang="en-US" sz="2800" i="1" dirty="0">
                        <a:solidFill>
                          <a:srgbClr val="FF0000"/>
                        </a:solidFill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119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Helvetica Neue"/>
                          <a:cs typeface="Helvetica Neue"/>
                        </a:rPr>
                        <a:t>Causal Consistency</a:t>
                      </a:r>
                      <a:endParaRPr lang="en-US" sz="2800" b="1" dirty="0"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8000"/>
                          </a:solidFill>
                          <a:latin typeface="Helvetica Neue"/>
                          <a:cs typeface="Helvetica Neue"/>
                        </a:rPr>
                        <a:t>Writes</a:t>
                      </a:r>
                      <a:r>
                        <a:rPr lang="en-US" sz="2800" i="1" dirty="0" smtClean="0">
                          <a:latin typeface="Helvetica Neue"/>
                          <a:cs typeface="Helvetica Neue"/>
                        </a:rPr>
                        <a:t> that haven’t been replaced by a </a:t>
                      </a:r>
                      <a:r>
                        <a:rPr lang="en-US" sz="2800" i="1" dirty="0" smtClean="0">
                          <a:solidFill>
                            <a:srgbClr val="FF0000"/>
                          </a:solidFill>
                          <a:latin typeface="Helvetica Neue"/>
                          <a:cs typeface="Helvetica Neue"/>
                        </a:rPr>
                        <a:t>causally later write to the same key</a:t>
                      </a:r>
                      <a:endParaRPr lang="en-US" sz="2800" i="1" dirty="0">
                        <a:solidFill>
                          <a:srgbClr val="FF0000"/>
                        </a:solidFill>
                        <a:latin typeface="Helvetica Neue"/>
                        <a:cs typeface="Helvetica Neu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132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27667" y="5306785"/>
            <a:ext cx="3535975" cy="66221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Semantics of Set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422" y="1854198"/>
            <a:ext cx="4016022" cy="4525963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X</a:t>
            </a:r>
            <a:r>
              <a:rPr lang="en-US" dirty="0"/>
              <a:t> </a:t>
            </a:r>
            <a:r>
              <a:rPr lang="en-US" dirty="0" smtClean="0"/>
              <a:t>= Y – Z</a:t>
            </a:r>
            <a:endParaRPr lang="en-US" i="1" dirty="0" smtClean="0"/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 grows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shrinks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t</a:t>
            </a:r>
            <a:r>
              <a:rPr lang="en-US" dirty="0"/>
              <a:t> </a:t>
            </a:r>
            <a:r>
              <a:rPr lang="en-US" dirty="0" smtClean="0"/>
              <a:t>appears in </a:t>
            </a:r>
            <a:r>
              <a:rPr lang="en-US" i="1" dirty="0" smtClean="0"/>
              <a:t>Z</a:t>
            </a:r>
            <a:r>
              <a:rPr lang="en-US" dirty="0" smtClean="0"/>
              <a:t>, </a:t>
            </a:r>
            <a:r>
              <a:rPr lang="en-US" i="1" dirty="0" smtClean="0"/>
              <a:t>t</a:t>
            </a:r>
            <a:r>
              <a:rPr lang="en-US" dirty="0" smtClean="0"/>
              <a:t> will </a:t>
            </a:r>
            <a:r>
              <a:rPr lang="en-US" b="1" dirty="0" smtClean="0"/>
              <a:t>never </a:t>
            </a:r>
            <a:r>
              <a:rPr lang="en-US" dirty="0" smtClean="0"/>
              <a:t>again appear in </a:t>
            </a:r>
            <a:r>
              <a:rPr lang="en-US" i="1" dirty="0" smtClean="0"/>
              <a:t>X</a:t>
            </a:r>
          </a:p>
          <a:p>
            <a:pPr lvl="1"/>
            <a:r>
              <a:rPr lang="en-US" dirty="0" smtClean="0"/>
              <a:t>“Anti-monotone with respect to Z”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08071" y="1854198"/>
            <a:ext cx="3978729" cy="41549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Consolas"/>
                <a:cs typeface="Consolas"/>
              </a:rPr>
              <a:t>i_log = </a:t>
            </a:r>
            <a:r>
              <a:rPr lang="en-US" sz="2200" dirty="0" err="1">
                <a:latin typeface="Consolas"/>
                <a:cs typeface="Consolas"/>
              </a:rPr>
              <a:t>Set.new</a:t>
            </a:r>
            <a:endParaRPr lang="en-US" sz="2200" dirty="0">
              <a:latin typeface="Consolas"/>
              <a:cs typeface="Consolas"/>
            </a:endParaRPr>
          </a:p>
          <a:p>
            <a:r>
              <a:rPr lang="en-US" sz="2200" dirty="0">
                <a:latin typeface="Consolas"/>
                <a:cs typeface="Consolas"/>
              </a:rPr>
              <a:t>d_log = Set.new</a:t>
            </a:r>
          </a:p>
          <a:p>
            <a:endParaRPr lang="en-US" sz="2200" dirty="0">
              <a:latin typeface="Consolas"/>
              <a:cs typeface="Consolas"/>
            </a:endParaRPr>
          </a:p>
          <a:p>
            <a:r>
              <a:rPr lang="en-US" sz="2200" dirty="0">
                <a:latin typeface="Consolas"/>
                <a:cs typeface="Consolas"/>
              </a:rPr>
              <a:t>Insert(k, v):</a:t>
            </a:r>
          </a:p>
          <a:p>
            <a:r>
              <a:rPr lang="en-US" sz="2200" dirty="0">
                <a:latin typeface="Consolas"/>
                <a:cs typeface="Consolas"/>
              </a:rPr>
              <a:t>  i_log &lt;&lt; [</a:t>
            </a:r>
            <a:r>
              <a:rPr lang="en-US" sz="2200" dirty="0" err="1">
                <a:latin typeface="Consolas"/>
                <a:cs typeface="Consolas"/>
              </a:rPr>
              <a:t>k,v</a:t>
            </a:r>
            <a:r>
              <a:rPr lang="en-US" sz="2200" dirty="0">
                <a:latin typeface="Consolas"/>
                <a:cs typeface="Consolas"/>
              </a:rPr>
              <a:t>]</a:t>
            </a:r>
          </a:p>
          <a:p>
            <a:endParaRPr lang="en-US" sz="2200" dirty="0">
              <a:latin typeface="Consolas"/>
              <a:cs typeface="Consolas"/>
            </a:endParaRPr>
          </a:p>
          <a:p>
            <a:r>
              <a:rPr lang="en-US" sz="2200" dirty="0">
                <a:latin typeface="Consolas"/>
                <a:cs typeface="Consolas"/>
              </a:rPr>
              <a:t>Delete(k):</a:t>
            </a:r>
          </a:p>
          <a:p>
            <a:r>
              <a:rPr lang="en-US" sz="2200" dirty="0">
                <a:latin typeface="Consolas"/>
                <a:cs typeface="Consolas"/>
              </a:rPr>
              <a:t>  d_log &lt;&lt; k</a:t>
            </a:r>
          </a:p>
          <a:p>
            <a:endParaRPr lang="en-US" sz="2200" dirty="0">
              <a:latin typeface="Consolas"/>
              <a:cs typeface="Consolas"/>
            </a:endParaRPr>
          </a:p>
          <a:p>
            <a:r>
              <a:rPr lang="en-US" sz="2200" dirty="0">
                <a:latin typeface="Consolas"/>
                <a:cs typeface="Consolas"/>
              </a:rPr>
              <a:t>View():</a:t>
            </a:r>
          </a:p>
          <a:p>
            <a:r>
              <a:rPr lang="en-US" sz="2200" dirty="0">
                <a:latin typeface="Consolas"/>
                <a:cs typeface="Consolas"/>
              </a:rPr>
              <a:t>  </a:t>
            </a:r>
            <a:r>
              <a:rPr lang="en-US" sz="2200" dirty="0" err="1">
                <a:latin typeface="Consolas"/>
                <a:cs typeface="Consolas"/>
              </a:rPr>
              <a:t>i_log.notin</a:t>
            </a:r>
            <a:r>
              <a:rPr lang="en-US" sz="2200" dirty="0">
                <a:latin typeface="Consolas"/>
                <a:cs typeface="Consolas"/>
              </a:rPr>
              <a:t>(d_log,</a:t>
            </a:r>
          </a:p>
          <a:p>
            <a:r>
              <a:rPr lang="en-US" sz="2200" dirty="0">
                <a:latin typeface="Consolas"/>
                <a:cs typeface="Consolas"/>
              </a:rPr>
              <a:t>              :k =&gt; :k)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1701609" y="5941786"/>
            <a:ext cx="33522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Can reclaim from </a:t>
            </a:r>
            <a:r>
              <a:rPr lang="en-US" sz="2200" b="1" dirty="0" smtClean="0">
                <a:solidFill>
                  <a:srgbClr val="FF0000"/>
                </a:solidFill>
                <a:latin typeface="Consolas"/>
                <a:cs typeface="Consolas"/>
              </a:rPr>
              <a:t>i_log</a:t>
            </a:r>
            <a:r>
              <a:rPr lang="en-US" sz="2200" b="1" dirty="0">
                <a:solidFill>
                  <a:srgbClr val="FF0000"/>
                </a:solidFill>
                <a:latin typeface="Helvetica Neue"/>
                <a:cs typeface="Helvetica Neue"/>
              </a:rPr>
              <a:t/>
            </a:r>
            <a:br>
              <a:rPr lang="en-US" sz="2200" b="1" dirty="0">
                <a:solidFill>
                  <a:srgbClr val="FF0000"/>
                </a:solidFill>
                <a:latin typeface="Helvetica Neue"/>
                <a:cs typeface="Helvetica Neue"/>
              </a:rPr>
            </a:br>
            <a:r>
              <a:rPr lang="en-US" sz="22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upon match in </a:t>
            </a:r>
            <a:r>
              <a:rPr lang="en-US" sz="2200" b="1" dirty="0" smtClean="0">
                <a:solidFill>
                  <a:srgbClr val="FF0000"/>
                </a:solidFill>
                <a:latin typeface="Consolas"/>
                <a:cs typeface="Consolas"/>
              </a:rPr>
              <a:t>d_log</a:t>
            </a:r>
            <a:endParaRPr lang="en-US" sz="2200" b="1" dirty="0">
              <a:solidFill>
                <a:srgbClr val="FF0000"/>
              </a:solidFill>
              <a:latin typeface="Consolas"/>
              <a:cs typeface="Consola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737429" y="5642429"/>
            <a:ext cx="1088571" cy="3903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20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smtClean="0"/>
              <a:t>Analysis </a:t>
            </a:r>
            <a:r>
              <a:rPr lang="en-US" dirty="0" smtClean="0"/>
              <a:t>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Reclaim from negative </a:t>
            </a:r>
            <a:r>
              <a:rPr lang="en-US" dirty="0" err="1" smtClean="0">
                <a:latin typeface="Consolas"/>
                <a:cs typeface="Consolas"/>
              </a:rPr>
              <a:t>notin</a:t>
            </a:r>
            <a:r>
              <a:rPr lang="en-US" dirty="0" smtClean="0"/>
              <a:t> input</a:t>
            </a:r>
          </a:p>
          <a:p>
            <a:pPr lvl="1"/>
            <a:r>
              <a:rPr lang="en-US" dirty="0" smtClean="0"/>
              <a:t>Often called “</a:t>
            </a:r>
            <a:r>
              <a:rPr lang="en-US" dirty="0" smtClean="0">
                <a:solidFill>
                  <a:srgbClr val="FF0000"/>
                </a:solidFill>
              </a:rPr>
              <a:t>tombstones</a:t>
            </a:r>
            <a:r>
              <a:rPr 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E.g</a:t>
            </a:r>
            <a:r>
              <a:rPr lang="en-US" dirty="0" smtClean="0"/>
              <a:t>., how to reclaim from </a:t>
            </a:r>
            <a:r>
              <a:rPr lang="en-US" dirty="0" smtClean="0">
                <a:latin typeface="Consolas"/>
                <a:cs typeface="Consolas"/>
              </a:rPr>
              <a:t>d_log</a:t>
            </a:r>
            <a:r>
              <a:rPr lang="en-US" dirty="0" smtClean="0"/>
              <a:t> in the </a:t>
            </a:r>
            <a:r>
              <a:rPr lang="en-US" dirty="0" smtClean="0"/>
              <a:t>KVS</a:t>
            </a:r>
          </a:p>
          <a:p>
            <a:r>
              <a:rPr lang="en-US" dirty="0" smtClean="0"/>
              <a:t>Reclaim from </a:t>
            </a:r>
            <a:r>
              <a:rPr lang="en-US" dirty="0" smtClean="0">
                <a:solidFill>
                  <a:srgbClr val="FF0000"/>
                </a:solidFill>
              </a:rPr>
              <a:t>join </a:t>
            </a:r>
            <a:r>
              <a:rPr lang="en-US" dirty="0" smtClean="0"/>
              <a:t>input tables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Disseminate</a:t>
            </a:r>
            <a:r>
              <a:rPr lang="en-US" dirty="0" smtClean="0"/>
              <a:t> </a:t>
            </a:r>
            <a:r>
              <a:rPr lang="en-US" dirty="0" smtClean="0"/>
              <a:t>GC metadata automatically</a:t>
            </a:r>
          </a:p>
          <a:p>
            <a:r>
              <a:rPr lang="en-US" dirty="0" smtClean="0"/>
              <a:t>Exploit user knowledge for better GC</a:t>
            </a:r>
            <a:endParaRPr lang="en-US" dirty="0"/>
          </a:p>
          <a:p>
            <a:pPr lvl="1"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Punctuations</a:t>
            </a:r>
            <a:r>
              <a:rPr lang="en-US" dirty="0" smtClean="0"/>
              <a:t> [Tucker &amp; Maier ‘03]</a:t>
            </a:r>
          </a:p>
        </p:txBody>
      </p:sp>
    </p:spTree>
    <p:extLst>
      <p:ext uri="{BB962C8B-B14F-4D97-AF65-F5344CB8AC3E}">
        <p14:creationId xmlns:p14="http://schemas.microsoft.com/office/powerpoint/2010/main" val="121941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20611" y="1587506"/>
            <a:ext cx="6702778" cy="261055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latin typeface="Helvetica Neue"/>
                <a:cs typeface="Helvetica Neue"/>
              </a:rPr>
              <a:t>Mutable shared state</a:t>
            </a:r>
            <a:endParaRPr lang="en-US" sz="6000" b="1" dirty="0">
              <a:solidFill>
                <a:schemeClr val="tx1"/>
              </a:solidFill>
              <a:latin typeface="Helvetica Neue"/>
              <a:cs typeface="Helvetica Neue"/>
            </a:endParaRPr>
          </a:p>
        </p:txBody>
      </p:sp>
      <p:cxnSp>
        <p:nvCxnSpPr>
          <p:cNvPr id="8" name="Straight Connector 7"/>
          <p:cNvCxnSpPr>
            <a:stCxn id="6" idx="7"/>
            <a:endCxn id="6" idx="3"/>
          </p:cNvCxnSpPr>
          <p:nvPr/>
        </p:nvCxnSpPr>
        <p:spPr>
          <a:xfrm flipH="1">
            <a:off x="2202210" y="1969813"/>
            <a:ext cx="4739580" cy="1845939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65666" y="5489220"/>
            <a:ext cx="35455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Helvetica Neue"/>
                <a:cs typeface="Helvetica Neue"/>
              </a:rPr>
              <a:t>Frequent source</a:t>
            </a:r>
            <a:br>
              <a:rPr lang="en-US" sz="3600" dirty="0" smtClean="0">
                <a:latin typeface="Helvetica Neue"/>
                <a:cs typeface="Helvetica Neue"/>
              </a:rPr>
            </a:br>
            <a:r>
              <a:rPr lang="en-US" sz="3600" dirty="0" smtClean="0">
                <a:latin typeface="Helvetica Neue"/>
                <a:cs typeface="Helvetica Neue"/>
              </a:rPr>
              <a:t>of bugs</a:t>
            </a:r>
            <a:endParaRPr lang="en-US" sz="3600" dirty="0" smtClean="0">
              <a:latin typeface="Helvetica Neue"/>
              <a:cs typeface="Helvetica Neu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37955" y="5489220"/>
            <a:ext cx="2929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Helvetica Neue"/>
                <a:cs typeface="Helvetica Neue"/>
              </a:rPr>
              <a:t>Hard to scale</a:t>
            </a:r>
          </a:p>
        </p:txBody>
      </p:sp>
    </p:spTree>
    <p:extLst>
      <p:ext uri="{BB962C8B-B14F-4D97-AF65-F5344CB8AC3E}">
        <p14:creationId xmlns:p14="http://schemas.microsoft.com/office/powerpoint/2010/main" val="131948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Program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query </a:t>
            </a:r>
            <a:r>
              <a:rPr lang="en-US" i="1" dirty="0" smtClean="0"/>
              <a:t>q</a:t>
            </a:r>
            <a:r>
              <a:rPr lang="en-US" dirty="0" smtClean="0"/>
              <a:t>, find condition when input </a:t>
            </a:r>
            <a:r>
              <a:rPr lang="en-US" i="1" dirty="0" smtClean="0"/>
              <a:t>t</a:t>
            </a:r>
            <a:r>
              <a:rPr lang="en-US" dirty="0" smtClean="0"/>
              <a:t> will </a:t>
            </a:r>
            <a:r>
              <a:rPr lang="en-US" b="1" dirty="0" smtClean="0"/>
              <a:t>never</a:t>
            </a:r>
            <a:r>
              <a:rPr lang="en-US" dirty="0" smtClean="0"/>
              <a:t> contribute to </a:t>
            </a:r>
            <a:r>
              <a:rPr lang="en-US" i="1" dirty="0" smtClean="0"/>
              <a:t>q</a:t>
            </a:r>
            <a:r>
              <a:rPr lang="en-US" dirty="0" smtClean="0"/>
              <a:t>’s output</a:t>
            </a:r>
          </a:p>
          <a:p>
            <a:pPr lvl="1"/>
            <a:r>
              <a:rPr lang="en-US" dirty="0" smtClean="0"/>
              <a:t>“Reclamation condition” (RC)</a:t>
            </a:r>
          </a:p>
          <a:p>
            <a:r>
              <a:rPr lang="en-US" dirty="0" smtClean="0"/>
              <a:t>For each tuple </a:t>
            </a:r>
            <a:r>
              <a:rPr lang="en-US" i="1" dirty="0" smtClean="0"/>
              <a:t>t</a:t>
            </a:r>
            <a:r>
              <a:rPr lang="en-US" dirty="0" smtClean="0"/>
              <a:t>, find the conjunction of the RCs for </a:t>
            </a:r>
            <a:r>
              <a:rPr lang="en-US" i="1" dirty="0" smtClean="0"/>
              <a:t>t</a:t>
            </a:r>
            <a:r>
              <a:rPr lang="en-US" dirty="0" smtClean="0"/>
              <a:t> over all queries</a:t>
            </a:r>
          </a:p>
          <a:p>
            <a:pPr lvl="1"/>
            <a:r>
              <a:rPr lang="en-US" dirty="0" smtClean="0"/>
              <a:t>When</a:t>
            </a:r>
            <a:r>
              <a:rPr lang="en-US" b="1" dirty="0" smtClean="0"/>
              <a:t> all</a:t>
            </a:r>
            <a:r>
              <a:rPr lang="en-US" dirty="0" smtClean="0"/>
              <a:t> consumers no longer need </a:t>
            </a:r>
            <a:r>
              <a:rPr lang="en-US" i="1" dirty="0" smtClean="0"/>
              <a:t>t</a:t>
            </a:r>
            <a:r>
              <a:rPr lang="en-US" dirty="0" smtClean="0"/>
              <a:t>: safe to reclaim</a:t>
            </a:r>
          </a:p>
        </p:txBody>
      </p:sp>
    </p:spTree>
    <p:extLst>
      <p:ext uri="{BB962C8B-B14F-4D97-AF65-F5344CB8AC3E}">
        <p14:creationId xmlns:p14="http://schemas.microsoft.com/office/powerpoint/2010/main" val="2148611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177804" y="2677886"/>
            <a:ext cx="1877785" cy="150222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Edelweiss Input Program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5" name="Rectangle 4"/>
          <p:cNvSpPr>
            <a:spLocks noChangeAspect="1"/>
          </p:cNvSpPr>
          <p:nvPr/>
        </p:nvSpPr>
        <p:spPr>
          <a:xfrm>
            <a:off x="2481340" y="2677886"/>
            <a:ext cx="1877785" cy="150222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Source To Source Rewriter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6" name="Rectangle 5"/>
          <p:cNvSpPr>
            <a:spLocks noChangeAspect="1"/>
          </p:cNvSpPr>
          <p:nvPr/>
        </p:nvSpPr>
        <p:spPr>
          <a:xfrm>
            <a:off x="4784876" y="2677886"/>
            <a:ext cx="1877785" cy="150222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Datalog Output Program</a:t>
            </a:r>
            <a:endParaRPr lang="en-US" sz="2400" b="1" dirty="0">
              <a:latin typeface="Helvetica Neue"/>
              <a:cs typeface="Helvetica Neue"/>
            </a:endParaRPr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7088412" y="2677886"/>
            <a:ext cx="1877785" cy="1502229"/>
          </a:xfrm>
          <a:prstGeom prst="rect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Datalog</a:t>
            </a:r>
          </a:p>
          <a:p>
            <a:pPr algn="ctr"/>
            <a:r>
              <a:rPr lang="en-US" sz="2400" b="1" dirty="0" smtClean="0">
                <a:latin typeface="Helvetica Neue"/>
                <a:cs typeface="Helvetica Neue"/>
              </a:rPr>
              <a:t>Evaluator</a:t>
            </a:r>
            <a:endParaRPr lang="en-US" sz="2400" b="1" dirty="0">
              <a:latin typeface="Helvetica Neue"/>
              <a:cs typeface="Helvetica Neue"/>
            </a:endParaRPr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2055589" y="3429001"/>
            <a:ext cx="4257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6" idx="1"/>
          </p:cNvCxnSpPr>
          <p:nvPr/>
        </p:nvCxnSpPr>
        <p:spPr>
          <a:xfrm>
            <a:off x="4359125" y="3429001"/>
            <a:ext cx="425751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>
            <a:off x="6662661" y="3429001"/>
            <a:ext cx="4257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6474" y="1072474"/>
            <a:ext cx="305679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“Positive” program:</a:t>
            </a:r>
            <a:b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</a:br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no deletion or state</a:t>
            </a:r>
            <a:b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</a:br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mutation</a:t>
            </a:r>
            <a:endParaRPr lang="en-US" sz="2400" b="1" dirty="0">
              <a:solidFill>
                <a:srgbClr val="FF0000"/>
              </a:solidFill>
              <a:latin typeface="Helvetica Neue"/>
              <a:cs typeface="Helvetica Neue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63603" y="4902806"/>
            <a:ext cx="2813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Compute RCs,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add deletion rules</a:t>
            </a:r>
            <a:endParaRPr lang="en-US" sz="2400" b="1" dirty="0">
              <a:solidFill>
                <a:srgbClr val="FF0000"/>
              </a:solidFill>
              <a:latin typeface="Helvetica Neue"/>
              <a:cs typeface="Helvetica Neue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11875" y="1070489"/>
            <a:ext cx="2567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Input program +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deletion rules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907143" y="2257471"/>
            <a:ext cx="181428" cy="4204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6" idx="0"/>
          </p:cNvCxnSpPr>
          <p:nvPr/>
        </p:nvCxnSpPr>
        <p:spPr>
          <a:xfrm flipH="1">
            <a:off x="5723769" y="1975931"/>
            <a:ext cx="261560" cy="7019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3311071" y="4180115"/>
            <a:ext cx="0" cy="7456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714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 of Program Size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72" y="1562881"/>
            <a:ext cx="7425057" cy="5152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24989" y="2028762"/>
            <a:ext cx="14216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Helvetica Neue"/>
                <a:cs typeface="Helvetica Neue"/>
              </a:rPr>
              <a:t>Only</a:t>
            </a:r>
            <a:br>
              <a:rPr lang="en-US" sz="2400" b="1" dirty="0" smtClean="0">
                <a:solidFill>
                  <a:srgbClr val="008000"/>
                </a:solidFill>
                <a:latin typeface="Helvetica Neue"/>
                <a:cs typeface="Helvetica Neue"/>
              </a:rPr>
            </a:br>
            <a:r>
              <a:rPr lang="en-US" sz="2400" b="1" dirty="0" smtClean="0">
                <a:solidFill>
                  <a:srgbClr val="008000"/>
                </a:solidFill>
                <a:latin typeface="Helvetica Neue"/>
                <a:cs typeface="Helvetica Neue"/>
              </a:rPr>
              <a:t>19 rules!</a:t>
            </a:r>
            <a:endParaRPr lang="en-US" sz="2400" b="1" dirty="0">
              <a:solidFill>
                <a:srgbClr val="008000"/>
              </a:solidFill>
              <a:latin typeface="Helvetica Neue"/>
              <a:cs typeface="Helvetica Neue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71357" y="2747665"/>
            <a:ext cx="861786" cy="116212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272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No storage management code!</a:t>
            </a:r>
          </a:p>
          <a:p>
            <a:pPr lvl="1"/>
            <a:r>
              <a:rPr lang="en-US" dirty="0" smtClean="0"/>
              <a:t>Simila</a:t>
            </a:r>
            <a:r>
              <a:rPr lang="en-US" dirty="0" smtClean="0"/>
              <a:t>r to</a:t>
            </a:r>
            <a:r>
              <a:rPr lang="en-US" dirty="0" smtClean="0"/>
              <a:t> </a:t>
            </a:r>
            <a:r>
              <a:rPr lang="en-US" dirty="0" smtClean="0">
                <a:latin typeface="Consolas"/>
                <a:cs typeface="Consolas"/>
              </a:rPr>
              <a:t>malloc</a:t>
            </a:r>
            <a:r>
              <a:rPr lang="en-US" dirty="0" smtClean="0"/>
              <a:t>/</a:t>
            </a:r>
            <a:r>
              <a:rPr lang="en-US" dirty="0" smtClean="0">
                <a:latin typeface="Consolas"/>
                <a:cs typeface="Consolas"/>
              </a:rPr>
              <a:t>free</a:t>
            </a:r>
            <a:r>
              <a:rPr lang="en-US" dirty="0" smtClean="0"/>
              <a:t> vs. GC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Programs are concise and declarative</a:t>
            </a:r>
          </a:p>
          <a:p>
            <a:pPr lvl="1"/>
            <a:r>
              <a:rPr lang="en-US" dirty="0" smtClean="0"/>
              <a:t>Developer: just compute current view</a:t>
            </a:r>
          </a:p>
          <a:p>
            <a:pPr lvl="1"/>
            <a:r>
              <a:rPr lang="en-US" dirty="0" smtClean="0"/>
              <a:t>Log </a:t>
            </a:r>
            <a:r>
              <a:rPr lang="en-US" dirty="0" smtClean="0"/>
              <a:t>entries removed automatically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Reclamation logic </a:t>
            </a:r>
            <a:r>
              <a:rPr lang="en-US" dirty="0" smtClean="0">
                <a:sym typeface="Wingdings"/>
              </a:rPr>
              <a:t> </a:t>
            </a:r>
            <a:r>
              <a:rPr lang="en-US" dirty="0" smtClean="0"/>
              <a:t>application code always in sync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55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73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Event </a:t>
            </a:r>
            <a:r>
              <a:rPr lang="en-US" dirty="0" smtClean="0"/>
              <a:t>logging: powerful design pattern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roblem: need for hand-written distributed </a:t>
            </a:r>
            <a:r>
              <a:rPr lang="en-US" dirty="0" smtClean="0"/>
              <a:t>storage reclamation code</a:t>
            </a:r>
            <a:endParaRPr lang="en-US" dirty="0" smtClean="0"/>
          </a:p>
          <a:p>
            <a:r>
              <a:rPr lang="en-US" dirty="0" smtClean="0"/>
              <a:t>Datalog: natural fit for event logging</a:t>
            </a:r>
          </a:p>
          <a:p>
            <a:r>
              <a:rPr lang="en-US" dirty="0" smtClean="0"/>
              <a:t>Storage reclamation as a compiler rewrite?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Results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Automatic, safe </a:t>
            </a:r>
            <a:r>
              <a:rPr lang="en-US" dirty="0" smtClean="0"/>
              <a:t>GC synthesis!</a:t>
            </a:r>
          </a:p>
          <a:p>
            <a:pPr lvl="1"/>
            <a:r>
              <a:rPr lang="en-US" dirty="0" smtClean="0"/>
              <a:t>High-level, declarative programs</a:t>
            </a:r>
          </a:p>
          <a:p>
            <a:pPr lvl="2"/>
            <a:r>
              <a:rPr lang="en-US" dirty="0" smtClean="0"/>
              <a:t>No storage management code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ocus on solving domain problem</a:t>
            </a:r>
          </a:p>
        </p:txBody>
      </p:sp>
    </p:spTree>
    <p:extLst>
      <p:ext uri="{BB962C8B-B14F-4D97-AF65-F5344CB8AC3E}">
        <p14:creationId xmlns:p14="http://schemas.microsoft.com/office/powerpoint/2010/main" val="586803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8082" y="2967335"/>
            <a:ext cx="38278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Helvetica Neue"/>
                <a:cs typeface="Helvetica Neue"/>
              </a:rPr>
              <a:t>Thank You!</a:t>
            </a:r>
            <a:endParaRPr lang="en-US" sz="5400" b="1" dirty="0" smtClean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29983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Work: Checkpoints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Closely related to simple event logging</a:t>
            </a:r>
          </a:p>
          <a:p>
            <a:pPr lvl="1"/>
            <a:r>
              <a:rPr lang="en-US" dirty="0" smtClean="0"/>
              <a:t>Summarize many log entries with a single “</a:t>
            </a:r>
            <a:r>
              <a:rPr lang="en-US" b="1" dirty="0" smtClean="0">
                <a:solidFill>
                  <a:srgbClr val="FF0000"/>
                </a:solidFill>
              </a:rPr>
              <a:t>checkpoint</a:t>
            </a:r>
            <a:r>
              <a:rPr lang="en-US" dirty="0" smtClean="0"/>
              <a:t>”</a:t>
            </a:r>
            <a:r>
              <a:rPr lang="en-US" i="1" dirty="0" smtClean="0"/>
              <a:t> </a:t>
            </a:r>
            <a:r>
              <a:rPr lang="en-US" dirty="0" smtClean="0"/>
              <a:t>record</a:t>
            </a:r>
          </a:p>
          <a:p>
            <a:pPr lvl="1"/>
            <a:r>
              <a:rPr lang="en-US" dirty="0" smtClean="0"/>
              <a:t>View = last checkpoint + Query(</a:t>
            </a:r>
            <a:r>
              <a:rPr lang="en-US" dirty="0" smtClean="0">
                <a:latin typeface="cmmi10"/>
                <a:ea typeface="cmmi10"/>
                <a:cs typeface="cmmi10"/>
              </a:rPr>
              <a:t>¢</a:t>
            </a:r>
            <a:r>
              <a:rPr lang="en-US" dirty="0"/>
              <a:t>L</a:t>
            </a:r>
            <a:r>
              <a:rPr lang="en-US" dirty="0" smtClean="0"/>
              <a:t>ogs)</a:t>
            </a:r>
          </a:p>
          <a:p>
            <a:r>
              <a:rPr lang="en-US" dirty="0" smtClean="0"/>
              <a:t>General goal: reclaim space by </a:t>
            </a:r>
            <a:r>
              <a:rPr lang="en-US" b="1" dirty="0" smtClean="0"/>
              <a:t>structural transformation</a:t>
            </a:r>
            <a:r>
              <a:rPr lang="en-US" dirty="0" smtClean="0"/>
              <a:t>, not just discarding data</a:t>
            </a:r>
          </a:p>
        </p:txBody>
      </p:sp>
    </p:spTree>
    <p:extLst>
      <p:ext uri="{BB962C8B-B14F-4D97-AF65-F5344CB8AC3E}">
        <p14:creationId xmlns:p14="http://schemas.microsoft.com/office/powerpoint/2010/main" val="729916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Work: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Current analysis is somewhat ad hoc</a:t>
            </a:r>
          </a:p>
          <a:p>
            <a:r>
              <a:rPr lang="en-US" dirty="0" smtClean="0"/>
              <a:t>If program does not reclaim storage, two possibilities: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Program is “</a:t>
            </a:r>
            <a:r>
              <a:rPr lang="en-US" i="1" dirty="0" smtClean="0"/>
              <a:t>not reclaimable</a:t>
            </a:r>
            <a:r>
              <a:rPr lang="en-US" dirty="0" smtClean="0"/>
              <a:t>” in principle</a:t>
            </a:r>
          </a:p>
          <a:p>
            <a:pPr marL="1316038" lvl="2" indent="-346075"/>
            <a:r>
              <a:rPr lang="en-US" dirty="0" smtClean="0"/>
              <a:t>(Possible </a:t>
            </a:r>
            <a:r>
              <a:rPr lang="en-US" dirty="0" smtClean="0">
                <a:solidFill>
                  <a:srgbClr val="FF0000"/>
                </a:solidFill>
              </a:rPr>
              <a:t>program </a:t>
            </a:r>
            <a:r>
              <a:rPr lang="en-US" dirty="0" smtClean="0">
                <a:solidFill>
                  <a:srgbClr val="FF0000"/>
                </a:solidFill>
              </a:rPr>
              <a:t>bug</a:t>
            </a:r>
            <a:r>
              <a:rPr lang="en-US" dirty="0" smtClean="0"/>
              <a:t>!)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Our analysis is not </a:t>
            </a:r>
            <a:r>
              <a:rPr lang="en-US" dirty="0" smtClean="0"/>
              <a:t>complete</a:t>
            </a:r>
          </a:p>
          <a:p>
            <a:pPr marL="1312863" lvl="2" indent="-339725"/>
            <a:r>
              <a:rPr lang="en-US" dirty="0" smtClean="0"/>
              <a:t>(Possible </a:t>
            </a:r>
            <a:r>
              <a:rPr lang="en-US" dirty="0" smtClean="0">
                <a:solidFill>
                  <a:srgbClr val="FF0000"/>
                </a:solidFill>
              </a:rPr>
              <a:t>analysis bug</a:t>
            </a:r>
            <a:r>
              <a:rPr lang="en-US" dirty="0" smtClean="0"/>
              <a:t>!)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to characterize the class of “</a:t>
            </a:r>
            <a:r>
              <a:rPr lang="en-US" i="1" dirty="0" smtClean="0"/>
              <a:t>not reclaimable</a:t>
            </a:r>
            <a:r>
              <a:rPr lang="en-US" dirty="0" smtClean="0"/>
              <a:t>” programs?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4931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Reclaiming KVS Deletions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189" y="1600200"/>
            <a:ext cx="4353954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Good question </a:t>
            </a:r>
            <a:r>
              <a:rPr lang="en-US" dirty="0" smtClean="0">
                <a:sym typeface="Wingdings"/>
              </a:rPr>
              <a:t></a:t>
            </a:r>
          </a:p>
          <a:p>
            <a:r>
              <a:rPr lang="en-US" i="1" dirty="0" smtClean="0">
                <a:sym typeface="Wingdings"/>
              </a:rPr>
              <a:t>X</a:t>
            </a:r>
            <a:r>
              <a:rPr lang="en-US" dirty="0" smtClean="0">
                <a:sym typeface="Wingdings"/>
              </a:rPr>
              <a:t>.notin(</a:t>
            </a:r>
            <a:r>
              <a:rPr lang="en-US" i="1" dirty="0" smtClean="0">
                <a:sym typeface="Wingdings"/>
              </a:rPr>
              <a:t>Y</a:t>
            </a:r>
            <a:r>
              <a:rPr lang="en-US" dirty="0" smtClean="0">
                <a:sym typeface="Wingdings"/>
              </a:rPr>
              <a:t>): how to reclaim from </a:t>
            </a:r>
            <a:r>
              <a:rPr lang="en-US" i="1" dirty="0" smtClean="0">
                <a:sym typeface="Wingdings"/>
              </a:rPr>
              <a:t>Y</a:t>
            </a:r>
            <a:r>
              <a:rPr lang="en-US" dirty="0" smtClean="0">
                <a:sym typeface="Wingdings"/>
              </a:rPr>
              <a:t>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 smtClean="0">
                <a:sym typeface="Wingdings"/>
              </a:rPr>
              <a:t>Y</a:t>
            </a:r>
            <a:r>
              <a:rPr lang="en-US" dirty="0" smtClean="0">
                <a:sym typeface="Wingdings"/>
              </a:rPr>
              <a:t> is a dense ordered set; compress it.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Wingdings"/>
              </a:rPr>
              <a:t>Prove that each </a:t>
            </a:r>
            <a:r>
              <a:rPr lang="en-US" i="1" dirty="0" smtClean="0">
                <a:sym typeface="Wingdings"/>
              </a:rPr>
              <a:t>Y</a:t>
            </a:r>
            <a:r>
              <a:rPr lang="en-US" dirty="0" smtClean="0">
                <a:sym typeface="Wingdings"/>
              </a:rPr>
              <a:t> tuple matches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exactly one</a:t>
            </a:r>
            <a:r>
              <a:rPr lang="en-US" dirty="0" smtClean="0">
                <a:sym typeface="Wingdings"/>
              </a:rPr>
              <a:t> </a:t>
            </a:r>
            <a:r>
              <a:rPr lang="en-US" i="1" dirty="0" smtClean="0">
                <a:sym typeface="Wingdings"/>
              </a:rPr>
              <a:t>X</a:t>
            </a:r>
            <a:r>
              <a:rPr lang="en-US" dirty="0" smtClean="0">
                <a:sym typeface="Wingdings"/>
              </a:rPr>
              <a:t> tuple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514" y="1850572"/>
            <a:ext cx="4182848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/>
                <a:cs typeface="Consolas"/>
              </a:rPr>
              <a:t>i_log = Set.new</a:t>
            </a:r>
          </a:p>
          <a:p>
            <a:r>
              <a:rPr lang="en-US" sz="2400" dirty="0">
                <a:latin typeface="Consolas"/>
                <a:cs typeface="Consolas"/>
              </a:rPr>
              <a:t>d_log = Set.new</a:t>
            </a:r>
          </a:p>
          <a:p>
            <a:endParaRPr lang="en-US" sz="2400" dirty="0">
              <a:latin typeface="Consolas"/>
              <a:cs typeface="Consolas"/>
            </a:endParaRPr>
          </a:p>
          <a:p>
            <a:r>
              <a:rPr lang="en-US" sz="2400" dirty="0">
                <a:latin typeface="Consolas"/>
                <a:cs typeface="Consolas"/>
              </a:rPr>
              <a:t>Insert(k, v):</a:t>
            </a:r>
          </a:p>
          <a:p>
            <a:r>
              <a:rPr lang="en-US" sz="2400" dirty="0">
                <a:latin typeface="Consolas"/>
                <a:cs typeface="Consolas"/>
              </a:rPr>
              <a:t>  i_log &lt;&lt; [k,v]</a:t>
            </a:r>
          </a:p>
          <a:p>
            <a:endParaRPr lang="en-US" sz="2400" dirty="0">
              <a:latin typeface="Consolas"/>
              <a:cs typeface="Consolas"/>
            </a:endParaRPr>
          </a:p>
          <a:p>
            <a:r>
              <a:rPr lang="en-US" sz="2400" dirty="0">
                <a:latin typeface="Consolas"/>
                <a:cs typeface="Consolas"/>
              </a:rPr>
              <a:t>Delete(k):</a:t>
            </a:r>
          </a:p>
          <a:p>
            <a:r>
              <a:rPr lang="en-US" sz="2400" dirty="0">
                <a:latin typeface="Consolas"/>
                <a:cs typeface="Consolas"/>
              </a:rPr>
              <a:t>  d_log &lt;&lt; k</a:t>
            </a:r>
          </a:p>
          <a:p>
            <a:endParaRPr lang="en-US" sz="2400" dirty="0">
              <a:latin typeface="Consolas"/>
              <a:cs typeface="Consolas"/>
            </a:endParaRPr>
          </a:p>
          <a:p>
            <a:r>
              <a:rPr lang="en-US" sz="2400" dirty="0">
                <a:latin typeface="Consolas"/>
                <a:cs typeface="Consolas"/>
              </a:rPr>
              <a:t>View():</a:t>
            </a:r>
          </a:p>
          <a:p>
            <a:r>
              <a:rPr lang="en-US" sz="2400" dirty="0">
                <a:latin typeface="Consolas"/>
                <a:cs typeface="Consolas"/>
              </a:rPr>
              <a:t>  i_log.notin(d_log,</a:t>
            </a:r>
          </a:p>
          <a:p>
            <a:r>
              <a:rPr lang="en-US" sz="2400" dirty="0">
                <a:latin typeface="Consolas"/>
                <a:cs typeface="Consolas"/>
              </a:rPr>
              <a:t>              :k =&gt; :k)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019355" y="4103285"/>
            <a:ext cx="17876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olas"/>
                <a:cs typeface="Consolas"/>
              </a:rPr>
              <a:t>k</a:t>
            </a:r>
            <a:r>
              <a:rPr lang="en-US" sz="28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 is a key</a:t>
            </a:r>
            <a:br>
              <a:rPr lang="en-US" sz="2800" b="1" dirty="0" smtClean="0">
                <a:solidFill>
                  <a:srgbClr val="FF0000"/>
                </a:solidFill>
                <a:latin typeface="Helvetica Neue"/>
                <a:cs typeface="Helvetica Neue"/>
              </a:rPr>
            </a:br>
            <a:r>
              <a:rPr lang="en-US" sz="28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of </a:t>
            </a:r>
            <a:r>
              <a:rPr lang="en-US" sz="2800" b="1" dirty="0" smtClean="0">
                <a:solidFill>
                  <a:srgbClr val="FF0000"/>
                </a:solidFill>
                <a:latin typeface="Consolas"/>
                <a:cs typeface="Consolas"/>
              </a:rPr>
              <a:t>i_log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84371" y="4996518"/>
            <a:ext cx="1060578" cy="6280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172859" y="4996518"/>
            <a:ext cx="69775" cy="9769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015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111" y="2551837"/>
            <a:ext cx="317737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Event</a:t>
            </a:r>
            <a:br>
              <a:rPr lang="en-US" sz="5400" b="1" dirty="0" smtClean="0">
                <a:solidFill>
                  <a:srgbClr val="FF0000"/>
                </a:solidFill>
                <a:latin typeface="Helvetica Neue"/>
                <a:cs typeface="Helvetica Neue"/>
              </a:rPr>
            </a:br>
            <a:r>
              <a:rPr lang="en-US" sz="5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Logging</a:t>
            </a:r>
            <a:endParaRPr lang="en-US" sz="5400" b="1" dirty="0">
              <a:latin typeface="Helvetica Neue"/>
              <a:cs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1887" y="982176"/>
            <a:ext cx="5632386" cy="501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600" dirty="0" smtClean="0">
                <a:latin typeface="Helvetica Neue"/>
                <a:cs typeface="Helvetica Neue"/>
              </a:rPr>
              <a:t>Accumulate</a:t>
            </a:r>
            <a:r>
              <a:rPr lang="en-US" sz="3600" dirty="0">
                <a:latin typeface="Helvetica Neue"/>
                <a:cs typeface="Helvetica Neue"/>
              </a:rPr>
              <a:t> </a:t>
            </a:r>
            <a:r>
              <a:rPr lang="en-US" sz="3600" dirty="0" smtClean="0">
                <a:latin typeface="Helvetica Neue"/>
                <a:cs typeface="Helvetica Neue"/>
              </a:rPr>
              <a:t>&amp; </a:t>
            </a:r>
            <a:r>
              <a:rPr lang="en-US" sz="3600" dirty="0" smtClean="0">
                <a:latin typeface="Helvetica Neue"/>
                <a:cs typeface="Helvetica Neue"/>
              </a:rPr>
              <a:t>exchange </a:t>
            </a:r>
            <a:r>
              <a:rPr lang="en-US" sz="3600" dirty="0" smtClean="0">
                <a:solidFill>
                  <a:srgbClr val="FF0000"/>
                </a:solidFill>
                <a:latin typeface="Helvetica Neue"/>
                <a:cs typeface="Helvetica Neue"/>
              </a:rPr>
              <a:t>sets</a:t>
            </a:r>
            <a:r>
              <a:rPr lang="en-US" sz="3600" dirty="0" smtClean="0">
                <a:latin typeface="Helvetica Neue"/>
                <a:cs typeface="Helvetica Neue"/>
              </a:rPr>
              <a:t> of </a:t>
            </a:r>
            <a:r>
              <a:rPr lang="en-US" sz="3600" dirty="0" smtClean="0">
                <a:solidFill>
                  <a:srgbClr val="FF0000"/>
                </a:solidFill>
                <a:latin typeface="Helvetica Neue"/>
                <a:cs typeface="Helvetica Neue"/>
              </a:rPr>
              <a:t>immutable events</a:t>
            </a:r>
          </a:p>
          <a:p>
            <a:pPr marL="1028700" lvl="1" indent="-571500">
              <a:buFont typeface="Wingdings" charset="2"/>
              <a:buChar char="§"/>
            </a:pPr>
            <a:r>
              <a:rPr lang="en-US" sz="3600" dirty="0" smtClean="0">
                <a:latin typeface="Helvetica Neue"/>
                <a:cs typeface="Helvetica Neue"/>
              </a:rPr>
              <a:t>No mutation/deletion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>
              <a:latin typeface="Helvetica Neue"/>
              <a:cs typeface="Helvetica Neue"/>
            </a:endParaRPr>
          </a:p>
          <a:p>
            <a:pPr marL="285750" indent="-285750">
              <a:buFont typeface="Arial"/>
              <a:buChar char="•"/>
            </a:pPr>
            <a:r>
              <a:rPr lang="en-US" sz="3600" dirty="0" smtClean="0">
                <a:latin typeface="Helvetica Neue"/>
                <a:cs typeface="Helvetica Neue"/>
              </a:rPr>
              <a:t>To </a:t>
            </a:r>
            <a:r>
              <a:rPr lang="en-US" sz="3600" dirty="0" smtClean="0">
                <a:latin typeface="Helvetica Neue"/>
                <a:cs typeface="Helvetica Neue"/>
              </a:rPr>
              <a:t>delete: add new </a:t>
            </a:r>
            <a:r>
              <a:rPr lang="en-US" sz="3600" dirty="0" smtClean="0">
                <a:latin typeface="Helvetica Neue"/>
                <a:cs typeface="Helvetica Neue"/>
              </a:rPr>
              <a:t>event</a:t>
            </a:r>
          </a:p>
          <a:p>
            <a:pPr marL="1028700" lvl="1" indent="-571500">
              <a:buFont typeface="Wingdings" charset="2"/>
              <a:buChar char="§"/>
            </a:pPr>
            <a:r>
              <a:rPr lang="en-US" sz="3600" dirty="0" smtClean="0">
                <a:latin typeface="Helvetica Neue"/>
                <a:cs typeface="Helvetica Neue"/>
              </a:rPr>
              <a:t>“</a:t>
            </a:r>
            <a:r>
              <a:rPr lang="en-US" sz="3600" i="1" dirty="0" smtClean="0">
                <a:latin typeface="Helvetica Neue"/>
                <a:cs typeface="Helvetica Neue"/>
              </a:rPr>
              <a:t>Event X should be ignored</a:t>
            </a:r>
            <a:r>
              <a:rPr lang="en-US" sz="3600" dirty="0" smtClean="0">
                <a:latin typeface="Helvetica Neue"/>
                <a:cs typeface="Helvetica Neue"/>
              </a:rPr>
              <a:t>”</a:t>
            </a:r>
            <a:endParaRPr lang="en-US" sz="3600" dirty="0" smtClean="0">
              <a:latin typeface="Helvetica Neue"/>
              <a:cs typeface="Helvetica Neue"/>
            </a:endParaRPr>
          </a:p>
          <a:p>
            <a:pPr marL="285750" indent="-285750">
              <a:buFont typeface="Arial"/>
              <a:buChar char="•"/>
            </a:pPr>
            <a:endParaRPr lang="en-US" sz="1600" dirty="0" smtClean="0">
              <a:latin typeface="Helvetica Neue"/>
              <a:cs typeface="Helvetica Neue"/>
            </a:endParaRPr>
          </a:p>
          <a:p>
            <a:pPr marL="285750" indent="-285750">
              <a:buFont typeface="Arial"/>
              <a:buChar char="•"/>
            </a:pPr>
            <a:r>
              <a:rPr lang="en-US" sz="3600" dirty="0" smtClean="0">
                <a:latin typeface="Helvetica Neue"/>
                <a:cs typeface="Helvetica Neue"/>
              </a:rPr>
              <a:t>Current </a:t>
            </a:r>
            <a:r>
              <a:rPr lang="en-US" sz="3600" dirty="0" smtClean="0">
                <a:latin typeface="Helvetica Neue"/>
                <a:cs typeface="Helvetica Neue"/>
              </a:rPr>
              <a:t>state: </a:t>
            </a:r>
            <a:r>
              <a:rPr lang="en-US" sz="3600" dirty="0" smtClean="0">
                <a:solidFill>
                  <a:srgbClr val="FF0000"/>
                </a:solidFill>
                <a:latin typeface="Helvetica Neue"/>
                <a:cs typeface="Helvetica Neue"/>
              </a:rPr>
              <a:t>query</a:t>
            </a:r>
            <a:r>
              <a:rPr lang="en-US" sz="3600" dirty="0" smtClean="0">
                <a:latin typeface="Helvetica Neue"/>
                <a:cs typeface="Helvetica Neue"/>
              </a:rPr>
              <a:t> over event log</a:t>
            </a:r>
            <a:endParaRPr lang="en-US" sz="360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22379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041040" y="5647267"/>
            <a:ext cx="3461369" cy="68391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41041" y="3614913"/>
            <a:ext cx="2454782" cy="38430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041039" y="4620439"/>
            <a:ext cx="2454783" cy="38430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70491" y="1600201"/>
            <a:ext cx="3714985" cy="4730984"/>
          </a:xfrm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Event Logging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i_log = Set.new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d_log = Set.new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Insert(k, v):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i_log &lt;&lt; [k,v]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Delete(k):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d_log &lt;&lt; k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View():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i_log.notin(d_log,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          :k =&gt; :k)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6221" y="4262467"/>
            <a:ext cx="2436519" cy="38430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6222" y="3264370"/>
            <a:ext cx="2436518" cy="38430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Key-Value Store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2656652" cy="4110096"/>
          </a:xfrm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Mutable State</a:t>
            </a:r>
            <a:endParaRPr lang="en-US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tbl = Hash.new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Insert(k, v):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tbl[k] = v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Delete(k):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tbl.delete(k)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View():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tbl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50631" y="3736819"/>
            <a:ext cx="2560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Update-in-place</a:t>
            </a:r>
            <a:endParaRPr lang="en-US" sz="2400" b="1" dirty="0">
              <a:solidFill>
                <a:srgbClr val="FF0000"/>
              </a:solidFill>
              <a:latin typeface="Helvetica Neue"/>
              <a:cs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0631" y="4689996"/>
            <a:ext cx="1403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Deletion</a:t>
            </a:r>
            <a:endParaRPr lang="en-US" sz="2400" b="1" dirty="0">
              <a:solidFill>
                <a:srgbClr val="FF0000"/>
              </a:solidFill>
              <a:latin typeface="Helvetica Neue"/>
              <a:cs typeface="Helvetica Neue"/>
            </a:endParaRPr>
          </a:p>
        </p:txBody>
      </p:sp>
      <p:cxnSp>
        <p:nvCxnSpPr>
          <p:cNvPr id="8" name="Straight Arrow Connector 7"/>
          <p:cNvCxnSpPr>
            <a:stCxn id="3" idx="1"/>
          </p:cNvCxnSpPr>
          <p:nvPr/>
        </p:nvCxnSpPr>
        <p:spPr>
          <a:xfrm flipH="1" flipV="1">
            <a:off x="1920337" y="3667488"/>
            <a:ext cx="630294" cy="3001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1"/>
          </p:cNvCxnSpPr>
          <p:nvPr/>
        </p:nvCxnSpPr>
        <p:spPr>
          <a:xfrm flipH="1" flipV="1">
            <a:off x="1865117" y="4648579"/>
            <a:ext cx="685514" cy="272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51103" y="4108389"/>
            <a:ext cx="1569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Set union</a:t>
            </a:r>
            <a:endParaRPr lang="en-US" sz="2400" b="1" dirty="0">
              <a:solidFill>
                <a:srgbClr val="FF0000"/>
              </a:solidFill>
              <a:latin typeface="Helvetica Neue"/>
              <a:cs typeface="Helvetica Neue"/>
            </a:endParaRPr>
          </a:p>
        </p:txBody>
      </p:sp>
      <p:cxnSp>
        <p:nvCxnSpPr>
          <p:cNvPr id="12" name="Straight Arrow Connector 11"/>
          <p:cNvCxnSpPr>
            <a:stCxn id="11" idx="1"/>
          </p:cNvCxnSpPr>
          <p:nvPr/>
        </p:nvCxnSpPr>
        <p:spPr>
          <a:xfrm flipH="1" flipV="1">
            <a:off x="6717443" y="3956222"/>
            <a:ext cx="533660" cy="383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>
            <a:off x="6773333" y="4339222"/>
            <a:ext cx="477770" cy="4397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81840" y="5572385"/>
            <a:ext cx="17363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Compute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Helvetica Neue"/>
                <a:cs typeface="Helvetica Neue"/>
              </a:rPr>
              <a:t>“live” keys</a:t>
            </a:r>
          </a:p>
        </p:txBody>
      </p:sp>
      <p:cxnSp>
        <p:nvCxnSpPr>
          <p:cNvPr id="22" name="Straight Arrow Connector 21"/>
          <p:cNvCxnSpPr>
            <a:endCxn id="20" idx="1"/>
          </p:cNvCxnSpPr>
          <p:nvPr/>
        </p:nvCxnSpPr>
        <p:spPr>
          <a:xfrm>
            <a:off x="3937517" y="5922661"/>
            <a:ext cx="1103523" cy="66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070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8" grpId="0" animBg="1"/>
      <p:bldP spid="18" grpId="1" animBg="1"/>
      <p:bldP spid="19" grpId="0" animBg="1"/>
      <p:bldP spid="19" grpId="1" animBg="1"/>
      <p:bldP spid="5" grpId="0"/>
      <p:bldP spid="17" grpId="0" animBg="1"/>
      <p:bldP spid="17" grpId="1" animBg="1"/>
      <p:bldP spid="16" grpId="0" animBg="1"/>
      <p:bldP spid="16" grpId="1" animBg="1"/>
      <p:bldP spid="4" grpId="0"/>
      <p:bldP spid="3" grpId="0"/>
      <p:bldP spid="6" grpId="0"/>
      <p:bldP spid="11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Event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Concurrency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Replication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Undo/redo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Point-in-time query, audit trails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(Sometimes: </a:t>
            </a:r>
            <a:r>
              <a:rPr lang="en-US" sz="3600" dirty="0" smtClean="0"/>
              <a:t>performance</a:t>
            </a:r>
            <a:r>
              <a:rPr lang="en-US" sz="3600" dirty="0" smtClean="0"/>
              <a:t>!)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2890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Multi-version concurrency control (MVCC)</a:t>
            </a:r>
          </a:p>
          <a:p>
            <a:r>
              <a:rPr lang="en-US" dirty="0" smtClean="0"/>
              <a:t>Write-ahead logging (WAL)</a:t>
            </a:r>
          </a:p>
          <a:p>
            <a:r>
              <a:rPr lang="en-US" dirty="0" smtClean="0"/>
              <a:t>Stream processing</a:t>
            </a:r>
          </a:p>
          <a:p>
            <a:r>
              <a:rPr lang="en-US" dirty="0" smtClean="0"/>
              <a:t>Log-structured file systems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Also: </a:t>
            </a:r>
            <a:r>
              <a:rPr lang="en-US" dirty="0"/>
              <a:t>CRDTs</a:t>
            </a:r>
            <a:r>
              <a:rPr lang="en-US" dirty="0" smtClean="0"/>
              <a:t>, tombstones, </a:t>
            </a:r>
            <a:r>
              <a:rPr lang="en-US" dirty="0" smtClean="0"/>
              <a:t>purely functional data structures, </a:t>
            </a:r>
            <a:r>
              <a:rPr lang="en-US" dirty="0" smtClean="0"/>
              <a:t>accounting ledgers.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90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61" y="1053797"/>
            <a:ext cx="4793194" cy="4750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Observation:</a:t>
            </a:r>
            <a:r>
              <a:rPr lang="en-US" sz="3600" dirty="0" smtClean="0"/>
              <a:t> Logs consume unbounded storage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Solution:</a:t>
            </a:r>
            <a:r>
              <a:rPr lang="en-US" sz="3600" dirty="0" smtClean="0">
                <a:solidFill>
                  <a:schemeClr val="bg1"/>
                </a:solidFill>
              </a:rPr>
              <a:t> Discard log entries that are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“no longer useful”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(garbage collection)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012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61" y="1053797"/>
            <a:ext cx="4793194" cy="4750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Observation:</a:t>
            </a:r>
            <a:r>
              <a:rPr lang="en-US" sz="3600" dirty="0" smtClean="0"/>
              <a:t> Logs consume unbounded storage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 smtClean="0"/>
              <a:t>Challenge:</a:t>
            </a:r>
            <a:r>
              <a:rPr lang="en-US" sz="3600" dirty="0" smtClean="0"/>
              <a:t> Discard log entries that are</a:t>
            </a:r>
            <a:br>
              <a:rPr lang="en-US" sz="3600" dirty="0" smtClean="0"/>
            </a:br>
            <a:r>
              <a:rPr lang="en-US" sz="3600" dirty="0" smtClean="0"/>
              <a:t>“</a:t>
            </a:r>
            <a:r>
              <a:rPr lang="en-US" sz="3600" i="1" dirty="0" smtClean="0"/>
              <a:t>no longer useful</a:t>
            </a:r>
            <a:r>
              <a:rPr lang="en-US" sz="3600" dirty="0" smtClean="0"/>
              <a:t>”</a:t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n-US" sz="3600" dirty="0" smtClean="0">
                <a:solidFill>
                  <a:srgbClr val="FF0000"/>
                </a:solidFill>
              </a:rPr>
              <a:t>garbage collection</a:t>
            </a:r>
            <a:r>
              <a:rPr lang="en-US" sz="3600" dirty="0" smtClean="0"/>
              <a:t>)</a:t>
            </a:r>
            <a:endParaRPr lang="en-US" sz="3600" b="1" dirty="0"/>
          </a:p>
        </p:txBody>
      </p:sp>
      <p:pic>
        <p:nvPicPr>
          <p:cNvPr id="4" name="Picture 3" descr="garbag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402" y="1822745"/>
            <a:ext cx="3212511" cy="321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874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6644"/>
            <a:ext cx="49050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i="1" dirty="0" smtClean="0"/>
              <a:t>No longer useful</a:t>
            </a:r>
            <a:r>
              <a:rPr lang="en-US" dirty="0" smtClean="0"/>
              <a:t>” defined by </a:t>
            </a:r>
            <a:r>
              <a:rPr lang="en-US" dirty="0" smtClean="0">
                <a:solidFill>
                  <a:srgbClr val="FF0000"/>
                </a:solidFill>
              </a:rPr>
              <a:t>application semantics</a:t>
            </a:r>
          </a:p>
          <a:p>
            <a:pPr lvl="1"/>
            <a:r>
              <a:rPr lang="en-US" dirty="0" smtClean="0"/>
              <a:t>No framework support</a:t>
            </a:r>
          </a:p>
          <a:p>
            <a:pPr lvl="1"/>
            <a:r>
              <a:rPr lang="en-US" dirty="0" smtClean="0"/>
              <a:t>Every system </a:t>
            </a:r>
            <a:r>
              <a:rPr lang="en-US" dirty="0" smtClean="0"/>
              <a:t>requires </a:t>
            </a:r>
            <a:r>
              <a:rPr lang="en-US" dirty="0" smtClean="0">
                <a:solidFill>
                  <a:srgbClr val="FF0000"/>
                </a:solidFill>
              </a:rPr>
              <a:t>custom GC logic</a:t>
            </a:r>
          </a:p>
          <a:p>
            <a:pPr lvl="1"/>
            <a:r>
              <a:rPr lang="en-US" dirty="0" smtClean="0"/>
              <a:t>Reinvented </a:t>
            </a:r>
            <a:r>
              <a:rPr lang="en-US" b="1" dirty="0" smtClean="0"/>
              <a:t>many</a:t>
            </a:r>
            <a:r>
              <a:rPr lang="en-US" dirty="0" smtClean="0"/>
              <a:t> times</a:t>
            </a:r>
          </a:p>
          <a:p>
            <a:pPr lvl="2"/>
            <a:r>
              <a:rPr lang="en-US" dirty="0" smtClean="0"/>
              <a:t>&gt;25 papers propose ~same scheme!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Sisyphu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248" y="1822916"/>
            <a:ext cx="34925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61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Helvetica Neue"/>
            <a:cs typeface="Helvetica Neue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1342</Words>
  <Application>Microsoft Macintosh PowerPoint</Application>
  <PresentationFormat>On-screen Show (4:3)</PresentationFormat>
  <Paragraphs>267</Paragraphs>
  <Slides>28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Edelweiss: Automatic Storage Reclamation for Distributed Programming</vt:lpstr>
      <vt:lpstr>PowerPoint Presentation</vt:lpstr>
      <vt:lpstr>PowerPoint Presentation</vt:lpstr>
      <vt:lpstr>Example: Key-Value Store</vt:lpstr>
      <vt:lpstr>Benefits of Event Logging</vt:lpstr>
      <vt:lpstr>Example Applications</vt:lpstr>
      <vt:lpstr>PowerPoint Presentation</vt:lpstr>
      <vt:lpstr>PowerPoint Presentation</vt:lpstr>
      <vt:lpstr>Traditional Approach</vt:lpstr>
      <vt:lpstr>Engineering Challenges</vt:lpstr>
      <vt:lpstr>Our Approach</vt:lpstr>
      <vt:lpstr>PowerPoint Presentation</vt:lpstr>
      <vt:lpstr>PowerPoint Presentation</vt:lpstr>
      <vt:lpstr>PowerPoint Presentation</vt:lpstr>
      <vt:lpstr>Semantics of Base Data</vt:lpstr>
      <vt:lpstr>Semantics of Derived Data</vt:lpstr>
      <vt:lpstr>Common Pattern</vt:lpstr>
      <vt:lpstr>Semantics of Set Difference</vt:lpstr>
      <vt:lpstr>Other Analysis Techniques</vt:lpstr>
      <vt:lpstr>Whole Program Analysis</vt:lpstr>
      <vt:lpstr>PowerPoint Presentation</vt:lpstr>
      <vt:lpstr>Comparison of Program Size</vt:lpstr>
      <vt:lpstr>Takeaways</vt:lpstr>
      <vt:lpstr>Conclusions</vt:lpstr>
      <vt:lpstr>PowerPoint Presentation</vt:lpstr>
      <vt:lpstr>Future Work: Checkpoints</vt:lpstr>
      <vt:lpstr>Future Work: Theory</vt:lpstr>
      <vt:lpstr>Reclaiming KVS Deletions</vt:lpstr>
    </vt:vector>
  </TitlesOfParts>
  <Company>University of California,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Conway</dc:creator>
  <cp:lastModifiedBy>Neil Conway</cp:lastModifiedBy>
  <cp:revision>355</cp:revision>
  <dcterms:created xsi:type="dcterms:W3CDTF">2014-07-29T05:04:46Z</dcterms:created>
  <dcterms:modified xsi:type="dcterms:W3CDTF">2014-09-03T02:02:57Z</dcterms:modified>
</cp:coreProperties>
</file>